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738" r:id="rId2"/>
    <p:sldId id="1170" r:id="rId3"/>
    <p:sldId id="1010" r:id="rId4"/>
    <p:sldId id="1005" r:id="rId5"/>
    <p:sldId id="1015" r:id="rId6"/>
    <p:sldId id="1158" r:id="rId7"/>
    <p:sldId id="1165" r:id="rId8"/>
    <p:sldId id="1164" r:id="rId9"/>
    <p:sldId id="1177" r:id="rId10"/>
    <p:sldId id="1178" r:id="rId11"/>
    <p:sldId id="1163" r:id="rId12"/>
    <p:sldId id="1174" r:id="rId13"/>
    <p:sldId id="1027" r:id="rId14"/>
    <p:sldId id="1023" r:id="rId15"/>
    <p:sldId id="1033" r:id="rId16"/>
    <p:sldId id="1171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Юлия Цупа" initials="ЮЦ" lastIdx="2" clrIdx="0">
    <p:extLst>
      <p:ext uri="{19B8F6BF-5375-455C-9EA6-DF929625EA0E}">
        <p15:presenceInfo xmlns:p15="http://schemas.microsoft.com/office/powerpoint/2012/main" xmlns="" userId="Юлия Цупа" providerId="None"/>
      </p:ext>
    </p:extLst>
  </p:cmAuthor>
  <p:cmAuthor id="2" name="Василь Цупа" initials="ВЦ" lastIdx="1" clrIdx="1">
    <p:extLst>
      <p:ext uri="{19B8F6BF-5375-455C-9EA6-DF929625EA0E}">
        <p15:presenceInfo xmlns:p15="http://schemas.microsoft.com/office/powerpoint/2012/main" xmlns="" userId="c59f40493c0fa59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1059D"/>
    <a:srgbClr val="FF4747"/>
    <a:srgbClr val="DCBCD0"/>
    <a:srgbClr val="035110"/>
    <a:srgbClr val="92193A"/>
    <a:srgbClr val="FFFF00"/>
    <a:srgbClr val="00B050"/>
    <a:srgbClr val="D3514F"/>
    <a:srgbClr val="2F3242"/>
    <a:srgbClr val="F17D6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90" autoAdjust="0"/>
    <p:restoredTop sz="94660"/>
  </p:normalViewPr>
  <p:slideViewPr>
    <p:cSldViewPr snapToGrid="0">
      <p:cViewPr varScale="1">
        <p:scale>
          <a:sx n="72" d="100"/>
          <a:sy n="72" d="100"/>
        </p:scale>
        <p:origin x="-108" y="-4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BE04B-0FEE-474E-98E3-E5C059B0E3D6}" type="datetimeFigureOut">
              <a:rPr lang="ru-RU" smtClean="0"/>
              <a:pPr/>
              <a:t>24.05.2022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8AAFC-F45B-4763-9C1F-8029DFCE03F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17945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626D62-0A69-489C-AD8A-DBBB454FE69F}" type="datetime1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24.05.2022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2A2CC5-B2C6-4302-92FF-8C073FD1154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89619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C541F5A-B942-463D-BFFB-A6C0BF2A95D9}" type="datetime1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24.05.2022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2A2CC5-B2C6-4302-92FF-8C073FD1154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19796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AF5CA3-AACC-4614-BF69-00E689DA5E5C}" type="datetime1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24.05.2022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2A2CC5-B2C6-4302-92FF-8C073FD1154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95005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457AFC-C01B-4F35-8E90-7CDC7BDC9F41}" type="datetime1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24.05.2022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2A2CC5-B2C6-4302-92FF-8C073FD1154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25839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1057DF8-A1C4-4191-9BCE-6255C9741248}" type="datetime1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24.05.2022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2A2CC5-B2C6-4302-92FF-8C073FD1154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59663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EB527B-8C9A-436C-98CD-9931061FA41E}" type="datetime1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24.05.2022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2A2CC5-B2C6-4302-92FF-8C073FD1154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33809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CE2E25-D864-431C-9803-DC1DF816B3B2}" type="datetime1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24.05.2022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2A2CC5-B2C6-4302-92FF-8C073FD1154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86860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041627C-B8CA-44C8-AA80-F38F7E2DC942}" type="datetime1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24.05.2022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2A2CC5-B2C6-4302-92FF-8C073FD1154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1410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78820F-613B-4084-A210-F6071CA8AA12}" type="datetime1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24.05.2022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2A2CC5-B2C6-4302-92FF-8C073FD1154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72304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F3D5AF-C886-45A1-B5DC-5A526CB61C15}" type="datetime1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24.05.2022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2A2CC5-B2C6-4302-92FF-8C073FD1154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15377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43D2A21-8E22-4A57-9D96-C14531AB525D}" type="datetime1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24.05.2022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2A2CC5-B2C6-4302-92FF-8C073FD1154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93979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FBF2D6-4F70-474E-8189-F1C29A9FD449}" type="datetime1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24.05.2022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2A2CC5-B2C6-4302-92FF-8C073FD1154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94948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>
            <a:spLocks noGrp="1"/>
          </p:cNvSpPr>
          <p:nvPr>
            <p:ph type="dt" sz="half" idx="10"/>
          </p:nvPr>
        </p:nvSpPr>
        <p:spPr>
          <a:xfrm>
            <a:off x="1260389" y="1660783"/>
            <a:ext cx="1581665" cy="373964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24.05.2022</a:t>
            </a:r>
            <a:endParaRPr kumimoji="0" lang="ru-RU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83957" y="119911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Сьогодні</a:t>
            </a:r>
            <a:endParaRPr kumimoji="0" lang="ru-RU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3109" y="2660821"/>
            <a:ext cx="2151017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otype Corsiva" panose="03010101010201010101" pitchFamily="66" charset="0"/>
                <a:ea typeface="+mn-ea"/>
                <a:cs typeface="+mn-cs"/>
              </a:rPr>
              <a:t>Урок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4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otype Corsiva" panose="03010101010201010101" pitchFamily="66" charset="0"/>
              </a:rPr>
              <a:t>№</a:t>
            </a:r>
            <a:r>
              <a:rPr lang="uk-UA" sz="4500" b="1" dirty="0">
                <a:solidFill>
                  <a:prstClr val="white"/>
                </a:solidFill>
                <a:latin typeface="Monotype Corsiva" panose="03010101010201010101" pitchFamily="66" charset="0"/>
              </a:rPr>
              <a:t>096-98</a:t>
            </a:r>
            <a:endParaRPr kumimoji="0" lang="ru-RU" sz="45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otype Corsiva" panose="03010101010201010101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73234" y="5228606"/>
            <a:ext cx="959314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7000" b="1" dirty="0">
                <a:solidFill>
                  <a:srgbClr val="2F3242"/>
                </a:solidFill>
              </a:rPr>
              <a:t>Безпека на </a:t>
            </a:r>
            <a:r>
              <a:rPr lang="ru-RU" sz="7000" b="1" dirty="0" err="1">
                <a:solidFill>
                  <a:srgbClr val="2F3242"/>
                </a:solidFill>
              </a:rPr>
              <a:t>дорозі</a:t>
            </a:r>
            <a:endParaRPr lang="uk-UA" sz="7000" b="1" dirty="0">
              <a:solidFill>
                <a:srgbClr val="2F324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50106" y="178195"/>
            <a:ext cx="24022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Я досліджую світ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uk-UA" sz="2000" b="1" dirty="0">
                <a:solidFill>
                  <a:prstClr val="white"/>
                </a:solidFill>
                <a:latin typeface="Calibri" panose="020F0502020204030204"/>
              </a:rPr>
              <a:t>4 клас</a:t>
            </a:r>
            <a:endParaRPr kumimoji="0" lang="ru-RU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Picture 2" descr="Правила дорожнього руху 🚦 для дітей 🚥 безпека на дорозі - YouTub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36310" y="408069"/>
            <a:ext cx="6191311" cy="3482613"/>
          </a:xfrm>
          <a:prstGeom prst="rect">
            <a:avLst/>
          </a:prstGeom>
          <a:noFill/>
          <a:ln w="38100"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6576402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727602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Практичне завдання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=""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89647" y="5654372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143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с двумя скругленными противолежащими углами 7"/>
          <p:cNvSpPr/>
          <p:nvPr/>
        </p:nvSpPr>
        <p:spPr>
          <a:xfrm>
            <a:off x="301410" y="1456402"/>
            <a:ext cx="11286852" cy="3098013"/>
          </a:xfrm>
          <a:prstGeom prst="round2DiagRect">
            <a:avLst/>
          </a:prstGeom>
          <a:solidFill>
            <a:srgbClr val="03511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sz="4000" dirty="0"/>
              <a:t>     </a:t>
            </a:r>
            <a:r>
              <a:rPr lang="ru-RU" sz="4000" dirty="0" err="1"/>
              <a:t>Розгляньте</a:t>
            </a:r>
            <a:r>
              <a:rPr lang="ru-RU" sz="4000" dirty="0"/>
              <a:t> малюнки. У парах </a:t>
            </a:r>
            <a:r>
              <a:rPr lang="ru-RU" sz="4000" dirty="0" err="1"/>
              <a:t>оцініть</a:t>
            </a:r>
            <a:r>
              <a:rPr lang="ru-RU" sz="4000" dirty="0"/>
              <a:t> </a:t>
            </a:r>
            <a:r>
              <a:rPr lang="ru-RU" sz="4000" dirty="0" err="1"/>
              <a:t>ситуації</a:t>
            </a:r>
            <a:r>
              <a:rPr lang="ru-RU" sz="4000" dirty="0"/>
              <a:t> та </a:t>
            </a:r>
            <a:r>
              <a:rPr lang="ru-RU" sz="4000" dirty="0" err="1"/>
              <a:t>визначте</a:t>
            </a:r>
            <a:r>
              <a:rPr lang="ru-RU" sz="4000" dirty="0"/>
              <a:t>, </a:t>
            </a:r>
            <a:r>
              <a:rPr lang="ru-RU" sz="4000" dirty="0" err="1"/>
              <a:t>які</a:t>
            </a:r>
            <a:r>
              <a:rPr lang="ru-RU" sz="4000" dirty="0"/>
              <a:t> з них є </a:t>
            </a:r>
            <a:r>
              <a:rPr lang="ru-RU" sz="4000" dirty="0" err="1"/>
              <a:t>небезпечними</a:t>
            </a:r>
            <a:r>
              <a:rPr lang="ru-RU" sz="4000" dirty="0"/>
              <a:t>. До </a:t>
            </a:r>
            <a:r>
              <a:rPr lang="ru-RU" sz="4000" dirty="0" err="1"/>
              <a:t>чого</a:t>
            </a:r>
            <a:r>
              <a:rPr lang="ru-RU" sz="4000" dirty="0"/>
              <a:t> </a:t>
            </a:r>
            <a:r>
              <a:rPr lang="ru-RU" sz="4000" dirty="0" err="1"/>
              <a:t>можуть</a:t>
            </a:r>
            <a:r>
              <a:rPr lang="ru-RU" sz="4000" dirty="0"/>
              <a:t> </a:t>
            </a:r>
            <a:r>
              <a:rPr lang="ru-RU" sz="4000" dirty="0" err="1"/>
              <a:t>призвести</a:t>
            </a:r>
            <a:r>
              <a:rPr lang="ru-RU" sz="4000" dirty="0"/>
              <a:t> </a:t>
            </a:r>
            <a:r>
              <a:rPr lang="ru-RU" sz="4000" dirty="0" err="1"/>
              <a:t>порушення</a:t>
            </a:r>
            <a:r>
              <a:rPr lang="ru-RU" sz="4000" dirty="0"/>
              <a:t> правил </a:t>
            </a:r>
            <a:r>
              <a:rPr lang="ru-RU" sz="4000" dirty="0" err="1"/>
              <a:t>дорожнього</a:t>
            </a:r>
            <a:r>
              <a:rPr lang="ru-RU" sz="4000" dirty="0"/>
              <a:t> </a:t>
            </a:r>
            <a:r>
              <a:rPr lang="ru-RU" sz="4000" dirty="0" err="1"/>
              <a:t>руху</a:t>
            </a:r>
            <a:r>
              <a:rPr lang="ru-RU" sz="4000" dirty="0"/>
              <a:t>?</a:t>
            </a:r>
            <a:endParaRPr lang="uk-UA" sz="4000" dirty="0"/>
          </a:p>
        </p:txBody>
      </p:sp>
      <p:pic>
        <p:nvPicPr>
          <p:cNvPr id="9" name="Picture 2" descr="Завдання для парної та групової роботи з української мови в 3 класі | Інші  методичні матеріали. Збірк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292010" y="4670612"/>
            <a:ext cx="2731715" cy="2019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5144050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50020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>
                <a:solidFill>
                  <a:schemeClr val="bg1"/>
                </a:solidFill>
              </a:rPr>
              <a:t>Які </a:t>
            </a:r>
            <a:r>
              <a:rPr lang="ru-RU" sz="2000" b="1" dirty="0" err="1">
                <a:solidFill>
                  <a:schemeClr val="bg1"/>
                </a:solidFill>
              </a:rPr>
              <a:t>особливості</a:t>
            </a:r>
            <a:r>
              <a:rPr lang="ru-RU" sz="2000" b="1" dirty="0">
                <a:solidFill>
                  <a:schemeClr val="bg1"/>
                </a:solidFill>
              </a:rPr>
              <a:t> переходу дороги в </a:t>
            </a:r>
            <a:r>
              <a:rPr lang="ru-RU" sz="2000" b="1" dirty="0" err="1">
                <a:solidFill>
                  <a:schemeClr val="bg1"/>
                </a:solidFill>
              </a:rPr>
              <a:t>сільській</a:t>
            </a:r>
            <a:r>
              <a:rPr lang="ru-RU" sz="2000" b="1" dirty="0">
                <a:solidFill>
                  <a:schemeClr val="bg1"/>
                </a:solidFill>
              </a:rPr>
              <a:t> </a:t>
            </a:r>
            <a:r>
              <a:rPr lang="ru-RU" sz="2000" b="1" dirty="0" err="1">
                <a:solidFill>
                  <a:schemeClr val="bg1"/>
                </a:solidFill>
              </a:rPr>
              <a:t>місцевості</a:t>
            </a:r>
            <a:r>
              <a:rPr lang="ru-RU" sz="2000" b="1" dirty="0">
                <a:solidFill>
                  <a:schemeClr val="bg1"/>
                </a:solidFill>
              </a:rPr>
              <a:t>? За </a:t>
            </a:r>
            <a:r>
              <a:rPr lang="ru-RU" sz="2000" b="1" dirty="0" err="1">
                <a:solidFill>
                  <a:schemeClr val="bg1"/>
                </a:solidFill>
              </a:rPr>
              <a:t>містом</a:t>
            </a:r>
            <a:r>
              <a:rPr lang="ru-RU" sz="2000" b="1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=""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89647" y="5654372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143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8" name="Picture 2" descr="Worldwide Buddies: як заохочувати дітей до читання книжок?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935581" y="5137739"/>
            <a:ext cx="2051508" cy="151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Скругленный прямоугольник 10"/>
          <p:cNvSpPr/>
          <p:nvPr/>
        </p:nvSpPr>
        <p:spPr>
          <a:xfrm>
            <a:off x="1241142" y="1281824"/>
            <a:ext cx="9423927" cy="11254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000" dirty="0"/>
              <a:t>За межами населених пунктів пішоходи, які рухаються узбіччям, повинні йти назустріч руху транспорту.</a:t>
            </a:r>
            <a:endParaRPr lang="ru-RU" sz="3000" dirty="0"/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1241142" y="2567129"/>
            <a:ext cx="8738127" cy="1125415"/>
          </a:xfrm>
          <a:prstGeom prst="roundRect">
            <a:avLst/>
          </a:prstGeom>
          <a:solidFill>
            <a:srgbClr val="F1059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000" dirty="0"/>
              <a:t>У місцях, де рух регулюється, пішоходи повинні керуватися сигналами світлофора.</a:t>
            </a:r>
            <a:endParaRPr lang="ru-RU" sz="3000" dirty="0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1241142" y="3852434"/>
            <a:ext cx="8808466" cy="11254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000" dirty="0"/>
              <a:t>Переходити дорогу потрібно в місці, яке добре проглядається з обох боків.</a:t>
            </a:r>
            <a:endParaRPr lang="ru-RU" sz="3000" dirty="0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1241142" y="5137739"/>
            <a:ext cx="8738127" cy="1125415"/>
          </a:xfrm>
          <a:prstGeom prst="roundRect">
            <a:avLst/>
          </a:prstGeom>
          <a:solidFill>
            <a:srgbClr val="F1059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000" dirty="0"/>
              <a:t>Перебігати вулицю або перетинати її на велосипеді забороняється.</a:t>
            </a:r>
            <a:endParaRPr lang="ru-RU" sz="3000" dirty="0"/>
          </a:p>
        </p:txBody>
      </p:sp>
    </p:spTree>
    <p:extLst>
      <p:ext uri="{BB962C8B-B14F-4D97-AF65-F5344CB8AC3E}">
        <p14:creationId xmlns:p14="http://schemas.microsoft.com/office/powerpoint/2010/main" xmlns="" val="1729745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0" grpId="0" animBg="1"/>
      <p:bldP spid="21" grpId="0" animBg="1"/>
      <p:bldP spid="2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5768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Перевіряємо себе</a:t>
            </a: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251346" y="1381165"/>
            <a:ext cx="10105992" cy="1008873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000" dirty="0">
                <a:solidFill>
                  <a:prstClr val="white"/>
                </a:solidFill>
              </a:rPr>
              <a:t>1. </a:t>
            </a:r>
            <a:r>
              <a:rPr lang="ru-RU" sz="3000" dirty="0" err="1">
                <a:solidFill>
                  <a:prstClr val="white"/>
                </a:solidFill>
              </a:rPr>
              <a:t>Чи</a:t>
            </a:r>
            <a:r>
              <a:rPr lang="ru-RU" sz="3000" dirty="0">
                <a:solidFill>
                  <a:prstClr val="white"/>
                </a:solidFill>
              </a:rPr>
              <a:t> є на </a:t>
            </a:r>
            <a:r>
              <a:rPr lang="ru-RU" sz="3000" dirty="0" err="1">
                <a:solidFill>
                  <a:prstClr val="white"/>
                </a:solidFill>
              </a:rPr>
              <a:t>дорозі</a:t>
            </a:r>
            <a:r>
              <a:rPr lang="ru-RU" sz="3000" dirty="0">
                <a:solidFill>
                  <a:prstClr val="white"/>
                </a:solidFill>
              </a:rPr>
              <a:t>, </a:t>
            </a:r>
            <a:r>
              <a:rPr lang="ru-RU" sz="3000" dirty="0" err="1">
                <a:solidFill>
                  <a:prstClr val="white"/>
                </a:solidFill>
              </a:rPr>
              <a:t>якою</a:t>
            </a:r>
            <a:r>
              <a:rPr lang="ru-RU" sz="3000" dirty="0">
                <a:solidFill>
                  <a:prstClr val="white"/>
                </a:solidFill>
              </a:rPr>
              <a:t> </a:t>
            </a:r>
            <a:r>
              <a:rPr lang="ru-RU" sz="3000" dirty="0" err="1">
                <a:solidFill>
                  <a:prstClr val="white"/>
                </a:solidFill>
              </a:rPr>
              <a:t>ви</a:t>
            </a:r>
            <a:r>
              <a:rPr lang="ru-RU" sz="3000" dirty="0">
                <a:solidFill>
                  <a:prstClr val="white"/>
                </a:solidFill>
              </a:rPr>
              <a:t> ходите до </a:t>
            </a:r>
            <a:r>
              <a:rPr lang="ru-RU" sz="3000" dirty="0" err="1">
                <a:solidFill>
                  <a:prstClr val="white"/>
                </a:solidFill>
              </a:rPr>
              <a:t>школи</a:t>
            </a:r>
            <a:r>
              <a:rPr lang="ru-RU" sz="3000" dirty="0">
                <a:solidFill>
                  <a:prstClr val="white"/>
                </a:solidFill>
              </a:rPr>
              <a:t>, </a:t>
            </a:r>
            <a:r>
              <a:rPr lang="ru-RU" sz="3000" dirty="0" err="1">
                <a:solidFill>
                  <a:prstClr val="white"/>
                </a:solidFill>
              </a:rPr>
              <a:t>небезпечні</a:t>
            </a:r>
            <a:endParaRPr lang="ru-RU" sz="3000" dirty="0">
              <a:solidFill>
                <a:prstClr val="white"/>
              </a:solidFill>
            </a:endParaRPr>
          </a:p>
          <a:p>
            <a:r>
              <a:rPr lang="ru-RU" sz="3000" dirty="0" err="1">
                <a:solidFill>
                  <a:prstClr val="white"/>
                </a:solidFill>
              </a:rPr>
              <a:t>місця</a:t>
            </a:r>
            <a:r>
              <a:rPr lang="ru-RU" sz="3000" dirty="0">
                <a:solidFill>
                  <a:prstClr val="white"/>
                </a:solidFill>
              </a:rPr>
              <a:t>? Які </a:t>
            </a:r>
            <a:r>
              <a:rPr lang="ru-RU" sz="3000" dirty="0" err="1">
                <a:solidFill>
                  <a:prstClr val="white"/>
                </a:solidFill>
              </a:rPr>
              <a:t>саме</a:t>
            </a:r>
            <a:r>
              <a:rPr lang="ru-RU" sz="3000" dirty="0">
                <a:solidFill>
                  <a:prstClr val="white"/>
                </a:solidFill>
              </a:rPr>
              <a:t>? Як </a:t>
            </a:r>
            <a:r>
              <a:rPr lang="ru-RU" sz="3000" dirty="0" err="1">
                <a:solidFill>
                  <a:prstClr val="white"/>
                </a:solidFill>
              </a:rPr>
              <a:t>уникнути</a:t>
            </a:r>
            <a:r>
              <a:rPr lang="ru-RU" sz="3000" dirty="0">
                <a:solidFill>
                  <a:prstClr val="white"/>
                </a:solidFill>
              </a:rPr>
              <a:t> </a:t>
            </a:r>
            <a:r>
              <a:rPr lang="ru-RU" sz="3000" dirty="0" err="1">
                <a:solidFill>
                  <a:prstClr val="white"/>
                </a:solidFill>
              </a:rPr>
              <a:t>небезпеки</a:t>
            </a:r>
            <a:r>
              <a:rPr lang="ru-RU" sz="3000" dirty="0">
                <a:solidFill>
                  <a:prstClr val="white"/>
                </a:solidFill>
              </a:rPr>
              <a:t>?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=""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93854" y="5617731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144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5366" name="Picture 6" descr="Суд вновь подтвердил выводы комиссии Волгоградского УФАС России - Статьи -  &amp;quot;Новоаннинские вести&amp;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873762" y="4604761"/>
            <a:ext cx="2213900" cy="2213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Скругленный прямоугольник 10"/>
          <p:cNvSpPr/>
          <p:nvPr/>
        </p:nvSpPr>
        <p:spPr>
          <a:xfrm>
            <a:off x="251344" y="2868188"/>
            <a:ext cx="10105994" cy="101676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000" dirty="0">
                <a:solidFill>
                  <a:prstClr val="white"/>
                </a:solidFill>
              </a:rPr>
              <a:t>2. Які </a:t>
            </a:r>
            <a:r>
              <a:rPr lang="ru-RU" sz="3000" dirty="0" err="1">
                <a:solidFill>
                  <a:prstClr val="white"/>
                </a:solidFill>
              </a:rPr>
              <a:t>знання</a:t>
            </a:r>
            <a:r>
              <a:rPr lang="ru-RU" sz="3000" dirty="0">
                <a:solidFill>
                  <a:prstClr val="white"/>
                </a:solidFill>
              </a:rPr>
              <a:t> та </a:t>
            </a:r>
            <a:r>
              <a:rPr lang="ru-RU" sz="3000" dirty="0" err="1">
                <a:solidFill>
                  <a:prstClr val="white"/>
                </a:solidFill>
              </a:rPr>
              <a:t>вміння</a:t>
            </a:r>
            <a:r>
              <a:rPr lang="ru-RU" sz="3000" dirty="0">
                <a:solidFill>
                  <a:prstClr val="white"/>
                </a:solidFill>
              </a:rPr>
              <a:t> </a:t>
            </a:r>
            <a:r>
              <a:rPr lang="ru-RU" sz="3000" dirty="0" err="1">
                <a:solidFill>
                  <a:prstClr val="white"/>
                </a:solidFill>
              </a:rPr>
              <a:t>ви</a:t>
            </a:r>
            <a:r>
              <a:rPr lang="ru-RU" sz="3000" dirty="0">
                <a:solidFill>
                  <a:prstClr val="white"/>
                </a:solidFill>
              </a:rPr>
              <a:t> </a:t>
            </a:r>
            <a:r>
              <a:rPr lang="ru-RU" sz="3000" dirty="0" err="1">
                <a:solidFill>
                  <a:prstClr val="white"/>
                </a:solidFill>
              </a:rPr>
              <a:t>застосуєте</a:t>
            </a:r>
            <a:r>
              <a:rPr lang="ru-RU" sz="3000" dirty="0">
                <a:solidFill>
                  <a:prstClr val="white"/>
                </a:solidFill>
              </a:rPr>
              <a:t> </a:t>
            </a:r>
            <a:r>
              <a:rPr lang="ru-RU" sz="3000" dirty="0" err="1">
                <a:solidFill>
                  <a:prstClr val="white"/>
                </a:solidFill>
              </a:rPr>
              <a:t>під</a:t>
            </a:r>
            <a:r>
              <a:rPr lang="ru-RU" sz="3000" dirty="0">
                <a:solidFill>
                  <a:prstClr val="white"/>
                </a:solidFill>
              </a:rPr>
              <a:t> час </a:t>
            </a:r>
            <a:r>
              <a:rPr lang="ru-RU" sz="3000" dirty="0" err="1">
                <a:solidFill>
                  <a:prstClr val="white"/>
                </a:solidFill>
              </a:rPr>
              <a:t>руху</a:t>
            </a:r>
            <a:r>
              <a:rPr lang="ru-RU" sz="3000" dirty="0">
                <a:solidFill>
                  <a:prstClr val="white"/>
                </a:solidFill>
              </a:rPr>
              <a:t> </a:t>
            </a:r>
            <a:r>
              <a:rPr lang="ru-RU" sz="3000" dirty="0" err="1">
                <a:solidFill>
                  <a:prstClr val="white"/>
                </a:solidFill>
              </a:rPr>
              <a:t>проїзною</a:t>
            </a:r>
            <a:endParaRPr lang="ru-RU" sz="3000" dirty="0">
              <a:solidFill>
                <a:prstClr val="white"/>
              </a:solidFill>
            </a:endParaRPr>
          </a:p>
          <a:p>
            <a:r>
              <a:rPr lang="ru-RU" sz="3000" dirty="0" err="1">
                <a:solidFill>
                  <a:prstClr val="white"/>
                </a:solidFill>
              </a:rPr>
              <a:t>частиною</a:t>
            </a:r>
            <a:r>
              <a:rPr lang="ru-RU" sz="3000" dirty="0">
                <a:solidFill>
                  <a:prstClr val="white"/>
                </a:solidFill>
              </a:rPr>
              <a:t>?</a:t>
            </a:r>
            <a:endParaRPr lang="uk-UA" sz="3000" dirty="0">
              <a:solidFill>
                <a:srgbClr val="FFFF00"/>
              </a:solidFill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251342" y="4363098"/>
            <a:ext cx="10105996" cy="884434"/>
          </a:xfrm>
          <a:prstGeom prst="roundRect">
            <a:avLst/>
          </a:prstGeom>
          <a:solidFill>
            <a:srgbClr val="F1059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sz="3000" dirty="0">
                <a:solidFill>
                  <a:prstClr val="white"/>
                </a:solidFill>
              </a:rPr>
              <a:t>3. </a:t>
            </a:r>
            <a:r>
              <a:rPr lang="ru-RU" sz="3000" dirty="0" err="1">
                <a:solidFill>
                  <a:prstClr val="white"/>
                </a:solidFill>
              </a:rPr>
              <a:t>Продовжіть</a:t>
            </a:r>
            <a:r>
              <a:rPr lang="ru-RU" sz="3000" dirty="0">
                <a:solidFill>
                  <a:prstClr val="white"/>
                </a:solidFill>
              </a:rPr>
              <a:t> речення: «Я </a:t>
            </a:r>
            <a:r>
              <a:rPr lang="ru-RU" sz="3000" dirty="0" err="1">
                <a:solidFill>
                  <a:prstClr val="white"/>
                </a:solidFill>
              </a:rPr>
              <a:t>зрозумів</a:t>
            </a:r>
            <a:r>
              <a:rPr lang="ru-RU" sz="3000" dirty="0">
                <a:solidFill>
                  <a:prstClr val="white"/>
                </a:solidFill>
              </a:rPr>
              <a:t>/</a:t>
            </a:r>
            <a:r>
              <a:rPr lang="ru-RU" sz="3000" dirty="0" err="1">
                <a:solidFill>
                  <a:prstClr val="white"/>
                </a:solidFill>
              </a:rPr>
              <a:t>зрозуміла</a:t>
            </a:r>
            <a:r>
              <a:rPr lang="ru-RU" sz="3000" dirty="0">
                <a:solidFill>
                  <a:prstClr val="white"/>
                </a:solidFill>
              </a:rPr>
              <a:t>...»</a:t>
            </a:r>
            <a:endParaRPr lang="uk-UA" sz="3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669933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5768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Коротко про головне</a:t>
            </a: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527050" y="1995853"/>
            <a:ext cx="8363806" cy="17632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000" dirty="0">
                <a:solidFill>
                  <a:prstClr val="white"/>
                </a:solidFill>
              </a:rPr>
              <a:t>Прочитайте висновок.</a:t>
            </a:r>
            <a:endParaRPr lang="uk-UA" sz="4000" dirty="0">
              <a:solidFill>
                <a:srgbClr val="FFFF00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=""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105508" y="5590985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144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5364" name="Picture 4" descr="XXXI ЯК СФОРМУВАТИ ВИСНОВОК - Мої статті - Каталог статей -  Великосорочинська ЗОШ І-ІІІ ступенів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350852" y="3965331"/>
            <a:ext cx="2593742" cy="2747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5609159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5768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Чи знаєте ви, що…</a:t>
            </a: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3640015" y="1265380"/>
            <a:ext cx="8447648" cy="5305749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uk-UA" sz="3500" dirty="0"/>
              <a:t>...ось такий тактильний посібник для </a:t>
            </a:r>
            <a:r>
              <a:rPr lang="uk-UA" sz="3500" dirty="0" err="1"/>
              <a:t>слабозорих</a:t>
            </a:r>
            <a:r>
              <a:rPr lang="uk-UA" sz="3500" dirty="0"/>
              <a:t> і незрячих дітей створили волонтери із Черкас. Усі вони різні за віком та професіями, утім об’єднані бажанням допомогти дітям пізнати світ. Нині книжки з бібліотеки «Тактильні книжки для </a:t>
            </a:r>
            <a:r>
              <a:rPr lang="uk-UA" sz="3500" dirty="0" err="1"/>
              <a:t>слабозорих</a:t>
            </a:r>
            <a:r>
              <a:rPr lang="uk-UA" sz="3500" dirty="0"/>
              <a:t> і незрячих дітей» зберігаються у школі-інтернаті Черкас.</a:t>
            </a:r>
          </a:p>
        </p:txBody>
      </p:sp>
      <p:sp>
        <p:nvSpPr>
          <p:cNvPr id="9" name="Прямоугольник 4">
            <a:extLst>
              <a:ext uri="{FF2B5EF4-FFF2-40B4-BE49-F238E27FC236}">
                <a16:creationId xmlns=""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79131" y="5635171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144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4098" name="Picture 2" descr="Пізнати світ на дотик: у Черкасах презентували бібліотеку унікальних тактильних  книжок (ФОТО) - ВІККА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2810" t="55535" r="21791" b="4365"/>
          <a:stretch/>
        </p:blipFill>
        <p:spPr bwMode="auto">
          <a:xfrm>
            <a:off x="202222" y="2142207"/>
            <a:ext cx="3271581" cy="1776047"/>
          </a:xfrm>
          <a:prstGeom prst="rect">
            <a:avLst/>
          </a:prstGeom>
          <a:noFill/>
          <a:ln w="38100"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7797177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24.05.2022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Домашнє завдання</a:t>
            </a:r>
          </a:p>
        </p:txBody>
      </p:sp>
      <p:sp>
        <p:nvSpPr>
          <p:cNvPr id="5" name="Прямокутник: округлені кути 5">
            <a:extLst>
              <a:ext uri="{FF2B5EF4-FFF2-40B4-BE49-F238E27FC236}">
                <a16:creationId xmlns="" xmlns:a16="http://schemas.microsoft.com/office/drawing/2014/main" id="{F35B1DC1-1FB4-485D-B536-AB95778CE417}"/>
              </a:ext>
            </a:extLst>
          </p:cNvPr>
          <p:cNvSpPr/>
          <p:nvPr/>
        </p:nvSpPr>
        <p:spPr>
          <a:xfrm>
            <a:off x="5822576" y="1171063"/>
            <a:ext cx="6064624" cy="5378824"/>
          </a:xfrm>
          <a:prstGeom prst="roundRect">
            <a:avLst/>
          </a:prstGeom>
          <a:ln w="57150">
            <a:solidFill>
              <a:srgbClr val="2F3242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000" i="1" dirty="0" smtClean="0">
                <a:solidFill>
                  <a:srgbClr val="2F3242"/>
                </a:solidFill>
              </a:rPr>
              <a:t>Короткий </a:t>
            </a:r>
            <a:r>
              <a:rPr lang="uk-UA" sz="3000" i="1" dirty="0">
                <a:solidFill>
                  <a:srgbClr val="2F3242"/>
                </a:solidFill>
              </a:rPr>
              <a:t>запис у щоденник</a:t>
            </a:r>
          </a:p>
          <a:p>
            <a:pPr algn="ctr"/>
            <a:r>
              <a:rPr lang="uk-UA" sz="3000" dirty="0" smtClean="0">
                <a:solidFill>
                  <a:srgbClr val="2F3242"/>
                </a:solidFill>
              </a:rPr>
              <a:t>с.142-144</a:t>
            </a:r>
            <a:r>
              <a:rPr lang="uk-UA" sz="3000" dirty="0" smtClean="0">
                <a:solidFill>
                  <a:srgbClr val="2F3242"/>
                </a:solidFill>
              </a:rPr>
              <a:t>, підготуватись до Д.Р. ст. 101-144.</a:t>
            </a:r>
            <a:endParaRPr lang="uk-UA" sz="3000" dirty="0">
              <a:solidFill>
                <a:srgbClr val="2F3242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1739" b="10000"/>
          <a:stretch/>
        </p:blipFill>
        <p:spPr>
          <a:xfrm>
            <a:off x="240165" y="1983441"/>
            <a:ext cx="5340365" cy="3913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779901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588037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Рефлексія. Вправа «Веселка»</a:t>
            </a:r>
          </a:p>
        </p:txBody>
      </p:sp>
      <p:pic>
        <p:nvPicPr>
          <p:cNvPr id="15362" name="Picture 2" descr="Детский сад №178 &quot;Неболейка&quot;, Чебоксары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4429" y="1947988"/>
            <a:ext cx="4876800" cy="3295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Скругленный прямоугольник 1"/>
          <p:cNvSpPr/>
          <p:nvPr/>
        </p:nvSpPr>
        <p:spPr>
          <a:xfrm>
            <a:off x="5412259" y="1408670"/>
            <a:ext cx="6116595" cy="593125"/>
          </a:xfrm>
          <a:prstGeom prst="roundRect">
            <a:avLst/>
          </a:prstGeom>
          <a:solidFill>
            <a:srgbClr val="FC5134"/>
          </a:soli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>
                <a:solidFill>
                  <a:schemeClr val="tx2">
                    <a:lumMod val="50000"/>
                  </a:schemeClr>
                </a:solidFill>
              </a:rPr>
              <a:t>Я не міг, не хотів це робити.</a:t>
            </a:r>
            <a:endParaRPr lang="ru-RU" sz="28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5412259" y="2137718"/>
            <a:ext cx="6116595" cy="593125"/>
          </a:xfrm>
          <a:prstGeom prst="roundRect">
            <a:avLst/>
          </a:prstGeom>
          <a:solidFill>
            <a:srgbClr val="FB840D"/>
          </a:soli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>
                <a:solidFill>
                  <a:schemeClr val="tx2">
                    <a:lumMod val="50000"/>
                  </a:schemeClr>
                </a:solidFill>
              </a:rPr>
              <a:t>Я це робив, але не вдалося.</a:t>
            </a:r>
            <a:endParaRPr lang="ru-RU" sz="28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5412259" y="2866766"/>
            <a:ext cx="6116595" cy="593125"/>
          </a:xfrm>
          <a:prstGeom prst="round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>
                <a:solidFill>
                  <a:schemeClr val="tx2">
                    <a:lumMod val="50000"/>
                  </a:schemeClr>
                </a:solidFill>
              </a:rPr>
              <a:t>Я це робив із допомогою.</a:t>
            </a:r>
            <a:endParaRPr lang="ru-RU" sz="28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5412259" y="3595814"/>
            <a:ext cx="6116595" cy="593125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>
                <a:solidFill>
                  <a:schemeClr val="tx2">
                    <a:lumMod val="50000"/>
                  </a:schemeClr>
                </a:solidFill>
              </a:rPr>
              <a:t>Я це робив, хоча були помилки.</a:t>
            </a:r>
            <a:endParaRPr lang="ru-RU" sz="28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5412259" y="4324862"/>
            <a:ext cx="6116595" cy="59312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>
                <a:solidFill>
                  <a:schemeClr val="tx2">
                    <a:lumMod val="50000"/>
                  </a:schemeClr>
                </a:solidFill>
              </a:rPr>
              <a:t>Я це робив, але не відразу.</a:t>
            </a:r>
            <a:endParaRPr lang="ru-RU" sz="28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5412259" y="5053908"/>
            <a:ext cx="6116595" cy="593125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>
                <a:solidFill>
                  <a:schemeClr val="tx2">
                    <a:lumMod val="50000"/>
                  </a:schemeClr>
                </a:solidFill>
              </a:rPr>
              <a:t>Я це зробив.</a:t>
            </a:r>
            <a:endParaRPr lang="ru-RU" sz="28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5412259" y="5782954"/>
            <a:ext cx="6116595" cy="593125"/>
          </a:xfrm>
          <a:prstGeom prst="roundRect">
            <a:avLst/>
          </a:prstGeom>
          <a:solidFill>
            <a:srgbClr val="CB23B3"/>
          </a:solidFill>
          <a:ln>
            <a:solidFill>
              <a:srgbClr val="CB23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>
                <a:solidFill>
                  <a:schemeClr val="tx2">
                    <a:lumMod val="50000"/>
                  </a:schemeClr>
                </a:solidFill>
              </a:rPr>
              <a:t>Це було дуже просто!</a:t>
            </a:r>
            <a:endParaRPr lang="ru-RU" sz="2800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81582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588037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>
                <a:solidFill>
                  <a:schemeClr val="bg1"/>
                </a:solidFill>
              </a:rPr>
              <a:t>Організація класу </a:t>
            </a:r>
            <a:endParaRPr lang="uk-UA" sz="2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14815" y="1261563"/>
            <a:ext cx="4552699" cy="530371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631945" y="1928261"/>
            <a:ext cx="632263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 err="1">
                <a:solidFill>
                  <a:srgbClr val="2F3242"/>
                </a:solidFill>
              </a:rPr>
              <a:t>Добрий</a:t>
            </a:r>
            <a:r>
              <a:rPr lang="ru-RU" sz="3600" b="1" dirty="0">
                <a:solidFill>
                  <a:srgbClr val="2F3242"/>
                </a:solidFill>
              </a:rPr>
              <a:t> день!</a:t>
            </a:r>
            <a:endParaRPr lang="en-US" sz="3600" b="1" dirty="0">
              <a:solidFill>
                <a:srgbClr val="2F3242"/>
              </a:solidFill>
            </a:endParaRPr>
          </a:p>
          <a:p>
            <a:pPr algn="ctr"/>
            <a:r>
              <a:rPr lang="ru-RU" sz="3600" b="1" dirty="0" err="1">
                <a:solidFill>
                  <a:srgbClr val="2F3242"/>
                </a:solidFill>
              </a:rPr>
              <a:t>Сіли</a:t>
            </a:r>
            <a:r>
              <a:rPr lang="ru-RU" sz="3600" b="1" dirty="0">
                <a:solidFill>
                  <a:srgbClr val="2F3242"/>
                </a:solidFill>
              </a:rPr>
              <a:t> </a:t>
            </a:r>
            <a:r>
              <a:rPr lang="ru-RU" sz="3600" b="1" dirty="0" err="1">
                <a:solidFill>
                  <a:srgbClr val="2F3242"/>
                </a:solidFill>
              </a:rPr>
              <a:t>рівно</a:t>
            </a:r>
            <a:r>
              <a:rPr lang="ru-RU" sz="3600" b="1" dirty="0">
                <a:solidFill>
                  <a:srgbClr val="2F3242"/>
                </a:solidFill>
              </a:rPr>
              <a:t>, </a:t>
            </a:r>
            <a:r>
              <a:rPr lang="ru-RU" sz="3600" b="1" dirty="0" err="1">
                <a:solidFill>
                  <a:srgbClr val="2F3242"/>
                </a:solidFill>
              </a:rPr>
              <a:t>озирнулись</a:t>
            </a:r>
            <a:r>
              <a:rPr lang="ru-RU" sz="3600" b="1" dirty="0">
                <a:solidFill>
                  <a:srgbClr val="2F3242"/>
                </a:solidFill>
              </a:rPr>
              <a:t>,</a:t>
            </a:r>
            <a:endParaRPr lang="en-US" sz="3600" b="1" dirty="0">
              <a:solidFill>
                <a:srgbClr val="2F3242"/>
              </a:solidFill>
            </a:endParaRPr>
          </a:p>
          <a:p>
            <a:pPr algn="ctr"/>
            <a:r>
              <a:rPr lang="ru-RU" sz="3600" b="1" dirty="0">
                <a:solidFill>
                  <a:srgbClr val="2F3242"/>
                </a:solidFill>
              </a:rPr>
              <a:t>Один одному </a:t>
            </a:r>
            <a:r>
              <a:rPr lang="ru-RU" sz="3600" b="1" dirty="0" err="1">
                <a:solidFill>
                  <a:srgbClr val="2F3242"/>
                </a:solidFill>
              </a:rPr>
              <a:t>всміхнулись</a:t>
            </a:r>
            <a:r>
              <a:rPr lang="ru-RU" sz="3600" b="1" dirty="0">
                <a:solidFill>
                  <a:srgbClr val="2F3242"/>
                </a:solidFill>
              </a:rPr>
              <a:t>.</a:t>
            </a:r>
            <a:endParaRPr lang="en-US" sz="3600" b="1" dirty="0">
              <a:solidFill>
                <a:srgbClr val="2F3242"/>
              </a:solidFill>
            </a:endParaRPr>
          </a:p>
          <a:p>
            <a:pPr algn="ctr"/>
            <a:r>
              <a:rPr lang="ru-RU" sz="3600" b="1" dirty="0" err="1">
                <a:solidFill>
                  <a:srgbClr val="2F3242"/>
                </a:solidFill>
              </a:rPr>
              <a:t>Якщо</a:t>
            </a:r>
            <a:r>
              <a:rPr lang="ru-RU" sz="3600" b="1" dirty="0">
                <a:solidFill>
                  <a:srgbClr val="2F3242"/>
                </a:solidFill>
              </a:rPr>
              <a:t> добре </a:t>
            </a:r>
            <a:r>
              <a:rPr lang="ru-RU" sz="3600" b="1" dirty="0" err="1">
                <a:solidFill>
                  <a:srgbClr val="2F3242"/>
                </a:solidFill>
              </a:rPr>
              <a:t>працювати</a:t>
            </a:r>
            <a:r>
              <a:rPr lang="ru-RU" sz="3600" b="1" dirty="0">
                <a:solidFill>
                  <a:srgbClr val="2F3242"/>
                </a:solidFill>
              </a:rPr>
              <a:t> –</a:t>
            </a:r>
            <a:endParaRPr lang="en-US" sz="3600" b="1" dirty="0">
              <a:solidFill>
                <a:srgbClr val="2F3242"/>
              </a:solidFill>
            </a:endParaRPr>
          </a:p>
          <a:p>
            <a:pPr algn="ctr"/>
            <a:r>
              <a:rPr lang="ru-RU" sz="3600" b="1" dirty="0" err="1">
                <a:solidFill>
                  <a:srgbClr val="2F3242"/>
                </a:solidFill>
              </a:rPr>
              <a:t>Вийдуть</a:t>
            </a:r>
            <a:r>
              <a:rPr lang="ru-RU" sz="3600" b="1" dirty="0">
                <a:solidFill>
                  <a:srgbClr val="2F3242"/>
                </a:solidFill>
              </a:rPr>
              <a:t> </a:t>
            </a:r>
            <a:r>
              <a:rPr lang="ru-RU" sz="3600" b="1" dirty="0" err="1">
                <a:solidFill>
                  <a:srgbClr val="2F3242"/>
                </a:solidFill>
              </a:rPr>
              <a:t>гарні</a:t>
            </a:r>
            <a:r>
              <a:rPr lang="ru-RU" sz="3600" b="1" dirty="0">
                <a:solidFill>
                  <a:srgbClr val="2F3242"/>
                </a:solidFill>
              </a:rPr>
              <a:t> </a:t>
            </a:r>
            <a:r>
              <a:rPr lang="ru-RU" sz="3600" b="1" dirty="0" err="1">
                <a:solidFill>
                  <a:srgbClr val="2F3242"/>
                </a:solidFill>
              </a:rPr>
              <a:t>результати</a:t>
            </a:r>
            <a:r>
              <a:rPr lang="ru-RU" sz="3600" b="1" dirty="0">
                <a:solidFill>
                  <a:srgbClr val="2F3242"/>
                </a:solidFill>
              </a:rPr>
              <a:t>.</a:t>
            </a:r>
            <a:endParaRPr lang="en-US" sz="3600" b="1" dirty="0">
              <a:solidFill>
                <a:srgbClr val="2F3242"/>
              </a:solidFill>
            </a:endParaRPr>
          </a:p>
          <a:p>
            <a:pPr algn="ctr"/>
            <a:r>
              <a:rPr lang="ru-RU" sz="3600" b="1" dirty="0" err="1">
                <a:solidFill>
                  <a:srgbClr val="2F3242"/>
                </a:solidFill>
              </a:rPr>
              <a:t>Тож</a:t>
            </a:r>
            <a:r>
              <a:rPr lang="ru-RU" sz="3600" b="1" dirty="0">
                <a:solidFill>
                  <a:srgbClr val="2F3242"/>
                </a:solidFill>
              </a:rPr>
              <a:t> не </a:t>
            </a:r>
            <a:r>
              <a:rPr lang="ru-RU" sz="3600" b="1" dirty="0" err="1">
                <a:solidFill>
                  <a:srgbClr val="2F3242"/>
                </a:solidFill>
              </a:rPr>
              <a:t>гаємо</a:t>
            </a:r>
            <a:r>
              <a:rPr lang="ru-RU" sz="3600" b="1" dirty="0">
                <a:solidFill>
                  <a:srgbClr val="2F3242"/>
                </a:solidFill>
              </a:rPr>
              <a:t> ми час,</a:t>
            </a:r>
            <a:endParaRPr lang="en-US" sz="3600" b="1" dirty="0">
              <a:solidFill>
                <a:srgbClr val="2F3242"/>
              </a:solidFill>
            </a:endParaRPr>
          </a:p>
          <a:p>
            <a:pPr algn="ctr"/>
            <a:r>
              <a:rPr lang="ru-RU" sz="3600" b="1" dirty="0" err="1">
                <a:solidFill>
                  <a:srgbClr val="2F3242"/>
                </a:solidFill>
              </a:rPr>
              <a:t>Бо</a:t>
            </a:r>
            <a:r>
              <a:rPr lang="ru-RU" sz="3600" b="1" dirty="0">
                <a:solidFill>
                  <a:srgbClr val="2F3242"/>
                </a:solidFill>
              </a:rPr>
              <a:t> </a:t>
            </a:r>
            <a:r>
              <a:rPr lang="ru-RU" sz="3600" b="1" dirty="0" err="1">
                <a:solidFill>
                  <a:srgbClr val="2F3242"/>
                </a:solidFill>
              </a:rPr>
              <a:t>знання</a:t>
            </a:r>
            <a:r>
              <a:rPr lang="ru-RU" sz="3600" b="1" dirty="0">
                <a:solidFill>
                  <a:srgbClr val="2F3242"/>
                </a:solidFill>
              </a:rPr>
              <a:t> </a:t>
            </a:r>
            <a:r>
              <a:rPr lang="ru-RU" sz="3600" b="1" dirty="0" err="1">
                <a:solidFill>
                  <a:srgbClr val="2F3242"/>
                </a:solidFill>
              </a:rPr>
              <a:t>чекають</a:t>
            </a:r>
            <a:r>
              <a:rPr lang="ru-RU" sz="3600" b="1" dirty="0">
                <a:solidFill>
                  <a:srgbClr val="2F3242"/>
                </a:solidFill>
              </a:rPr>
              <a:t> нас!</a:t>
            </a:r>
            <a:endParaRPr lang="en-US" sz="3600" b="1" dirty="0">
              <a:solidFill>
                <a:srgbClr val="2F32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673967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/>
              <a:t>Програма «Як почуває себе ненька Україна?» в прямому ефірі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="" xmlns:a16="http://schemas.microsoft.com/office/drawing/2014/main" id="{1973D871-F8E9-49D2-B0F0-2844CCCC52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73612" y="1273705"/>
            <a:ext cx="9644776" cy="5425187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="" xmlns:a16="http://schemas.microsoft.com/office/drawing/2014/main" id="{54EB3798-FD88-4C06-853A-DDD3032B46C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312694" y="3033088"/>
            <a:ext cx="664369" cy="414962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="" xmlns:a16="http://schemas.microsoft.com/office/drawing/2014/main" id="{F4DF4143-1517-459E-BD87-61BD623184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222477" y="3889659"/>
            <a:ext cx="3116472" cy="3365788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="" xmlns:a16="http://schemas.microsoft.com/office/drawing/2014/main" id="{BEBF752B-E74B-4974-88E2-607D0C78057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3400" t="9052" r="14150" b="16806"/>
          <a:stretch/>
        </p:blipFill>
        <p:spPr>
          <a:xfrm flipH="1">
            <a:off x="501314" y="4226524"/>
            <a:ext cx="2216372" cy="2366318"/>
          </a:xfrm>
          <a:prstGeom prst="rect">
            <a:avLst/>
          </a:prstGeom>
        </p:spPr>
      </p:pic>
      <p:sp>
        <p:nvSpPr>
          <p:cNvPr id="35" name="Прямокутник 34">
            <a:extLst>
              <a:ext uri="{FF2B5EF4-FFF2-40B4-BE49-F238E27FC236}">
                <a16:creationId xmlns="" xmlns:a16="http://schemas.microsoft.com/office/drawing/2014/main" id="{877B13A1-60DA-45AE-AA15-944A5F7E597F}"/>
              </a:ext>
            </a:extLst>
          </p:cNvPr>
          <p:cNvSpPr/>
          <p:nvPr/>
        </p:nvSpPr>
        <p:spPr>
          <a:xfrm>
            <a:off x="266700" y="6363471"/>
            <a:ext cx="11658600" cy="22937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7" name="Прямокутник 36">
            <a:extLst>
              <a:ext uri="{FF2B5EF4-FFF2-40B4-BE49-F238E27FC236}">
                <a16:creationId xmlns="" xmlns:a16="http://schemas.microsoft.com/office/drawing/2014/main" id="{B85ABA71-FB8C-485A-89DE-104D54B4A742}"/>
              </a:ext>
            </a:extLst>
          </p:cNvPr>
          <p:cNvSpPr/>
          <p:nvPr/>
        </p:nvSpPr>
        <p:spPr>
          <a:xfrm>
            <a:off x="363592" y="6226573"/>
            <a:ext cx="655583" cy="450107"/>
          </a:xfrm>
          <a:prstGeom prst="rect">
            <a:avLst/>
          </a:prstGeom>
          <a:solidFill>
            <a:srgbClr val="FF535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8" name="Прямокутник 37">
            <a:extLst>
              <a:ext uri="{FF2B5EF4-FFF2-40B4-BE49-F238E27FC236}">
                <a16:creationId xmlns="" xmlns:a16="http://schemas.microsoft.com/office/drawing/2014/main" id="{31D0FF76-9E6F-4DD7-8951-8D7A59D6A5F9}"/>
              </a:ext>
            </a:extLst>
          </p:cNvPr>
          <p:cNvSpPr/>
          <p:nvPr/>
        </p:nvSpPr>
        <p:spPr>
          <a:xfrm>
            <a:off x="240024" y="1264024"/>
            <a:ext cx="1369476" cy="49794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LIVE</a:t>
            </a:r>
            <a:endParaRPr lang="uk-UA" sz="3200" b="1" dirty="0"/>
          </a:p>
        </p:txBody>
      </p:sp>
      <p:sp>
        <p:nvSpPr>
          <p:cNvPr id="39" name="Бульбашка прямої мови: прямокутна з округленими кутами 38">
            <a:extLst>
              <a:ext uri="{FF2B5EF4-FFF2-40B4-BE49-F238E27FC236}">
                <a16:creationId xmlns="" xmlns:a16="http://schemas.microsoft.com/office/drawing/2014/main" id="{4B21E80B-0553-4061-ABBB-97E9DE1F1BF0}"/>
              </a:ext>
            </a:extLst>
          </p:cNvPr>
          <p:cNvSpPr/>
          <p:nvPr/>
        </p:nvSpPr>
        <p:spPr>
          <a:xfrm>
            <a:off x="1784926" y="2105025"/>
            <a:ext cx="3358574" cy="1669615"/>
          </a:xfrm>
          <a:prstGeom prst="wedgeRoundRectCallout">
            <a:avLst>
              <a:gd name="adj1" fmla="val -35552"/>
              <a:gd name="adj2" fmla="val 70543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Привіт, друзі!</a:t>
            </a:r>
          </a:p>
          <a:p>
            <a:pPr algn="ctr"/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А яка зараз пора року?</a:t>
            </a:r>
          </a:p>
          <a:p>
            <a:pPr algn="ctr"/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Який місяць?</a:t>
            </a:r>
          </a:p>
          <a:p>
            <a:pPr algn="ctr"/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Яке сьогодні число?</a:t>
            </a:r>
          </a:p>
        </p:txBody>
      </p:sp>
      <p:sp>
        <p:nvSpPr>
          <p:cNvPr id="40" name="Бульбашка прямої мови: прямокутна з округленими кутами 39">
            <a:extLst>
              <a:ext uri="{FF2B5EF4-FFF2-40B4-BE49-F238E27FC236}">
                <a16:creationId xmlns="" xmlns:a16="http://schemas.microsoft.com/office/drawing/2014/main" id="{8473B87A-8FC6-499A-A4D1-0F4D70A28CF5}"/>
              </a:ext>
            </a:extLst>
          </p:cNvPr>
          <p:cNvSpPr/>
          <p:nvPr/>
        </p:nvSpPr>
        <p:spPr>
          <a:xfrm>
            <a:off x="7562850" y="2405761"/>
            <a:ext cx="4362450" cy="1669615"/>
          </a:xfrm>
          <a:prstGeom prst="wedgeRoundRectCallout">
            <a:avLst>
              <a:gd name="adj1" fmla="val -2654"/>
              <a:gd name="adj2" fmla="val 65979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Мої вітання!</a:t>
            </a:r>
          </a:p>
          <a:p>
            <a:pPr algn="ctr"/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Яким було вранці небо, коли ми йшли до школи?</a:t>
            </a:r>
          </a:p>
          <a:p>
            <a:pPr algn="ctr"/>
            <a:r>
              <a:rPr lang="uk-UA" sz="2000" b="1">
                <a:solidFill>
                  <a:schemeClr val="accent2">
                    <a:lumMod val="50000"/>
                  </a:schemeClr>
                </a:solidFill>
              </a:rPr>
              <a:t>Що стосовно опадів</a:t>
            </a:r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?</a:t>
            </a:r>
          </a:p>
          <a:p>
            <a:pPr algn="ctr"/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Кому відома температура повітря?</a:t>
            </a:r>
          </a:p>
        </p:txBody>
      </p:sp>
      <p:pic>
        <p:nvPicPr>
          <p:cNvPr id="42" name="Рисунок 41">
            <a:extLst>
              <a:ext uri="{FF2B5EF4-FFF2-40B4-BE49-F238E27FC236}">
                <a16:creationId xmlns="" xmlns:a16="http://schemas.microsoft.com/office/drawing/2014/main" id="{AEA14DB0-14C2-4135-96D1-6330616A940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414" t="4730" r="75195" b="71911"/>
          <a:stretch/>
        </p:blipFill>
        <p:spPr>
          <a:xfrm>
            <a:off x="5331685" y="1104742"/>
            <a:ext cx="621506" cy="628651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="" xmlns:a16="http://schemas.microsoft.com/office/drawing/2014/main" id="{20C6E46C-1C8C-4CE7-A0E2-3D5534BEDF7B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60801" t="4730" r="5251" b="74391"/>
          <a:stretch/>
        </p:blipFill>
        <p:spPr>
          <a:xfrm>
            <a:off x="6048863" y="1196049"/>
            <a:ext cx="1034700" cy="561908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="" xmlns:a16="http://schemas.microsoft.com/office/drawing/2014/main" id="{6088A31A-77BF-4574-BBF7-7FF4599864D0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8333" t="4730" r="37719" b="74391"/>
          <a:stretch/>
        </p:blipFill>
        <p:spPr>
          <a:xfrm>
            <a:off x="6995683" y="1157129"/>
            <a:ext cx="1034700" cy="561908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="" xmlns:a16="http://schemas.microsoft.com/office/drawing/2014/main" id="{4E614D09-687C-42A4-9540-5D7D98A66C1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6087" t="27924" r="58714" b="48717"/>
          <a:stretch/>
        </p:blipFill>
        <p:spPr>
          <a:xfrm>
            <a:off x="8536451" y="1191586"/>
            <a:ext cx="1072847" cy="628651"/>
          </a:xfrm>
          <a:prstGeom prst="rect">
            <a:avLst/>
          </a:prstGeom>
        </p:spPr>
      </p:pic>
      <p:pic>
        <p:nvPicPr>
          <p:cNvPr id="46" name="Рисунок 45">
            <a:extLst>
              <a:ext uri="{FF2B5EF4-FFF2-40B4-BE49-F238E27FC236}">
                <a16:creationId xmlns="" xmlns:a16="http://schemas.microsoft.com/office/drawing/2014/main" id="{44CE8BF4-934D-48D5-893B-4631C53F729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63740" t="49114" r="6482" b="27527"/>
          <a:stretch/>
        </p:blipFill>
        <p:spPr>
          <a:xfrm>
            <a:off x="9675376" y="1157129"/>
            <a:ext cx="907593" cy="628651"/>
          </a:xfrm>
          <a:prstGeom prst="rect">
            <a:avLst/>
          </a:prstGeom>
        </p:spPr>
      </p:pic>
      <p:pic>
        <p:nvPicPr>
          <p:cNvPr id="49" name="Рисунок 48">
            <a:extLst>
              <a:ext uri="{FF2B5EF4-FFF2-40B4-BE49-F238E27FC236}">
                <a16:creationId xmlns="" xmlns:a16="http://schemas.microsoft.com/office/drawing/2014/main" id="{95308696-196C-4B58-9F95-8C9A282CEA81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9750" t="20272" r="24250" b="44793"/>
          <a:stretch/>
        </p:blipFill>
        <p:spPr>
          <a:xfrm>
            <a:off x="10624185" y="1023713"/>
            <a:ext cx="1097280" cy="940236"/>
          </a:xfrm>
          <a:prstGeom prst="rect">
            <a:avLst/>
          </a:prstGeom>
        </p:spPr>
      </p:pic>
      <p:pic>
        <p:nvPicPr>
          <p:cNvPr id="53" name="Рисунок 52">
            <a:extLst>
              <a:ext uri="{FF2B5EF4-FFF2-40B4-BE49-F238E27FC236}">
                <a16:creationId xmlns="" xmlns:a16="http://schemas.microsoft.com/office/drawing/2014/main" id="{964141BC-C1B7-44C4-97C1-B884BA08D7FE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738612" y="3457731"/>
            <a:ext cx="3063304" cy="2968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790241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7.40741E-7 L 0.09883 -7.40741E-7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3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883 -7.40741E-7 L 0.21055 0.00093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86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055 0.00093 L 0.38073 0.00185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03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42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8073 0.00185 L 0.55326 0.00208 " pathEditMode="relative" rAng="0" ptsTypes="AA">
                                      <p:cBhvr>
                                        <p:cTn id="75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2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42" presetClass="path" presetSubtype="0" accel="50000" decel="5000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5326 0.00208 L 0.7013 0.00185 " pathEditMode="relative" rAng="0" ptsTypes="AA">
                                      <p:cBhvr>
                                        <p:cTn id="92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96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42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7013 0.00185 L 0.82461 0.00232 " pathEditMode="relative" rAng="0" ptsTypes="AA">
                                      <p:cBhvr>
                                        <p:cTn id="102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59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7" grpId="0" animBg="1"/>
      <p:bldP spid="37" grpId="1" animBg="1"/>
      <p:bldP spid="37" grpId="2" animBg="1"/>
      <p:bldP spid="37" grpId="3" animBg="1"/>
      <p:bldP spid="37" grpId="4" animBg="1"/>
      <p:bldP spid="37" grpId="5" animBg="1"/>
      <p:bldP spid="37" grpId="6" animBg="1"/>
      <p:bldP spid="38" grpId="0" animBg="1"/>
      <p:bldP spid="39" grpId="0" animBg="1"/>
      <p:bldP spid="4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Пригадуємо 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=""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132862" y="5640686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141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3894" y="3516923"/>
            <a:ext cx="2348425" cy="3040805"/>
          </a:xfrm>
          <a:prstGeom prst="rect">
            <a:avLst/>
          </a:prstGeom>
        </p:spPr>
      </p:pic>
      <p:sp>
        <p:nvSpPr>
          <p:cNvPr id="11" name="Горизонтальный свиток 10"/>
          <p:cNvSpPr/>
          <p:nvPr/>
        </p:nvSpPr>
        <p:spPr>
          <a:xfrm>
            <a:off x="502689" y="1082438"/>
            <a:ext cx="9017979" cy="1176963"/>
          </a:xfrm>
          <a:prstGeom prst="horizontalScroll">
            <a:avLst/>
          </a:prstGeom>
          <a:solidFill>
            <a:srgbClr val="F1059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000" dirty="0"/>
              <a:t>Які правила </a:t>
            </a:r>
            <a:r>
              <a:rPr lang="ru-RU" sz="3000" dirty="0" err="1"/>
              <a:t>дорожнього</a:t>
            </a:r>
            <a:r>
              <a:rPr lang="ru-RU" sz="3000" dirty="0"/>
              <a:t> </a:t>
            </a:r>
            <a:r>
              <a:rPr lang="ru-RU" sz="3000" dirty="0" err="1"/>
              <a:t>руху</a:t>
            </a:r>
            <a:r>
              <a:rPr lang="ru-RU" sz="3000" dirty="0"/>
              <a:t> </a:t>
            </a:r>
            <a:r>
              <a:rPr lang="ru-RU" sz="3000" dirty="0" err="1"/>
              <a:t>ви</a:t>
            </a:r>
            <a:r>
              <a:rPr lang="ru-RU" sz="3000" dirty="0"/>
              <a:t> </a:t>
            </a:r>
            <a:r>
              <a:rPr lang="ru-RU" sz="3000" dirty="0" err="1"/>
              <a:t>знаєте</a:t>
            </a:r>
            <a:r>
              <a:rPr lang="ru-RU" sz="3000" dirty="0"/>
              <a:t>?</a:t>
            </a:r>
            <a:endParaRPr lang="uk-UA" sz="3000" dirty="0"/>
          </a:p>
        </p:txBody>
      </p:sp>
      <p:sp>
        <p:nvSpPr>
          <p:cNvPr id="8" name="Горизонтальный свиток 7"/>
          <p:cNvSpPr/>
          <p:nvPr/>
        </p:nvSpPr>
        <p:spPr>
          <a:xfrm>
            <a:off x="502688" y="2456969"/>
            <a:ext cx="9017979" cy="1176963"/>
          </a:xfrm>
          <a:prstGeom prst="horizontalScroll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000" dirty="0"/>
              <a:t>Для </a:t>
            </a:r>
            <a:r>
              <a:rPr lang="ru-RU" sz="3000" dirty="0" err="1"/>
              <a:t>чого</a:t>
            </a:r>
            <a:r>
              <a:rPr lang="ru-RU" sz="3000" dirty="0"/>
              <a:t> </a:t>
            </a:r>
            <a:r>
              <a:rPr lang="ru-RU" sz="3000" dirty="0" err="1"/>
              <a:t>призначено</a:t>
            </a:r>
            <a:r>
              <a:rPr lang="ru-RU" sz="3000" dirty="0"/>
              <a:t> тротуар і </a:t>
            </a:r>
            <a:r>
              <a:rPr lang="ru-RU" sz="3000" dirty="0" err="1"/>
              <a:t>проїзну</a:t>
            </a:r>
            <a:r>
              <a:rPr lang="ru-RU" sz="3000" dirty="0"/>
              <a:t> </a:t>
            </a:r>
            <a:r>
              <a:rPr lang="ru-RU" sz="3000" dirty="0" err="1"/>
              <a:t>частину</a:t>
            </a:r>
            <a:endParaRPr lang="ru-RU" sz="3000" dirty="0"/>
          </a:p>
          <a:p>
            <a:pPr algn="ctr"/>
            <a:r>
              <a:rPr lang="ru-RU" sz="3000" dirty="0"/>
              <a:t>дороги?</a:t>
            </a:r>
          </a:p>
        </p:txBody>
      </p:sp>
      <p:sp>
        <p:nvSpPr>
          <p:cNvPr id="9" name="Горизонтальный свиток 8"/>
          <p:cNvSpPr/>
          <p:nvPr/>
        </p:nvSpPr>
        <p:spPr>
          <a:xfrm>
            <a:off x="502688" y="3831500"/>
            <a:ext cx="9017979" cy="1176963"/>
          </a:xfrm>
          <a:prstGeom prst="horizontalScroll">
            <a:avLst/>
          </a:prstGeom>
          <a:solidFill>
            <a:srgbClr val="F1059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000" dirty="0"/>
              <a:t>Як правильно </a:t>
            </a:r>
            <a:r>
              <a:rPr lang="ru-RU" sz="3000" dirty="0" err="1"/>
              <a:t>переходити</a:t>
            </a:r>
            <a:r>
              <a:rPr lang="ru-RU" sz="3000" dirty="0"/>
              <a:t> дорогу?</a:t>
            </a:r>
            <a:endParaRPr lang="uk-UA" sz="3000" dirty="0"/>
          </a:p>
        </p:txBody>
      </p:sp>
      <p:sp>
        <p:nvSpPr>
          <p:cNvPr id="10" name="Горизонтальный свиток 9"/>
          <p:cNvSpPr/>
          <p:nvPr/>
        </p:nvSpPr>
        <p:spPr>
          <a:xfrm>
            <a:off x="1280189" y="5206031"/>
            <a:ext cx="8240477" cy="1176963"/>
          </a:xfrm>
          <a:prstGeom prst="horizontalScroll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000" dirty="0"/>
              <a:t>Про </a:t>
            </a:r>
            <a:r>
              <a:rPr lang="ru-RU" sz="3000" dirty="0" err="1"/>
              <a:t>що</a:t>
            </a:r>
            <a:r>
              <a:rPr lang="ru-RU" sz="3000" dirty="0"/>
              <a:t> </a:t>
            </a:r>
            <a:r>
              <a:rPr lang="ru-RU" sz="3000" dirty="0" err="1"/>
              <a:t>попереджають</a:t>
            </a:r>
            <a:r>
              <a:rPr lang="ru-RU" sz="3000" dirty="0"/>
              <a:t> знаки </a:t>
            </a:r>
            <a:r>
              <a:rPr lang="ru-RU" sz="3000" dirty="0" err="1"/>
              <a:t>дорожнього</a:t>
            </a:r>
            <a:r>
              <a:rPr lang="ru-RU" sz="3000" dirty="0"/>
              <a:t> </a:t>
            </a:r>
            <a:r>
              <a:rPr lang="ru-RU" sz="3000" dirty="0" err="1"/>
              <a:t>руху</a:t>
            </a:r>
            <a:r>
              <a:rPr lang="ru-RU" sz="30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xmlns="" val="15343804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8" grpId="0" animBg="1"/>
      <p:bldP spid="9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Робота з підручником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=""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89647" y="5636442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142-144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8" name="Picture 2" descr="Тренінгове заняття &amp;quot;Наш дружний 5-й клас&amp;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8601" y="1303850"/>
            <a:ext cx="7251318" cy="4217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Стратегія «Читання з позначками»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29037" y="2006721"/>
            <a:ext cx="4372463" cy="3088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0803892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517793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>
                <a:solidFill>
                  <a:schemeClr val="bg1"/>
                </a:solidFill>
              </a:rPr>
              <a:t>Поміркуй і дай </a:t>
            </a:r>
            <a:r>
              <a:rPr lang="ru-RU" sz="2000" b="1" dirty="0" err="1">
                <a:solidFill>
                  <a:schemeClr val="bg1"/>
                </a:solidFill>
              </a:rPr>
              <a:t>відповідь</a:t>
            </a:r>
            <a:r>
              <a:rPr lang="ru-RU" sz="2000" b="1" dirty="0">
                <a:solidFill>
                  <a:schemeClr val="bg1"/>
                </a:solidFill>
              </a:rPr>
              <a:t> на </a:t>
            </a:r>
            <a:r>
              <a:rPr lang="ru-RU" sz="2000" b="1" dirty="0" err="1">
                <a:solidFill>
                  <a:schemeClr val="bg1"/>
                </a:solidFill>
              </a:rPr>
              <a:t>запитання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=""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89647" y="5654372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141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с двумя скругленными противолежащими углами 15"/>
          <p:cNvSpPr/>
          <p:nvPr/>
        </p:nvSpPr>
        <p:spPr>
          <a:xfrm>
            <a:off x="1544889" y="1553117"/>
            <a:ext cx="7982908" cy="2104482"/>
          </a:xfrm>
          <a:prstGeom prst="round2Diag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000" b="1">
                <a:solidFill>
                  <a:srgbClr val="FFFF00"/>
                </a:solidFill>
              </a:rPr>
              <a:t>   </a:t>
            </a:r>
            <a:r>
              <a:rPr lang="ru-RU" sz="4000"/>
              <a:t>Хто є учасником дорожнього руху?</a:t>
            </a:r>
            <a:r>
              <a:rPr lang="uk-UA" sz="4000"/>
              <a:t>   </a:t>
            </a:r>
            <a:endParaRPr lang="uk-UA" sz="4000" dirty="0"/>
          </a:p>
        </p:txBody>
      </p:sp>
      <p:pic>
        <p:nvPicPr>
          <p:cNvPr id="2050" name="Picture 2" descr="Worldwide Buddies: як заохочувати дітей до читання книжок?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328320" y="4690764"/>
            <a:ext cx="2658769" cy="1956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00765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727602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Практичне завдання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=""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89647" y="5654372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142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с двумя скругленными противолежащими углами 7"/>
          <p:cNvSpPr/>
          <p:nvPr/>
        </p:nvSpPr>
        <p:spPr>
          <a:xfrm>
            <a:off x="301410" y="1456402"/>
            <a:ext cx="11286852" cy="3098013"/>
          </a:xfrm>
          <a:prstGeom prst="round2DiagRect">
            <a:avLst/>
          </a:prstGeom>
          <a:solidFill>
            <a:srgbClr val="03511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sz="4500" dirty="0"/>
              <a:t>     Які </a:t>
            </a:r>
            <a:r>
              <a:rPr lang="ru-RU" sz="4500" dirty="0" err="1"/>
              <a:t>дорожні</a:t>
            </a:r>
            <a:r>
              <a:rPr lang="ru-RU" sz="4500" dirty="0"/>
              <a:t> знаки </a:t>
            </a:r>
            <a:r>
              <a:rPr lang="ru-RU" sz="4500" dirty="0" err="1"/>
              <a:t>ви</a:t>
            </a:r>
            <a:r>
              <a:rPr lang="ru-RU" sz="4500" dirty="0"/>
              <a:t> </a:t>
            </a:r>
            <a:r>
              <a:rPr lang="ru-RU" sz="4500" dirty="0" err="1"/>
              <a:t>знаєте</a:t>
            </a:r>
            <a:r>
              <a:rPr lang="ru-RU" sz="4500" dirty="0"/>
              <a:t>? </a:t>
            </a:r>
            <a:r>
              <a:rPr lang="ru-RU" sz="4500" dirty="0" err="1"/>
              <a:t>Розгляньте</a:t>
            </a:r>
            <a:r>
              <a:rPr lang="ru-RU" sz="4500" dirty="0"/>
              <a:t> </a:t>
            </a:r>
            <a:r>
              <a:rPr lang="ru-RU" sz="4500" dirty="0" err="1"/>
              <a:t>дорожні</a:t>
            </a:r>
            <a:r>
              <a:rPr lang="ru-RU" sz="4500" dirty="0"/>
              <a:t> знаки на </a:t>
            </a:r>
            <a:r>
              <a:rPr lang="ru-RU" sz="4500" dirty="0" err="1"/>
              <a:t>форзаці</a:t>
            </a:r>
            <a:r>
              <a:rPr lang="ru-RU" sz="4500" dirty="0"/>
              <a:t> 2 </a:t>
            </a:r>
            <a:r>
              <a:rPr lang="ru-RU" sz="4500" dirty="0" err="1"/>
              <a:t>підручника</a:t>
            </a:r>
            <a:r>
              <a:rPr lang="ru-RU" sz="4500" dirty="0"/>
              <a:t>. </a:t>
            </a:r>
            <a:r>
              <a:rPr lang="ru-RU" sz="4500" dirty="0" err="1"/>
              <a:t>Припустіть</a:t>
            </a:r>
            <a:r>
              <a:rPr lang="ru-RU" sz="4500" dirty="0"/>
              <a:t>, </a:t>
            </a:r>
            <a:r>
              <a:rPr lang="ru-RU" sz="4500" dirty="0" err="1"/>
              <a:t>чому</a:t>
            </a:r>
            <a:r>
              <a:rPr lang="ru-RU" sz="4500" dirty="0"/>
              <a:t> </a:t>
            </a:r>
            <a:r>
              <a:rPr lang="ru-RU" sz="4500" dirty="0" err="1"/>
              <a:t>їх</a:t>
            </a:r>
            <a:r>
              <a:rPr lang="ru-RU" sz="4500" dirty="0"/>
              <a:t> так названо.</a:t>
            </a:r>
            <a:endParaRPr lang="uk-UA" sz="4500" dirty="0"/>
          </a:p>
        </p:txBody>
      </p:sp>
      <p:pic>
        <p:nvPicPr>
          <p:cNvPr id="9" name="Picture 2" descr="Завдання для парної та групової роботи з української мови в 3 класі | Інші  методичні матеріали. Збірк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292010" y="4670612"/>
            <a:ext cx="2731715" cy="2019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5710711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670884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Міркуємо як дослідники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=""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89647" y="5654372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142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с двумя скругленными противолежащими углами 7"/>
          <p:cNvSpPr/>
          <p:nvPr/>
        </p:nvSpPr>
        <p:spPr>
          <a:xfrm>
            <a:off x="301409" y="1303377"/>
            <a:ext cx="10554849" cy="3101570"/>
          </a:xfrm>
          <a:prstGeom prst="round2DiagRect">
            <a:avLst/>
          </a:prstGeom>
          <a:solidFill>
            <a:srgbClr val="03511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uk-UA" sz="3500" b="1" dirty="0">
                <a:solidFill>
                  <a:schemeClr val="bg1"/>
                </a:solidFill>
              </a:rPr>
              <a:t>1. Чому дорожні знаки зрозумілі мешканцям різних країн світу?</a:t>
            </a:r>
          </a:p>
          <a:p>
            <a:pPr algn="just"/>
            <a:r>
              <a:rPr lang="uk-UA" sz="3500" b="1" dirty="0">
                <a:solidFill>
                  <a:schemeClr val="bg1"/>
                </a:solidFill>
              </a:rPr>
              <a:t>2. Припустіть, що означає знак            .</a:t>
            </a:r>
          </a:p>
          <a:p>
            <a:pPr algn="just"/>
            <a:endParaRPr lang="uk-UA" sz="3500" b="1" dirty="0">
              <a:solidFill>
                <a:schemeClr val="bg1"/>
              </a:solidFill>
            </a:endParaRPr>
          </a:p>
          <a:p>
            <a:pPr algn="just"/>
            <a:r>
              <a:rPr lang="uk-UA" sz="3500" b="1" dirty="0">
                <a:solidFill>
                  <a:schemeClr val="bg1"/>
                </a:solidFill>
              </a:rPr>
              <a:t>3. Чим відрізняються знаки                    ?</a:t>
            </a:r>
          </a:p>
        </p:txBody>
      </p:sp>
      <p:pic>
        <p:nvPicPr>
          <p:cNvPr id="3074" name="Picture 2" descr="Веб-квест &amp;quot;Охорона природи. Червона книга України&amp;quot;: Дослідники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4385" r="15793"/>
          <a:stretch/>
        </p:blipFill>
        <p:spPr bwMode="auto">
          <a:xfrm>
            <a:off x="10270858" y="4765431"/>
            <a:ext cx="1816804" cy="1954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51803" y="2620789"/>
            <a:ext cx="895281" cy="88727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3807" y="3588118"/>
            <a:ext cx="724001" cy="733527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1417" y="3607170"/>
            <a:ext cx="800212" cy="69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150400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727602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Практичне завдання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=""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89647" y="5654372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142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с двумя скругленными противолежащими углами 7"/>
          <p:cNvSpPr/>
          <p:nvPr/>
        </p:nvSpPr>
        <p:spPr>
          <a:xfrm>
            <a:off x="301410" y="1456402"/>
            <a:ext cx="11286852" cy="3098013"/>
          </a:xfrm>
          <a:prstGeom prst="round2DiagRect">
            <a:avLst/>
          </a:prstGeom>
          <a:solidFill>
            <a:srgbClr val="03511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sz="4500" dirty="0"/>
              <a:t>     </a:t>
            </a:r>
            <a:r>
              <a:rPr lang="ru-RU" sz="4500" dirty="0" err="1"/>
              <a:t>Дізнайтеся</a:t>
            </a:r>
            <a:r>
              <a:rPr lang="ru-RU" sz="4500" dirty="0"/>
              <a:t>, у </a:t>
            </a:r>
            <a:r>
              <a:rPr lang="ru-RU" sz="4500" dirty="0" err="1"/>
              <a:t>яких</a:t>
            </a:r>
            <a:r>
              <a:rPr lang="ru-RU" sz="4500" dirty="0"/>
              <a:t> </a:t>
            </a:r>
            <a:r>
              <a:rPr lang="ru-RU" sz="4500" dirty="0" err="1"/>
              <a:t>країнах</a:t>
            </a:r>
            <a:r>
              <a:rPr lang="ru-RU" sz="4500" dirty="0"/>
              <a:t> </a:t>
            </a:r>
            <a:r>
              <a:rPr lang="ru-RU" sz="4500" dirty="0" err="1"/>
              <a:t>запроваджено</a:t>
            </a:r>
            <a:r>
              <a:rPr lang="ru-RU" sz="4500" dirty="0"/>
              <a:t> </a:t>
            </a:r>
            <a:r>
              <a:rPr lang="ru-RU" sz="4500" dirty="0" err="1"/>
              <a:t>лівосторонній</a:t>
            </a:r>
            <a:r>
              <a:rPr lang="ru-RU" sz="4500" dirty="0"/>
              <a:t> </a:t>
            </a:r>
            <a:r>
              <a:rPr lang="ru-RU" sz="4500" dirty="0" err="1"/>
              <a:t>рух</a:t>
            </a:r>
            <a:r>
              <a:rPr lang="ru-RU" sz="4500" dirty="0"/>
              <a:t>.</a:t>
            </a:r>
            <a:endParaRPr lang="uk-UA" sz="4500" dirty="0"/>
          </a:p>
        </p:txBody>
      </p:sp>
      <p:pic>
        <p:nvPicPr>
          <p:cNvPr id="9" name="Picture 2" descr="Завдання для парної та групової роботи з української мови в 3 класі | Інші  методичні матеріали. Збірк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292010" y="4670612"/>
            <a:ext cx="2731715" cy="2019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4396697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8614</TotalTime>
  <Words>536</Words>
  <Application>Microsoft Office PowerPoint</Application>
  <PresentationFormat>Произвольный</PresentationFormat>
  <Paragraphs>120</Paragraphs>
  <Slides>16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7" baseType="lpstr">
      <vt:lpstr>1_Тема Office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Vasyl Tsupa</dc:creator>
  <cp:lastModifiedBy>User</cp:lastModifiedBy>
  <cp:revision>2320</cp:revision>
  <dcterms:created xsi:type="dcterms:W3CDTF">2018-01-05T16:38:53Z</dcterms:created>
  <dcterms:modified xsi:type="dcterms:W3CDTF">2022-05-24T20:47:03Z</dcterms:modified>
</cp:coreProperties>
</file>