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71" r:id="rId12"/>
    <p:sldId id="265" r:id="rId13"/>
    <p:sldId id="268" r:id="rId14"/>
    <p:sldId id="269" r:id="rId15"/>
    <p:sldId id="270" r:id="rId16"/>
    <p:sldId id="26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3190" autoAdjust="0"/>
  </p:normalViewPr>
  <p:slideViewPr>
    <p:cSldViewPr>
      <p:cViewPr varScale="1">
        <p:scale>
          <a:sx n="68" d="100"/>
          <a:sy n="68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ahistory.co/pidruchniki/bilenko-technology-10(11)-class-2018/2.ph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atv.ua/uk/ukrayinske-kylymarstvo-nadiya-babenko-vytkala-drevo-zhyttya-yake-podaruvaly-oon-vide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\Desktop\1611932531_42-p-krasivii-belii-fon-dlya-prezentatsii-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2400" b="1" dirty="0" smtClean="0">
                <a:solidFill>
                  <a:srgbClr val="002060"/>
                </a:solidFill>
              </a:rPr>
              <a:t>Традиції використання кольорової гами під час виготовлення виробів декоративно-ужиткового мистецтва. </a:t>
            </a:r>
            <a:br>
              <a:rPr lang="uk-UA" sz="2400" b="1" dirty="0" smtClean="0">
                <a:solidFill>
                  <a:srgbClr val="002060"/>
                </a:solidFill>
              </a:rPr>
            </a:br>
            <a:r>
              <a:rPr lang="uk-UA" sz="2400" b="1" dirty="0" smtClean="0">
                <a:solidFill>
                  <a:srgbClr val="002060"/>
                </a:solidFill>
              </a:rPr>
              <a:t>Ознайомлення з творчістю народних майстрів України </a:t>
            </a:r>
            <a:r>
              <a:rPr lang="ru-RU" sz="2400" b="1" dirty="0" smtClean="0">
                <a:solidFill>
                  <a:srgbClr val="002060"/>
                </a:solidFill>
              </a:rPr>
              <a:t/>
            </a:r>
            <a:br>
              <a:rPr lang="ru-RU" sz="2400" b="1" dirty="0" smtClean="0">
                <a:solidFill>
                  <a:srgbClr val="002060"/>
                </a:solidFill>
              </a:rPr>
            </a:b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86182" y="4643446"/>
            <a:ext cx="3000396" cy="118109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</a:rPr>
              <a:t>Урок 13 </a:t>
            </a:r>
          </a:p>
          <a:p>
            <a:r>
              <a:rPr lang="ru-RU" sz="2000" b="1" dirty="0" smtClean="0">
                <a:solidFill>
                  <a:srgbClr val="002060"/>
                </a:solidFill>
              </a:rPr>
              <a:t>11клас</a:t>
            </a:r>
            <a:endParaRPr lang="ru-RU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</a:rPr>
              <a:t>Творчість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народних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майстрів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України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dirty="0" err="1" smtClean="0"/>
              <a:t>Гавареччина</a:t>
            </a:r>
            <a:r>
              <a:rPr lang="ru-RU" sz="2800" dirty="0" smtClean="0"/>
              <a:t> (</a:t>
            </a:r>
            <a:r>
              <a:rPr lang="ru-RU" sz="2800" dirty="0" err="1" smtClean="0"/>
              <a:t>Львівська</a:t>
            </a:r>
            <a:r>
              <a:rPr lang="ru-RU" sz="2800" dirty="0" smtClean="0"/>
              <a:t> обл.) — гончарство;</a:t>
            </a:r>
          </a:p>
          <a:p>
            <a:pPr lvl="0"/>
            <a:r>
              <a:rPr lang="ru-RU" sz="2800" dirty="0" err="1" smtClean="0"/>
              <a:t>Кролевець</a:t>
            </a:r>
            <a:r>
              <a:rPr lang="ru-RU" sz="2800" dirty="0" smtClean="0"/>
              <a:t> (</a:t>
            </a:r>
            <a:r>
              <a:rPr lang="ru-RU" sz="2800" dirty="0" err="1" smtClean="0"/>
              <a:t>Сумська</a:t>
            </a:r>
            <a:r>
              <a:rPr lang="ru-RU" sz="2800" dirty="0" smtClean="0"/>
              <a:t> обл.) — </a:t>
            </a:r>
            <a:r>
              <a:rPr lang="ru-RU" sz="2800" dirty="0" err="1" smtClean="0"/>
              <a:t>художня</a:t>
            </a:r>
            <a:r>
              <a:rPr lang="ru-RU" sz="2800" dirty="0" smtClean="0"/>
              <a:t> </a:t>
            </a:r>
            <a:r>
              <a:rPr lang="ru-RU" sz="2800" dirty="0" err="1" smtClean="0"/>
              <a:t>вишивка</a:t>
            </a:r>
            <a:r>
              <a:rPr lang="ru-RU" sz="2800" dirty="0" smtClean="0"/>
              <a:t> (рушники);</a:t>
            </a:r>
          </a:p>
          <a:p>
            <a:pPr lvl="0"/>
            <a:r>
              <a:rPr lang="ru-RU" sz="2800" dirty="0" err="1" smtClean="0"/>
              <a:t>Бубнівка</a:t>
            </a:r>
            <a:r>
              <a:rPr lang="ru-RU" sz="2800" dirty="0" smtClean="0"/>
              <a:t> (</a:t>
            </a:r>
            <a:r>
              <a:rPr lang="ru-RU" sz="2800" dirty="0" err="1" smtClean="0"/>
              <a:t>Вінницька</a:t>
            </a:r>
            <a:r>
              <a:rPr lang="ru-RU" sz="2800" dirty="0" smtClean="0"/>
              <a:t> обл.) — гончарство;</a:t>
            </a:r>
          </a:p>
          <a:p>
            <a:pPr lvl="0"/>
            <a:r>
              <a:rPr lang="ru-RU" sz="2800" dirty="0" err="1" smtClean="0"/>
              <a:t>Вижниця</a:t>
            </a:r>
            <a:r>
              <a:rPr lang="ru-RU" sz="2800" dirty="0" smtClean="0"/>
              <a:t> (</a:t>
            </a:r>
            <a:r>
              <a:rPr lang="ru-RU" sz="2800" dirty="0" err="1" smtClean="0"/>
              <a:t>Чернівецька</a:t>
            </a:r>
            <a:r>
              <a:rPr lang="ru-RU" sz="2800" dirty="0" smtClean="0"/>
              <a:t> обл.) — </a:t>
            </a:r>
            <a:r>
              <a:rPr lang="ru-RU" sz="2800" dirty="0" err="1" smtClean="0"/>
              <a:t>вироби</a:t>
            </a:r>
            <a:r>
              <a:rPr lang="ru-RU" sz="2800" dirty="0" smtClean="0"/>
              <a:t> </a:t>
            </a:r>
            <a:r>
              <a:rPr lang="ru-RU" sz="2800" dirty="0" err="1" smtClean="0"/>
              <a:t>з</a:t>
            </a:r>
            <a:r>
              <a:rPr lang="ru-RU" sz="2800" dirty="0" smtClean="0"/>
              <a:t> дерева, </a:t>
            </a:r>
            <a:r>
              <a:rPr lang="ru-RU" sz="2800" dirty="0" err="1" smtClean="0"/>
              <a:t>оздоблені</a:t>
            </a:r>
            <a:r>
              <a:rPr lang="ru-RU" sz="2800" dirty="0" smtClean="0"/>
              <a:t> </a:t>
            </a:r>
            <a:r>
              <a:rPr lang="ru-RU" sz="2800" dirty="0" err="1" smtClean="0"/>
              <a:t>різьбленням</a:t>
            </a:r>
            <a:r>
              <a:rPr lang="ru-RU" sz="2800" dirty="0" smtClean="0"/>
              <a:t> та </a:t>
            </a:r>
            <a:r>
              <a:rPr lang="ru-RU" sz="2800" dirty="0" err="1" smtClean="0"/>
              <a:t>випалюванням</a:t>
            </a:r>
            <a:r>
              <a:rPr lang="ru-RU" sz="2800" dirty="0" smtClean="0"/>
              <a:t>.</a:t>
            </a:r>
          </a:p>
          <a:p>
            <a:r>
              <a:rPr lang="ru-RU" sz="2800" dirty="0" err="1" smtClean="0"/>
              <a:t>Дігтярі</a:t>
            </a:r>
            <a:r>
              <a:rPr lang="ru-RU" sz="2800" dirty="0" smtClean="0"/>
              <a:t> (</a:t>
            </a:r>
            <a:r>
              <a:rPr lang="ru-RU" sz="2800" dirty="0" err="1" smtClean="0"/>
              <a:t>Чернігівська</a:t>
            </a:r>
            <a:r>
              <a:rPr lang="ru-RU" sz="2800" dirty="0" smtClean="0"/>
              <a:t> обл.) — </a:t>
            </a:r>
            <a:r>
              <a:rPr lang="ru-RU" sz="2800" dirty="0" err="1" smtClean="0"/>
              <a:t>килимарство</a:t>
            </a:r>
            <a:r>
              <a:rPr lang="ru-RU" sz="2800" dirty="0" smtClean="0"/>
              <a:t>, </a:t>
            </a:r>
            <a:r>
              <a:rPr lang="ru-RU" sz="2800" dirty="0" err="1" smtClean="0"/>
              <a:t>вишивка</a:t>
            </a:r>
            <a:r>
              <a:rPr lang="ru-RU" sz="2800" dirty="0" smtClean="0"/>
              <a:t>, </a:t>
            </a:r>
            <a:r>
              <a:rPr lang="ru-RU" sz="2800" dirty="0" err="1" smtClean="0"/>
              <a:t>ткацтво</a:t>
            </a:r>
            <a:r>
              <a:rPr lang="ru-RU" sz="2800" dirty="0" smtClean="0"/>
              <a:t>;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0070C0"/>
                </a:solidFill>
              </a:rPr>
              <a:t>Найвидатніші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народні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майстри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України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00496" y="1600200"/>
            <a:ext cx="4686304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/>
              <a:t>Полтавське</a:t>
            </a:r>
            <a:r>
              <a:rPr lang="ru-RU" dirty="0" smtClean="0"/>
              <a:t> </a:t>
            </a:r>
            <a:r>
              <a:rPr lang="ru-RU" b="1" dirty="0" err="1" smtClean="0"/>
              <a:t>килимарство</a:t>
            </a:r>
            <a:r>
              <a:rPr lang="ru-RU" b="1" dirty="0" smtClean="0"/>
              <a:t> </a:t>
            </a:r>
            <a:r>
              <a:rPr lang="ru-RU" dirty="0" smtClean="0"/>
              <a:t>стало </a:t>
            </a:r>
            <a:r>
              <a:rPr lang="ru-RU" dirty="0" err="1" smtClean="0"/>
              <a:t>відомим</a:t>
            </a:r>
            <a:r>
              <a:rPr lang="ru-RU" dirty="0" smtClean="0"/>
              <a:t> на весь </a:t>
            </a:r>
            <a:r>
              <a:rPr lang="ru-RU" dirty="0" err="1" smtClean="0"/>
              <a:t>світ</a:t>
            </a:r>
            <a:r>
              <a:rPr lang="ru-RU" dirty="0" smtClean="0"/>
              <a:t> в</a:t>
            </a:r>
            <a:r>
              <a:rPr lang="ru-RU" b="1" dirty="0" smtClean="0"/>
              <a:t> 1969 </a:t>
            </a:r>
            <a:r>
              <a:rPr lang="ru-RU" b="1" dirty="0" err="1" smtClean="0"/>
              <a:t>році</a:t>
            </a:r>
            <a:r>
              <a:rPr lang="ru-RU" b="1" dirty="0" smtClean="0"/>
              <a:t>, </a:t>
            </a:r>
            <a:r>
              <a:rPr lang="ru-RU" dirty="0" smtClean="0"/>
              <a:t>коли </a:t>
            </a:r>
            <a:r>
              <a:rPr lang="ru-RU" dirty="0" err="1" smtClean="0"/>
              <a:t>ткаля-килимарниця</a:t>
            </a:r>
            <a:r>
              <a:rPr lang="ru-RU" dirty="0" smtClean="0"/>
              <a:t> </a:t>
            </a:r>
            <a:r>
              <a:rPr lang="ru-RU" b="1" dirty="0" err="1" smtClean="0"/>
              <a:t>Надія</a:t>
            </a:r>
            <a:r>
              <a:rPr lang="ru-RU" b="1" dirty="0" smtClean="0"/>
              <a:t> </a:t>
            </a:r>
            <a:r>
              <a:rPr lang="ru-RU" b="1" dirty="0" err="1" smtClean="0"/>
              <a:t>Несторівна</a:t>
            </a:r>
            <a:r>
              <a:rPr lang="ru-RU" b="1" dirty="0" smtClean="0"/>
              <a:t> Бабенко</a:t>
            </a:r>
            <a:r>
              <a:rPr lang="ru-RU" dirty="0" smtClean="0"/>
              <a:t> </a:t>
            </a:r>
            <a:r>
              <a:rPr lang="ru-RU" dirty="0" err="1" smtClean="0"/>
              <a:t>виткала</a:t>
            </a:r>
            <a:r>
              <a:rPr lang="ru-RU" dirty="0" smtClean="0"/>
              <a:t> на </a:t>
            </a:r>
            <a:r>
              <a:rPr lang="ru-RU" dirty="0" err="1" smtClean="0"/>
              <a:t>подарунок</a:t>
            </a:r>
            <a:r>
              <a:rPr lang="ru-RU" dirty="0" smtClean="0"/>
              <a:t> для ООН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 килим </a:t>
            </a:r>
            <a:r>
              <a:rPr lang="ru-RU" dirty="0" smtClean="0"/>
              <a:t>«</a:t>
            </a:r>
            <a:r>
              <a:rPr lang="ru-RU" b="1" dirty="0" smtClean="0"/>
              <a:t>Древо </a:t>
            </a:r>
            <a:r>
              <a:rPr lang="ru-RU" b="1" dirty="0" err="1" smtClean="0"/>
              <a:t>життя</a:t>
            </a:r>
            <a:r>
              <a:rPr lang="ru-RU" b="1" dirty="0" smtClean="0"/>
              <a:t>».</a:t>
            </a:r>
            <a:endParaRPr lang="ru-RU" dirty="0"/>
          </a:p>
        </p:txBody>
      </p:sp>
      <p:pic>
        <p:nvPicPr>
          <p:cNvPr id="3074" name="Picture 2" descr="C:\Users\valen\Desktop\Без названия (1)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72667" y="2143116"/>
            <a:ext cx="2927819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0070C0"/>
                </a:solidFill>
              </a:rPr>
              <a:t>Найвидатніші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народні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майстри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України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 err="1" smtClean="0"/>
              <a:t>Білокур</a:t>
            </a:r>
            <a:r>
              <a:rPr lang="ru-RU" sz="2400" b="1" dirty="0" smtClean="0"/>
              <a:t> Катерина </a:t>
            </a:r>
            <a:r>
              <a:rPr lang="ru-RU" sz="2400" b="1" dirty="0" err="1" smtClean="0"/>
              <a:t>Василівна</a:t>
            </a:r>
            <a:r>
              <a:rPr lang="ru-RU" sz="2400" b="1" dirty="0" smtClean="0"/>
              <a:t> (1900—1961)</a:t>
            </a:r>
            <a:r>
              <a:rPr lang="ru-RU" sz="2400" dirty="0" smtClean="0"/>
              <a:t> — </a:t>
            </a:r>
            <a:r>
              <a:rPr lang="ru-RU" sz="2400" dirty="0" err="1" smtClean="0"/>
              <a:t>українська</a:t>
            </a:r>
            <a:r>
              <a:rPr lang="ru-RU" sz="2400" dirty="0" smtClean="0"/>
              <a:t> </a:t>
            </a:r>
            <a:r>
              <a:rPr lang="ru-RU" sz="2400" dirty="0" err="1" smtClean="0"/>
              <a:t>художниця</a:t>
            </a:r>
            <a:r>
              <a:rPr lang="ru-RU" sz="2400" dirty="0" smtClean="0"/>
              <a:t>, </a:t>
            </a:r>
            <a:r>
              <a:rPr lang="ru-RU" sz="2400" dirty="0" err="1" smtClean="0"/>
              <a:t>майстер</a:t>
            </a:r>
            <a:r>
              <a:rPr lang="ru-RU" sz="2400" dirty="0" smtClean="0"/>
              <a:t> народного декоративного </a:t>
            </a:r>
            <a:r>
              <a:rPr lang="ru-RU" sz="2400" dirty="0" err="1" smtClean="0"/>
              <a:t>живопису</a:t>
            </a:r>
            <a:r>
              <a:rPr lang="ru-RU" sz="2400" dirty="0" smtClean="0"/>
              <a:t>, </a:t>
            </a:r>
            <a:r>
              <a:rPr lang="ru-RU" sz="2400" dirty="0" err="1" smtClean="0"/>
              <a:t>представниця</a:t>
            </a:r>
            <a:r>
              <a:rPr lang="ru-RU" sz="2400" dirty="0" smtClean="0"/>
              <a:t> «</a:t>
            </a:r>
            <a:r>
              <a:rPr lang="ru-RU" sz="2400" dirty="0" err="1" smtClean="0"/>
              <a:t>наївного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мистецтва</a:t>
            </a:r>
            <a:r>
              <a:rPr lang="ru-RU" sz="2400" dirty="0" smtClean="0"/>
              <a:t>». Входить до </a:t>
            </a:r>
            <a:r>
              <a:rPr lang="ru-RU" sz="2400" dirty="0" err="1" smtClean="0"/>
              <a:t>переліку</a:t>
            </a:r>
            <a:r>
              <a:rPr lang="ru-RU" sz="2400" dirty="0" smtClean="0"/>
              <a:t> </a:t>
            </a:r>
            <a:r>
              <a:rPr lang="ru-RU" sz="2400" dirty="0" err="1" smtClean="0"/>
              <a:t>найвідоміших</a:t>
            </a:r>
            <a:r>
              <a:rPr lang="ru-RU" sz="2400" dirty="0" smtClean="0"/>
              <a:t> </a:t>
            </a:r>
            <a:r>
              <a:rPr lang="ru-RU" sz="2400" dirty="0" err="1" smtClean="0"/>
              <a:t>жінок</a:t>
            </a:r>
            <a:r>
              <a:rPr lang="ru-RU" sz="2400" dirty="0" smtClean="0"/>
              <a:t> </a:t>
            </a:r>
            <a:r>
              <a:rPr lang="ru-RU" sz="2400" dirty="0" err="1" smtClean="0"/>
              <a:t>давньої</a:t>
            </a:r>
            <a:r>
              <a:rPr lang="ru-RU" sz="2400" dirty="0" smtClean="0"/>
              <a:t> та </a:t>
            </a:r>
            <a:r>
              <a:rPr lang="ru-RU" sz="2400" dirty="0" err="1" smtClean="0"/>
              <a:t>сучасної</a:t>
            </a:r>
            <a:r>
              <a:rPr lang="ru-RU" sz="2400" dirty="0" smtClean="0"/>
              <a:t> </a:t>
            </a:r>
            <a:r>
              <a:rPr lang="ru-RU" sz="2400" dirty="0" err="1" smtClean="0"/>
              <a:t>України</a:t>
            </a:r>
            <a:r>
              <a:rPr lang="ru-RU" sz="2400" dirty="0" smtClean="0"/>
              <a:t>.</a:t>
            </a:r>
          </a:p>
          <a:p>
            <a:endParaRPr lang="ru-RU" dirty="0"/>
          </a:p>
        </p:txBody>
      </p:sp>
      <p:pic>
        <p:nvPicPr>
          <p:cNvPr id="5" name="Picutre 142" descr="https://uahistory.co/pidruchniki/bilenko-technology-10(11)-class-2018/bilenko-technology-10(11)-class-2018.files/image14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357562"/>
            <a:ext cx="2416189" cy="316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0070C0"/>
                </a:solidFill>
              </a:rPr>
              <a:t>Найвидатніші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народні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майстри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України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err="1" smtClean="0"/>
              <a:t>Дмитро</a:t>
            </a:r>
            <a:r>
              <a:rPr lang="ru-RU" sz="2400" b="1" dirty="0" smtClean="0"/>
              <a:t> Федорович Головко (1905—1978)</a:t>
            </a:r>
            <a:r>
              <a:rPr lang="ru-RU" sz="2400" dirty="0" smtClean="0"/>
              <a:t> — </a:t>
            </a:r>
            <a:r>
              <a:rPr lang="ru-RU" sz="2400" dirty="0" err="1" smtClean="0"/>
              <a:t>український</a:t>
            </a:r>
            <a:r>
              <a:rPr lang="ru-RU" sz="2400" dirty="0" smtClean="0"/>
              <a:t> художник </a:t>
            </a:r>
            <a:r>
              <a:rPr lang="ru-RU" sz="2400" dirty="0" err="1" smtClean="0"/>
              <a:t>кераміки</a:t>
            </a:r>
            <a:r>
              <a:rPr lang="ru-RU" sz="2400" dirty="0" smtClean="0"/>
              <a:t>; </a:t>
            </a:r>
            <a:r>
              <a:rPr lang="ru-RU" sz="2400" dirty="0" err="1" smtClean="0"/>
              <a:t>дійсний</a:t>
            </a:r>
            <a:r>
              <a:rPr lang="ru-RU" sz="2400" dirty="0" smtClean="0"/>
              <a:t> член </a:t>
            </a:r>
            <a:r>
              <a:rPr lang="ru-RU" sz="2400" dirty="0" err="1" smtClean="0"/>
              <a:t>Міжнародної</a:t>
            </a:r>
            <a:r>
              <a:rPr lang="ru-RU" sz="2400" dirty="0" smtClean="0"/>
              <a:t> </a:t>
            </a:r>
            <a:r>
              <a:rPr lang="ru-RU" sz="2400" dirty="0" err="1" smtClean="0"/>
              <a:t>академії</a:t>
            </a:r>
            <a:r>
              <a:rPr lang="ru-RU" sz="2400" dirty="0" smtClean="0"/>
              <a:t> </a:t>
            </a:r>
            <a:r>
              <a:rPr lang="ru-RU" sz="2400" dirty="0" err="1" smtClean="0"/>
              <a:t>кераміки</a:t>
            </a:r>
            <a:r>
              <a:rPr lang="ru-RU" sz="2400" dirty="0" smtClean="0"/>
              <a:t> в </a:t>
            </a:r>
            <a:r>
              <a:rPr lang="ru-RU" sz="2400" dirty="0" err="1" smtClean="0"/>
              <a:t>Женеві</a:t>
            </a:r>
            <a:r>
              <a:rPr lang="ru-RU" sz="2400" dirty="0" smtClean="0"/>
              <a:t> (</a:t>
            </a:r>
            <a:r>
              <a:rPr lang="ru-RU" sz="2400" dirty="0" err="1" smtClean="0"/>
              <a:t>з</a:t>
            </a:r>
            <a:r>
              <a:rPr lang="ru-RU" sz="2400" dirty="0" smtClean="0"/>
              <a:t> 1970).</a:t>
            </a:r>
          </a:p>
          <a:p>
            <a:endParaRPr lang="ru-RU" sz="2400" dirty="0"/>
          </a:p>
        </p:txBody>
      </p:sp>
      <p:pic>
        <p:nvPicPr>
          <p:cNvPr id="5" name="Picutre 146" descr="https://uahistory.co/pidruchniki/bilenko-technology-10(11)-class-2018/bilenko-technology-10(11)-class-2018.files/image14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000372"/>
            <a:ext cx="2357453" cy="298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0070C0"/>
                </a:solidFill>
              </a:rPr>
              <a:t>Найвидатніші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народні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майстри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України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 err="1" smtClean="0"/>
              <a:t>Жоголь</a:t>
            </a:r>
            <a:r>
              <a:rPr lang="ru-RU" sz="2400" b="1" dirty="0" smtClean="0"/>
              <a:t> Людмила </a:t>
            </a:r>
            <a:r>
              <a:rPr lang="ru-RU" sz="2400" b="1" dirty="0" err="1" smtClean="0"/>
              <a:t>Євгенівна</a:t>
            </a:r>
            <a:r>
              <a:rPr lang="ru-RU" sz="2400" b="1" dirty="0" smtClean="0"/>
              <a:t> (1930—2015)</a:t>
            </a:r>
            <a:r>
              <a:rPr lang="ru-RU" sz="2400" dirty="0" smtClean="0"/>
              <a:t> — </a:t>
            </a:r>
            <a:r>
              <a:rPr lang="ru-RU" sz="2400" dirty="0" err="1" smtClean="0"/>
              <a:t>українська</a:t>
            </a:r>
            <a:r>
              <a:rPr lang="ru-RU" sz="2400" dirty="0" smtClean="0"/>
              <a:t> </a:t>
            </a:r>
            <a:r>
              <a:rPr lang="ru-RU" sz="2400" dirty="0" err="1" smtClean="0"/>
              <a:t>художниця</a:t>
            </a:r>
            <a:r>
              <a:rPr lang="ru-RU" sz="2400" dirty="0" smtClean="0"/>
              <a:t>, </a:t>
            </a:r>
            <a:r>
              <a:rPr lang="ru-RU" sz="2400" dirty="0" err="1" smtClean="0"/>
              <a:t>майстриня</a:t>
            </a:r>
            <a:r>
              <a:rPr lang="ru-RU" sz="2400" dirty="0" smtClean="0"/>
              <a:t> </a:t>
            </a:r>
            <a:r>
              <a:rPr lang="ru-RU" sz="2400" dirty="0" err="1" smtClean="0"/>
              <a:t>гобеленів</a:t>
            </a:r>
            <a:r>
              <a:rPr lang="ru-RU" sz="2400" dirty="0" smtClean="0"/>
              <a:t>. Кандидат </a:t>
            </a:r>
            <a:r>
              <a:rPr lang="ru-RU" sz="2400" dirty="0" err="1" smtClean="0"/>
              <a:t>мистецтвознавства</a:t>
            </a:r>
            <a:r>
              <a:rPr lang="ru-RU" sz="2400" dirty="0" smtClean="0"/>
              <a:t>. </a:t>
            </a:r>
            <a:r>
              <a:rPr lang="ru-RU" sz="2400" dirty="0" err="1" smtClean="0"/>
              <a:t>Викладач</a:t>
            </a:r>
            <a:r>
              <a:rPr lang="ru-RU" sz="2400" dirty="0" smtClean="0"/>
              <a:t> в </a:t>
            </a:r>
            <a:r>
              <a:rPr lang="ru-RU" sz="2400" dirty="0" err="1" smtClean="0"/>
              <a:t>Інституті</a:t>
            </a:r>
            <a:r>
              <a:rPr lang="ru-RU" sz="2400" dirty="0" smtClean="0"/>
              <a:t> </a:t>
            </a:r>
            <a:r>
              <a:rPr lang="ru-RU" sz="2400" dirty="0" err="1" smtClean="0"/>
              <a:t>декоративно-ужиткового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мистецтва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дизайну </a:t>
            </a:r>
            <a:r>
              <a:rPr lang="ru-RU" sz="2400" dirty="0" err="1" smtClean="0"/>
              <a:t>ім</a:t>
            </a:r>
            <a:r>
              <a:rPr lang="ru-RU" sz="2400" dirty="0" smtClean="0"/>
              <a:t>. М. Бойчука. </a:t>
            </a:r>
            <a:r>
              <a:rPr lang="ru-RU" sz="2400" dirty="0" err="1" smtClean="0"/>
              <a:t>Народний</a:t>
            </a:r>
            <a:r>
              <a:rPr lang="ru-RU" sz="2400" dirty="0" smtClean="0"/>
              <a:t> художник </a:t>
            </a:r>
            <a:r>
              <a:rPr lang="ru-RU" sz="2400" dirty="0" err="1" smtClean="0"/>
              <a:t>України</a:t>
            </a:r>
            <a:r>
              <a:rPr lang="ru-RU" sz="2400" dirty="0" smtClean="0"/>
              <a:t>.</a:t>
            </a:r>
          </a:p>
          <a:p>
            <a:endParaRPr lang="ru-RU" dirty="0"/>
          </a:p>
        </p:txBody>
      </p:sp>
      <p:pic>
        <p:nvPicPr>
          <p:cNvPr id="5" name="Picutre 143" descr="https://uahistory.co/pidruchniki/bilenko-technology-10(11)-class-2018/bilenko-technology-10(11)-class-2018.files/image143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500438"/>
            <a:ext cx="2135517" cy="272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B050"/>
                </a:solidFill>
              </a:rPr>
              <a:t>Домашнє завдання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 smtClean="0"/>
              <a:t>Підготувати презентацію «Традиційні українські кольори».</a:t>
            </a:r>
          </a:p>
          <a:p>
            <a:endParaRPr lang="uk-UA" i="1" dirty="0" smtClean="0"/>
          </a:p>
          <a:p>
            <a:endParaRPr lang="uk-UA" i="1" dirty="0" smtClean="0"/>
          </a:p>
          <a:p>
            <a:r>
              <a:rPr lang="uk-UA" sz="2000" b="1" dirty="0" smtClean="0"/>
              <a:t>Зворотній зв'язок</a:t>
            </a:r>
            <a:r>
              <a:rPr lang="ru-RU" sz="2000" dirty="0" smtClean="0"/>
              <a:t>   </a:t>
            </a:r>
            <a:r>
              <a:rPr lang="uk-UA" sz="2000" dirty="0" smtClean="0"/>
              <a:t>освітня платформа</a:t>
            </a:r>
            <a:r>
              <a:rPr lang="ru-RU" sz="2000" dirty="0" smtClean="0"/>
              <a:t>  </a:t>
            </a:r>
            <a:r>
              <a:rPr lang="ru-RU" sz="2000" dirty="0" err="1" smtClean="0"/>
              <a:t>Human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ru-RU" sz="2000" dirty="0" smtClean="0"/>
              <a:t> </a:t>
            </a:r>
            <a:r>
              <a:rPr lang="uk-UA" sz="2000" dirty="0" smtClean="0"/>
              <a:t>або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ru-RU" sz="2000" u="sng" dirty="0" err="1" smtClean="0">
                <a:hlinkClick r:id="rId3"/>
              </a:rPr>
              <a:t>valentinakapusta</a:t>
            </a:r>
            <a:r>
              <a:rPr lang="uk-UA" sz="2000" u="sng" dirty="0" smtClean="0">
                <a:hlinkClick r:id="rId3"/>
              </a:rPr>
              <a:t>55@</a:t>
            </a:r>
            <a:r>
              <a:rPr lang="ru-RU" sz="2000" u="sng" dirty="0" err="1" smtClean="0">
                <a:hlinkClick r:id="rId3"/>
              </a:rPr>
              <a:t>gmail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B050"/>
                </a:solidFill>
              </a:rPr>
              <a:t>Використані ресурси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https://uahistory.co/pidruchniki/bilenko-technology-10(11)-</a:t>
            </a:r>
            <a:r>
              <a:rPr lang="en-US" dirty="0" smtClean="0">
                <a:hlinkClick r:id="rId3"/>
              </a:rPr>
              <a:t>class-2018/2.php</a:t>
            </a:r>
            <a:endParaRPr lang="uk-UA" dirty="0" smtClean="0"/>
          </a:p>
          <a:p>
            <a:endParaRPr lang="uk-UA" dirty="0" smtClean="0"/>
          </a:p>
          <a:p>
            <a:r>
              <a:rPr lang="en-US" dirty="0" smtClean="0">
                <a:hlinkClick r:id="rId4"/>
              </a:rPr>
              <a:t>https://uatv.ua/uk/ukrayinske-kylymarstvo-nadiya-babenko-vytkala-drevo-zhyttya-yake-podaruvaly-oon-video</a:t>
            </a:r>
            <a:r>
              <a:rPr lang="en-US" dirty="0" smtClean="0">
                <a:hlinkClick r:id="rId4"/>
              </a:rPr>
              <a:t>/</a:t>
            </a:r>
            <a:endParaRPr lang="uk-UA" dirty="0" smtClean="0"/>
          </a:p>
          <a:p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err="1" smtClean="0">
                <a:solidFill>
                  <a:srgbClr val="0070C0"/>
                </a:solidFill>
              </a:rPr>
              <a:t>Традиції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</a:rPr>
              <a:t>використання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</a:rPr>
              <a:t>колірної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</a:rPr>
              <a:t>гами</a:t>
            </a:r>
            <a:r>
              <a:rPr lang="ru-RU" sz="2400" b="1" dirty="0" smtClean="0">
                <a:solidFill>
                  <a:srgbClr val="0070C0"/>
                </a:solidFill>
              </a:rPr>
              <a:t> для </a:t>
            </a:r>
            <a:r>
              <a:rPr lang="ru-RU" sz="2400" b="1" dirty="0" err="1" smtClean="0">
                <a:solidFill>
                  <a:srgbClr val="0070C0"/>
                </a:solidFill>
              </a:rPr>
              <a:t>виготовлення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</a:rPr>
              <a:t>виробів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</a:rPr>
              <a:t>декоративно-ужиткового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</a:rPr>
              <a:t>мистецтва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b="1" i="1" dirty="0" err="1" smtClean="0"/>
              <a:t>Колір</a:t>
            </a:r>
            <a:r>
              <a:rPr lang="ru-RU" sz="2600" i="1" dirty="0" smtClean="0"/>
              <a:t> — один </a:t>
            </a:r>
            <a:r>
              <a:rPr lang="ru-RU" sz="2600" i="1" dirty="0" err="1" smtClean="0"/>
              <a:t>з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основних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художніх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засобів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створення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виробів</a:t>
            </a:r>
            <a:r>
              <a:rPr lang="ru-RU" sz="2600" i="1" dirty="0" smtClean="0"/>
              <a:t> у </a:t>
            </a:r>
            <a:r>
              <a:rPr lang="ru-RU" sz="2600" i="1" dirty="0" err="1" smtClean="0"/>
              <a:t>декоративно-ужитковій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творчості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й</a:t>
            </a:r>
            <a:r>
              <a:rPr lang="ru-RU" sz="2600" i="1" dirty="0" smtClean="0"/>
              <a:t> одна </a:t>
            </a:r>
            <a:r>
              <a:rPr lang="ru-RU" sz="2600" i="1" dirty="0" err="1" smtClean="0"/>
              <a:t>з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ознак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видимих</a:t>
            </a:r>
            <a:r>
              <a:rPr lang="ru-RU" sz="2600" i="1" dirty="0" smtClean="0"/>
              <a:t> нами </a:t>
            </a:r>
            <a:r>
              <a:rPr lang="ru-RU" sz="2600" i="1" dirty="0" err="1" smtClean="0"/>
              <a:t>предметів</a:t>
            </a:r>
            <a:r>
              <a:rPr lang="ru-RU" sz="2600" i="1" dirty="0" smtClean="0"/>
              <a:t>, </a:t>
            </a:r>
            <a:r>
              <a:rPr lang="ru-RU" sz="2600" i="1" dirty="0" err="1" smtClean="0"/>
              <a:t>усвідомлене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зорове</a:t>
            </a:r>
            <a:r>
              <a:rPr lang="ru-RU" sz="2600" i="1" dirty="0" smtClean="0"/>
              <a:t> </a:t>
            </a:r>
            <a:r>
              <a:rPr lang="ru-RU" sz="2600" i="1" dirty="0" err="1" smtClean="0"/>
              <a:t>відчуття</a:t>
            </a:r>
            <a:r>
              <a:rPr lang="ru-RU" sz="2600" i="1" dirty="0" smtClean="0"/>
              <a:t>.</a:t>
            </a:r>
            <a:endParaRPr lang="ru-RU" sz="2600" dirty="0" smtClean="0"/>
          </a:p>
          <a:p>
            <a:r>
              <a:rPr lang="ru-RU" sz="2600" dirty="0" err="1" smtClean="0"/>
              <a:t>Усі</a:t>
            </a:r>
            <a:r>
              <a:rPr lang="ru-RU" sz="2600" dirty="0" smtClean="0"/>
              <a:t> </a:t>
            </a:r>
            <a:r>
              <a:rPr lang="ru-RU" sz="2600" dirty="0" err="1" smtClean="0"/>
              <a:t>кольори</a:t>
            </a:r>
            <a:r>
              <a:rPr lang="ru-RU" sz="2600" dirty="0" smtClean="0"/>
              <a:t> </a:t>
            </a:r>
            <a:r>
              <a:rPr lang="ru-RU" sz="2600" dirty="0" err="1" smtClean="0"/>
              <a:t>можна</a:t>
            </a:r>
            <a:r>
              <a:rPr lang="ru-RU" sz="2600" dirty="0" smtClean="0"/>
              <a:t> </a:t>
            </a:r>
            <a:r>
              <a:rPr lang="ru-RU" sz="2600" dirty="0" err="1" smtClean="0"/>
              <a:t>поділити</a:t>
            </a:r>
            <a:r>
              <a:rPr lang="ru-RU" sz="2600" dirty="0" smtClean="0"/>
              <a:t> на </a:t>
            </a:r>
            <a:r>
              <a:rPr lang="ru-RU" sz="2600" dirty="0" err="1" smtClean="0"/>
              <a:t>дві</a:t>
            </a:r>
            <a:r>
              <a:rPr lang="ru-RU" sz="2600" dirty="0" smtClean="0"/>
              <a:t> </a:t>
            </a:r>
            <a:r>
              <a:rPr lang="ru-RU" sz="2600" dirty="0" err="1" smtClean="0"/>
              <a:t>групи</a:t>
            </a:r>
            <a:r>
              <a:rPr lang="ru-RU" sz="2600" dirty="0" smtClean="0"/>
              <a:t>:</a:t>
            </a:r>
          </a:p>
          <a:p>
            <a:r>
              <a:rPr lang="ru-RU" sz="2600" b="1" i="1" dirty="0" smtClean="0"/>
              <a:t> </a:t>
            </a:r>
            <a:r>
              <a:rPr lang="ru-RU" sz="2600" b="1" i="1" dirty="0" err="1" smtClean="0"/>
              <a:t>хроматичні</a:t>
            </a:r>
            <a:r>
              <a:rPr lang="ru-RU" sz="2600" b="1" i="1" dirty="0" smtClean="0"/>
              <a:t> </a:t>
            </a:r>
            <a:r>
              <a:rPr lang="ru-RU" sz="2600" dirty="0" smtClean="0"/>
              <a:t>(</a:t>
            </a:r>
            <a:r>
              <a:rPr lang="ru-RU" sz="2600" dirty="0" err="1" smtClean="0"/>
              <a:t>кольори</a:t>
            </a:r>
            <a:r>
              <a:rPr lang="ru-RU" sz="2600" dirty="0" smtClean="0"/>
              <a:t> спектра та </a:t>
            </a:r>
            <a:r>
              <a:rPr lang="ru-RU" sz="2600" dirty="0" err="1" smtClean="0"/>
              <a:t>їх</a:t>
            </a:r>
            <a:r>
              <a:rPr lang="ru-RU" sz="2600" dirty="0" smtClean="0"/>
              <a:t> </a:t>
            </a:r>
            <a:r>
              <a:rPr lang="ru-RU" sz="2600" dirty="0" err="1" smtClean="0"/>
              <a:t>відтінки</a:t>
            </a:r>
            <a:r>
              <a:rPr lang="ru-RU" sz="2600" dirty="0" smtClean="0"/>
              <a:t>), </a:t>
            </a:r>
            <a:r>
              <a:rPr lang="ru-RU" sz="2600" b="1" i="1" dirty="0" err="1" smtClean="0"/>
              <a:t>ахроматичні</a:t>
            </a:r>
            <a:r>
              <a:rPr lang="ru-RU" sz="2600" dirty="0" smtClean="0"/>
              <a:t> (</a:t>
            </a:r>
            <a:r>
              <a:rPr lang="ru-RU" sz="2600" dirty="0" err="1" smtClean="0"/>
              <a:t>білий</a:t>
            </a:r>
            <a:r>
              <a:rPr lang="ru-RU" sz="2600" dirty="0" smtClean="0"/>
              <a:t>, </a:t>
            </a:r>
            <a:r>
              <a:rPr lang="ru-RU" sz="2600" dirty="0" err="1" smtClean="0"/>
              <a:t>сірий</a:t>
            </a:r>
            <a:r>
              <a:rPr lang="ru-RU" sz="2600" dirty="0" smtClean="0"/>
              <a:t>, </a:t>
            </a:r>
            <a:r>
              <a:rPr lang="ru-RU" sz="2600" dirty="0" err="1" smtClean="0"/>
              <a:t>чорний</a:t>
            </a:r>
            <a:r>
              <a:rPr lang="ru-RU" sz="2600" dirty="0" smtClean="0"/>
              <a:t>).</a:t>
            </a:r>
          </a:p>
          <a:p>
            <a:r>
              <a:rPr lang="ru-RU" sz="2600" dirty="0" smtClean="0"/>
              <a:t> </a:t>
            </a:r>
            <a:r>
              <a:rPr lang="ru-RU" sz="2600" dirty="0" err="1" smtClean="0"/>
              <a:t>Усі</a:t>
            </a:r>
            <a:r>
              <a:rPr lang="ru-RU" sz="2600" dirty="0" smtClean="0"/>
              <a:t> </a:t>
            </a:r>
            <a:r>
              <a:rPr lang="ru-RU" sz="2600" dirty="0" err="1" smtClean="0"/>
              <a:t>хроматичні</a:t>
            </a:r>
            <a:r>
              <a:rPr lang="ru-RU" sz="2600" dirty="0" smtClean="0"/>
              <a:t> </a:t>
            </a:r>
            <a:r>
              <a:rPr lang="ru-RU" sz="2600" dirty="0" err="1" smtClean="0"/>
              <a:t>кольори</a:t>
            </a:r>
            <a:r>
              <a:rPr lang="ru-RU" sz="2600" dirty="0" smtClean="0"/>
              <a:t> </a:t>
            </a:r>
            <a:r>
              <a:rPr lang="ru-RU" sz="2600" dirty="0" err="1" smtClean="0"/>
              <a:t>розташовуються</a:t>
            </a:r>
            <a:r>
              <a:rPr lang="ru-RU" sz="2600" dirty="0" smtClean="0"/>
              <a:t> в так званому </a:t>
            </a:r>
            <a:r>
              <a:rPr lang="ru-RU" sz="2600" dirty="0" err="1" smtClean="0"/>
              <a:t>колірному</a:t>
            </a:r>
            <a:r>
              <a:rPr lang="ru-RU" sz="2600" dirty="0" smtClean="0"/>
              <a:t> </a:t>
            </a:r>
            <a:r>
              <a:rPr lang="ru-RU" sz="2600" dirty="0" err="1" smtClean="0"/>
              <a:t>колі</a:t>
            </a:r>
            <a:r>
              <a:rPr lang="ru-RU" sz="2600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rgbClr val="0070C0"/>
                </a:solidFill>
              </a:rPr>
              <a:t>Колірне</a:t>
            </a:r>
            <a:r>
              <a:rPr lang="ru-RU" sz="3600" b="1" dirty="0" smtClean="0">
                <a:solidFill>
                  <a:srgbClr val="0070C0"/>
                </a:solidFill>
              </a:rPr>
              <a:t> коло</a:t>
            </a:r>
            <a:r>
              <a:rPr lang="ru-RU" sz="3600" dirty="0" smtClean="0">
                <a:solidFill>
                  <a:srgbClr val="0070C0"/>
                </a:solidFill>
              </a:rPr>
              <a:t/>
            </a:r>
            <a:br>
              <a:rPr lang="ru-RU" sz="3600" dirty="0" smtClean="0">
                <a:solidFill>
                  <a:srgbClr val="0070C0"/>
                </a:solidFill>
              </a:rPr>
            </a:b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dirty="0" smtClean="0"/>
              <a:t>За </a:t>
            </a:r>
            <a:r>
              <a:rPr lang="ru-RU" dirty="0" err="1" smtClean="0"/>
              <a:t>психологічним</a:t>
            </a:r>
            <a:r>
              <a:rPr lang="ru-RU" dirty="0" smtClean="0"/>
              <a:t> </a:t>
            </a:r>
            <a:r>
              <a:rPr lang="ru-RU" dirty="0" err="1" smtClean="0"/>
              <a:t>сприйняттям</a:t>
            </a:r>
            <a:r>
              <a:rPr lang="ru-RU" dirty="0" smtClean="0"/>
              <a:t> </a:t>
            </a:r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кольори</a:t>
            </a:r>
            <a:r>
              <a:rPr lang="ru-RU" dirty="0" smtClean="0"/>
              <a:t> </a:t>
            </a:r>
            <a:r>
              <a:rPr lang="ru-RU" dirty="0" err="1" smtClean="0"/>
              <a:t>поділяють</a:t>
            </a:r>
            <a:r>
              <a:rPr lang="ru-RU" dirty="0" smtClean="0"/>
              <a:t> на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групи</a:t>
            </a:r>
            <a:r>
              <a:rPr lang="ru-RU" dirty="0" smtClean="0"/>
              <a:t>: </a:t>
            </a:r>
            <a:r>
              <a:rPr lang="ru-RU" dirty="0" err="1" smtClean="0"/>
              <a:t>активні</a:t>
            </a:r>
            <a:r>
              <a:rPr lang="ru-RU" dirty="0" smtClean="0"/>
              <a:t> та </a:t>
            </a:r>
            <a:r>
              <a:rPr lang="ru-RU" dirty="0" err="1" smtClean="0"/>
              <a:t>пасивні</a:t>
            </a:r>
            <a:r>
              <a:rPr lang="ru-RU" dirty="0" smtClean="0"/>
              <a:t>. </a:t>
            </a:r>
            <a:r>
              <a:rPr lang="ru-RU" b="1" dirty="0" err="1" smtClean="0">
                <a:solidFill>
                  <a:srgbClr val="FF0000"/>
                </a:solidFill>
              </a:rPr>
              <a:t>Активні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кольори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/>
              <a:t>діють</a:t>
            </a:r>
            <a:r>
              <a:rPr lang="ru-RU" dirty="0" smtClean="0"/>
              <a:t> </a:t>
            </a:r>
            <a:r>
              <a:rPr lang="ru-RU" dirty="0" err="1" smtClean="0"/>
              <a:t>збудливо</a:t>
            </a:r>
            <a:r>
              <a:rPr lang="ru-RU" dirty="0" smtClean="0"/>
              <a:t>, </a:t>
            </a:r>
            <a:r>
              <a:rPr lang="ru-RU" dirty="0" err="1" smtClean="0"/>
              <a:t>прискорюють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</a:t>
            </a:r>
            <a:r>
              <a:rPr lang="ru-RU" dirty="0" err="1" smtClean="0"/>
              <a:t>життєдіяльності</a:t>
            </a:r>
            <a:r>
              <a:rPr lang="ru-RU" dirty="0" smtClean="0"/>
              <a:t>, часто </a:t>
            </a:r>
            <a:r>
              <a:rPr lang="ru-RU" dirty="0" err="1" smtClean="0"/>
              <a:t>покращують</a:t>
            </a:r>
            <a:r>
              <a:rPr lang="ru-RU" dirty="0" smtClean="0"/>
              <a:t> </a:t>
            </a:r>
            <a:r>
              <a:rPr lang="ru-RU" dirty="0" err="1" smtClean="0"/>
              <a:t>самопочуття</a:t>
            </a:r>
            <a:r>
              <a:rPr lang="ru-RU" dirty="0" smtClean="0"/>
              <a:t> (</a:t>
            </a:r>
            <a:r>
              <a:rPr lang="ru-RU" dirty="0" err="1" smtClean="0"/>
              <a:t>червоний</a:t>
            </a:r>
            <a:r>
              <a:rPr lang="ru-RU" dirty="0" smtClean="0"/>
              <a:t>, </a:t>
            </a:r>
            <a:r>
              <a:rPr lang="ru-RU" dirty="0" err="1" smtClean="0"/>
              <a:t>оранжевий</a:t>
            </a:r>
            <a:r>
              <a:rPr lang="ru-RU" dirty="0" smtClean="0"/>
              <a:t>, </a:t>
            </a:r>
            <a:r>
              <a:rPr lang="ru-RU" dirty="0" err="1" smtClean="0"/>
              <a:t>жовтий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Пасивні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кольори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(</a:t>
            </a:r>
            <a:r>
              <a:rPr lang="ru-RU" dirty="0" err="1" smtClean="0"/>
              <a:t>синій</a:t>
            </a:r>
            <a:r>
              <a:rPr lang="ru-RU" dirty="0" smtClean="0"/>
              <a:t>, </a:t>
            </a:r>
            <a:r>
              <a:rPr lang="ru-RU" dirty="0" err="1" smtClean="0"/>
              <a:t>фіолетовий</a:t>
            </a:r>
            <a:r>
              <a:rPr lang="ru-RU" dirty="0" smtClean="0"/>
              <a:t>, </a:t>
            </a:r>
            <a:r>
              <a:rPr lang="ru-RU" dirty="0" err="1" smtClean="0"/>
              <a:t>зелений</a:t>
            </a:r>
            <a:r>
              <a:rPr lang="ru-RU" dirty="0" smtClean="0"/>
              <a:t>)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протилежний</a:t>
            </a:r>
            <a:r>
              <a:rPr lang="ru-RU" dirty="0" smtClean="0"/>
              <a:t> </a:t>
            </a:r>
            <a:r>
              <a:rPr lang="ru-RU" dirty="0" err="1" smtClean="0"/>
              <a:t>вплив</a:t>
            </a:r>
            <a:r>
              <a:rPr lang="ru-RU" dirty="0" smtClean="0"/>
              <a:t> на </a:t>
            </a:r>
            <a:r>
              <a:rPr lang="ru-RU" dirty="0" err="1" smtClean="0"/>
              <a:t>людину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5" name="Picutre 133" descr="https://uahistory.co/pidruchniki/bilenko-technology-10(11)-class-2018/bilenko-technology-10(11)-class-2018.files/image133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85728"/>
            <a:ext cx="1630058" cy="15716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0070C0"/>
                </a:solidFill>
              </a:rPr>
              <a:t>Дослідження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</a:rPr>
              <a:t>кольорів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 smtClean="0"/>
              <a:t>Кольори</a:t>
            </a:r>
            <a:r>
              <a:rPr lang="ru-RU" dirty="0" smtClean="0"/>
              <a:t> </a:t>
            </a:r>
            <a:r>
              <a:rPr lang="ru-RU" dirty="0" err="1" smtClean="0"/>
              <a:t>викликають</a:t>
            </a:r>
            <a:r>
              <a:rPr lang="ru-RU" dirty="0" smtClean="0"/>
              <a:t> </a:t>
            </a:r>
            <a:r>
              <a:rPr lang="ru-RU" dirty="0" err="1" smtClean="0"/>
              <a:t>різні</a:t>
            </a:r>
            <a:r>
              <a:rPr lang="ru-RU" dirty="0" smtClean="0"/>
              <a:t> </a:t>
            </a:r>
            <a:r>
              <a:rPr lang="ru-RU" dirty="0" err="1" smtClean="0"/>
              <a:t>відчуття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оцінити</a:t>
            </a:r>
            <a:r>
              <a:rPr lang="ru-RU" dirty="0" smtClean="0"/>
              <a:t> за шкалами:</a:t>
            </a:r>
          </a:p>
          <a:p>
            <a:r>
              <a:rPr lang="ru-RU" dirty="0" smtClean="0"/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теплі</a:t>
            </a:r>
            <a:r>
              <a:rPr lang="ru-RU" dirty="0" smtClean="0"/>
              <a:t> (</a:t>
            </a:r>
            <a:r>
              <a:rPr lang="ru-RU" dirty="0" err="1" smtClean="0"/>
              <a:t>червоний</a:t>
            </a:r>
            <a:r>
              <a:rPr lang="ru-RU" dirty="0" smtClean="0"/>
              <a:t>, </a:t>
            </a:r>
            <a:r>
              <a:rPr lang="ru-RU" dirty="0" err="1" smtClean="0"/>
              <a:t>оранжевий</a:t>
            </a:r>
            <a:r>
              <a:rPr lang="ru-RU" dirty="0" smtClean="0"/>
              <a:t>, </a:t>
            </a:r>
            <a:r>
              <a:rPr lang="ru-RU" dirty="0" err="1" smtClean="0"/>
              <a:t>жовтий</a:t>
            </a:r>
            <a:r>
              <a:rPr lang="ru-RU" dirty="0" smtClean="0"/>
              <a:t>) — </a:t>
            </a:r>
            <a:r>
              <a:rPr lang="ru-RU" dirty="0" err="1" smtClean="0">
                <a:solidFill>
                  <a:srgbClr val="0070C0"/>
                </a:solidFill>
              </a:rPr>
              <a:t>холодні</a:t>
            </a:r>
            <a:r>
              <a:rPr lang="ru-RU" dirty="0" smtClean="0"/>
              <a:t> (</a:t>
            </a:r>
            <a:r>
              <a:rPr lang="ru-RU" dirty="0" err="1" smtClean="0"/>
              <a:t>синій</a:t>
            </a:r>
            <a:r>
              <a:rPr lang="ru-RU" dirty="0" smtClean="0"/>
              <a:t>, </a:t>
            </a:r>
            <a:r>
              <a:rPr lang="ru-RU" dirty="0" err="1" smtClean="0"/>
              <a:t>фіолетовий</a:t>
            </a:r>
            <a:r>
              <a:rPr lang="ru-RU" dirty="0" smtClean="0"/>
              <a:t>, </a:t>
            </a:r>
            <a:r>
              <a:rPr lang="ru-RU" dirty="0" err="1" smtClean="0"/>
              <a:t>зелений</a:t>
            </a:r>
            <a:r>
              <a:rPr lang="ru-RU" dirty="0" smtClean="0"/>
              <a:t>);</a:t>
            </a:r>
          </a:p>
          <a:p>
            <a:r>
              <a:rPr lang="ru-RU" dirty="0" smtClean="0"/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гучні</a:t>
            </a:r>
            <a:r>
              <a:rPr lang="ru-RU" dirty="0" smtClean="0"/>
              <a:t> (</a:t>
            </a:r>
            <a:r>
              <a:rPr lang="ru-RU" dirty="0" err="1" smtClean="0"/>
              <a:t>яскраві</a:t>
            </a:r>
            <a:r>
              <a:rPr lang="ru-RU" dirty="0" smtClean="0"/>
              <a:t>, </a:t>
            </a:r>
            <a:r>
              <a:rPr lang="ru-RU" dirty="0" err="1" smtClean="0"/>
              <a:t>чисті</a:t>
            </a:r>
            <a:r>
              <a:rPr lang="ru-RU" dirty="0" smtClean="0"/>
              <a:t>, </a:t>
            </a:r>
            <a:r>
              <a:rPr lang="ru-RU" dirty="0" err="1" smtClean="0"/>
              <a:t>теплі</a:t>
            </a:r>
            <a:r>
              <a:rPr lang="ru-RU" dirty="0" smtClean="0"/>
              <a:t>) — </a:t>
            </a:r>
            <a:r>
              <a:rPr lang="ru-RU" dirty="0" err="1" smtClean="0">
                <a:solidFill>
                  <a:srgbClr val="0070C0"/>
                </a:solidFill>
              </a:rPr>
              <a:t>тихі</a:t>
            </a:r>
            <a:r>
              <a:rPr lang="ru-RU" dirty="0" smtClean="0"/>
              <a:t> (</a:t>
            </a:r>
            <a:r>
              <a:rPr lang="ru-RU" dirty="0" err="1" smtClean="0"/>
              <a:t>холодні</a:t>
            </a:r>
            <a:r>
              <a:rPr lang="ru-RU" dirty="0" smtClean="0"/>
              <a:t>, </a:t>
            </a:r>
            <a:r>
              <a:rPr lang="ru-RU" dirty="0" err="1" smtClean="0"/>
              <a:t>ненасичені</a:t>
            </a:r>
            <a:r>
              <a:rPr lang="ru-RU" dirty="0" smtClean="0"/>
              <a:t>); 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м'які</a:t>
            </a:r>
            <a:r>
              <a:rPr lang="ru-RU" dirty="0" smtClean="0"/>
              <a:t> (</a:t>
            </a:r>
            <a:r>
              <a:rPr lang="ru-RU" dirty="0" err="1" smtClean="0"/>
              <a:t>теплі</a:t>
            </a:r>
            <a:r>
              <a:rPr lang="ru-RU" dirty="0" smtClean="0"/>
              <a:t>, </a:t>
            </a:r>
            <a:r>
              <a:rPr lang="ru-RU" dirty="0" err="1" smtClean="0"/>
              <a:t>темні</a:t>
            </a:r>
            <a:r>
              <a:rPr lang="ru-RU" dirty="0" smtClean="0"/>
              <a:t>) </a:t>
            </a:r>
            <a:r>
              <a:rPr lang="ru-RU" dirty="0" smtClean="0">
                <a:solidFill>
                  <a:srgbClr val="0070C0"/>
                </a:solidFill>
              </a:rPr>
              <a:t>— </a:t>
            </a:r>
            <a:r>
              <a:rPr lang="ru-RU" dirty="0" err="1" smtClean="0">
                <a:solidFill>
                  <a:srgbClr val="0070C0"/>
                </a:solidFill>
              </a:rPr>
              <a:t>тверді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(</a:t>
            </a:r>
            <a:r>
              <a:rPr lang="ru-RU" dirty="0" err="1" smtClean="0"/>
              <a:t>холодні</a:t>
            </a:r>
            <a:r>
              <a:rPr lang="ru-RU" dirty="0" smtClean="0"/>
              <a:t>, </a:t>
            </a:r>
            <a:r>
              <a:rPr lang="ru-RU" dirty="0" err="1" smtClean="0"/>
              <a:t>світлі</a:t>
            </a:r>
            <a:r>
              <a:rPr lang="ru-RU" dirty="0" smtClean="0"/>
              <a:t>); 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округлі</a:t>
            </a:r>
            <a:r>
              <a:rPr lang="ru-RU" dirty="0" smtClean="0"/>
              <a:t> (</a:t>
            </a:r>
            <a:r>
              <a:rPr lang="ru-RU" dirty="0" err="1" smtClean="0"/>
              <a:t>теплі</a:t>
            </a:r>
            <a:r>
              <a:rPr lang="ru-RU" dirty="0" smtClean="0"/>
              <a:t>) — </a:t>
            </a:r>
            <a:r>
              <a:rPr lang="ru-RU" dirty="0" err="1" smtClean="0">
                <a:solidFill>
                  <a:srgbClr val="0070C0"/>
                </a:solidFill>
              </a:rPr>
              <a:t>гострі</a:t>
            </a:r>
            <a:r>
              <a:rPr lang="ru-RU" dirty="0" smtClean="0"/>
              <a:t> (</a:t>
            </a:r>
            <a:r>
              <a:rPr lang="ru-RU" dirty="0" err="1" smtClean="0"/>
              <a:t>холодні</a:t>
            </a:r>
            <a:r>
              <a:rPr lang="ru-RU" dirty="0" smtClean="0"/>
              <a:t>); 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активні</a:t>
            </a:r>
            <a:r>
              <a:rPr lang="ru-RU" dirty="0" smtClean="0"/>
              <a:t> (</a:t>
            </a:r>
            <a:r>
              <a:rPr lang="ru-RU" dirty="0" err="1" smtClean="0"/>
              <a:t>насичені</a:t>
            </a:r>
            <a:r>
              <a:rPr lang="ru-RU" dirty="0" smtClean="0"/>
              <a:t>, </a:t>
            </a:r>
            <a:r>
              <a:rPr lang="ru-RU" dirty="0" err="1" smtClean="0"/>
              <a:t>теплі</a:t>
            </a:r>
            <a:r>
              <a:rPr lang="ru-RU" dirty="0" smtClean="0"/>
              <a:t>) — </a:t>
            </a:r>
            <a:r>
              <a:rPr lang="ru-RU" dirty="0" err="1" smtClean="0">
                <a:solidFill>
                  <a:srgbClr val="0070C0"/>
                </a:solidFill>
              </a:rPr>
              <a:t>пасивні</a:t>
            </a:r>
            <a:r>
              <a:rPr lang="ru-RU" dirty="0" smtClean="0"/>
              <a:t> (</a:t>
            </a:r>
            <a:r>
              <a:rPr lang="ru-RU" dirty="0" err="1" smtClean="0"/>
              <a:t>ненасичені</a:t>
            </a:r>
            <a:r>
              <a:rPr lang="ru-RU" dirty="0" smtClean="0"/>
              <a:t>, </a:t>
            </a:r>
            <a:r>
              <a:rPr lang="ru-RU" dirty="0" err="1" smtClean="0"/>
              <a:t>холодні</a:t>
            </a:r>
            <a:r>
              <a:rPr lang="ru-RU" dirty="0" smtClean="0"/>
              <a:t>);</a:t>
            </a:r>
          </a:p>
          <a:p>
            <a:r>
              <a:rPr lang="ru-RU" dirty="0" smtClean="0"/>
              <a:t> </a:t>
            </a:r>
            <a:r>
              <a:rPr lang="ru-RU" b="1" i="1" dirty="0" err="1" smtClean="0"/>
              <a:t>звужувальні</a:t>
            </a:r>
            <a:r>
              <a:rPr lang="ru-RU" dirty="0" smtClean="0"/>
              <a:t> (</a:t>
            </a:r>
            <a:r>
              <a:rPr lang="ru-RU" dirty="0" err="1" smtClean="0"/>
              <a:t>темні</a:t>
            </a:r>
            <a:r>
              <a:rPr lang="ru-RU" dirty="0" smtClean="0"/>
              <a:t>) — </a:t>
            </a:r>
            <a:r>
              <a:rPr lang="ru-RU" b="1" i="1" dirty="0" err="1" smtClean="0"/>
              <a:t>розширювальні</a:t>
            </a:r>
            <a:r>
              <a:rPr lang="ru-RU" b="1" i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світлі</a:t>
            </a:r>
            <a:r>
              <a:rPr lang="ru-RU" dirty="0" smtClean="0"/>
              <a:t>);</a:t>
            </a:r>
          </a:p>
          <a:p>
            <a:r>
              <a:rPr lang="ru-RU" dirty="0" smtClean="0"/>
              <a:t> </a:t>
            </a:r>
            <a:r>
              <a:rPr lang="ru-RU" b="1" i="1" dirty="0" err="1" smtClean="0"/>
              <a:t>веселі</a:t>
            </a:r>
            <a:r>
              <a:rPr lang="ru-RU" dirty="0" smtClean="0"/>
              <a:t> (</a:t>
            </a:r>
            <a:r>
              <a:rPr lang="ru-RU" dirty="0" err="1" smtClean="0"/>
              <a:t>теплі</a:t>
            </a:r>
            <a:r>
              <a:rPr lang="ru-RU" dirty="0" smtClean="0"/>
              <a:t>, </a:t>
            </a:r>
            <a:r>
              <a:rPr lang="ru-RU" dirty="0" err="1" smtClean="0"/>
              <a:t>світлі</a:t>
            </a:r>
            <a:r>
              <a:rPr lang="ru-RU" dirty="0" smtClean="0"/>
              <a:t>) — </a:t>
            </a:r>
            <a:r>
              <a:rPr lang="ru-RU" b="1" i="1" dirty="0" err="1" smtClean="0"/>
              <a:t>сумні</a:t>
            </a:r>
            <a:r>
              <a:rPr lang="ru-RU" dirty="0" smtClean="0"/>
              <a:t> (</a:t>
            </a:r>
            <a:r>
              <a:rPr lang="ru-RU" dirty="0" err="1" smtClean="0"/>
              <a:t>холодні</a:t>
            </a:r>
            <a:r>
              <a:rPr lang="ru-RU" dirty="0" smtClean="0"/>
              <a:t>, </a:t>
            </a:r>
            <a:r>
              <a:rPr lang="ru-RU" dirty="0" err="1" smtClean="0"/>
              <a:t>темні</a:t>
            </a:r>
            <a:r>
              <a:rPr lang="ru-RU" dirty="0" smtClean="0"/>
              <a:t>); </a:t>
            </a:r>
          </a:p>
          <a:p>
            <a:r>
              <a:rPr lang="ru-RU" b="1" i="1" dirty="0" err="1" smtClean="0"/>
              <a:t>легкі</a:t>
            </a:r>
            <a:r>
              <a:rPr lang="ru-RU" dirty="0" smtClean="0"/>
              <a:t> (</a:t>
            </a:r>
            <a:r>
              <a:rPr lang="ru-RU" dirty="0" err="1" smtClean="0"/>
              <a:t>світлі</a:t>
            </a:r>
            <a:r>
              <a:rPr lang="ru-RU" dirty="0" smtClean="0"/>
              <a:t> </a:t>
            </a:r>
            <a:r>
              <a:rPr lang="ru-RU" dirty="0" err="1" smtClean="0"/>
              <a:t>відтінки</a:t>
            </a:r>
            <a:r>
              <a:rPr lang="ru-RU" dirty="0" smtClean="0"/>
              <a:t> </a:t>
            </a:r>
            <a:r>
              <a:rPr lang="ru-RU" dirty="0" err="1" smtClean="0"/>
              <a:t>холодних</a:t>
            </a:r>
            <a:r>
              <a:rPr lang="ru-RU" dirty="0" smtClean="0"/>
              <a:t> </a:t>
            </a:r>
            <a:r>
              <a:rPr lang="ru-RU" dirty="0" err="1" smtClean="0"/>
              <a:t>кольорів</a:t>
            </a:r>
            <a:r>
              <a:rPr lang="ru-RU" dirty="0" smtClean="0"/>
              <a:t>) — </a:t>
            </a:r>
            <a:r>
              <a:rPr lang="ru-RU" b="1" i="1" dirty="0" err="1" smtClean="0"/>
              <a:t>важкі</a:t>
            </a:r>
            <a:r>
              <a:rPr lang="ru-RU" dirty="0" smtClean="0"/>
              <a:t> (</a:t>
            </a:r>
            <a:r>
              <a:rPr lang="ru-RU" dirty="0" err="1" smtClean="0"/>
              <a:t>темні</a:t>
            </a:r>
            <a:r>
              <a:rPr lang="ru-RU" dirty="0" smtClean="0"/>
              <a:t> </a:t>
            </a:r>
            <a:r>
              <a:rPr lang="ru-RU" dirty="0" err="1" smtClean="0"/>
              <a:t>відтінки</a:t>
            </a:r>
            <a:r>
              <a:rPr lang="ru-RU" dirty="0" smtClean="0"/>
              <a:t> </a:t>
            </a:r>
            <a:r>
              <a:rPr lang="ru-RU" dirty="0" err="1" smtClean="0"/>
              <a:t>теплих</a:t>
            </a:r>
            <a:r>
              <a:rPr lang="ru-RU" dirty="0" smtClean="0"/>
              <a:t> </a:t>
            </a:r>
            <a:r>
              <a:rPr lang="ru-RU" dirty="0" err="1" smtClean="0"/>
              <a:t>кольорів</a:t>
            </a:r>
            <a:r>
              <a:rPr lang="ru-RU" dirty="0" smtClean="0"/>
              <a:t>);</a:t>
            </a:r>
          </a:p>
          <a:p>
            <a:r>
              <a:rPr lang="ru-RU" b="1" i="1" dirty="0" smtClean="0"/>
              <a:t> </a:t>
            </a:r>
            <a:r>
              <a:rPr lang="ru-RU" b="1" i="1" dirty="0" err="1" smtClean="0"/>
              <a:t>близькі</a:t>
            </a:r>
            <a:r>
              <a:rPr lang="ru-RU" b="1" i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теплі</a:t>
            </a:r>
            <a:r>
              <a:rPr lang="ru-RU" dirty="0" smtClean="0"/>
              <a:t>, </a:t>
            </a:r>
            <a:r>
              <a:rPr lang="ru-RU" dirty="0" err="1" smtClean="0"/>
              <a:t>яскраві</a:t>
            </a:r>
            <a:r>
              <a:rPr lang="ru-RU" dirty="0" smtClean="0"/>
              <a:t>, </a:t>
            </a:r>
            <a:r>
              <a:rPr lang="ru-RU" dirty="0" err="1" smtClean="0"/>
              <a:t>чисті</a:t>
            </a:r>
            <a:r>
              <a:rPr lang="ru-RU" dirty="0" smtClean="0"/>
              <a:t> за денного </a:t>
            </a:r>
            <a:r>
              <a:rPr lang="ru-RU" dirty="0" err="1" smtClean="0"/>
              <a:t>освітлення</a:t>
            </a:r>
            <a:r>
              <a:rPr lang="ru-RU" dirty="0" smtClean="0"/>
              <a:t>) — </a:t>
            </a:r>
            <a:r>
              <a:rPr lang="ru-RU" b="1" i="1" dirty="0" err="1" smtClean="0"/>
              <a:t>далекі</a:t>
            </a:r>
            <a:r>
              <a:rPr lang="ru-RU" b="1" i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ненасичені</a:t>
            </a:r>
            <a:r>
              <a:rPr lang="ru-RU" dirty="0" smtClean="0"/>
              <a:t> </a:t>
            </a:r>
            <a:r>
              <a:rPr lang="ru-RU" dirty="0" err="1" smtClean="0"/>
              <a:t>холодні</a:t>
            </a:r>
            <a:r>
              <a:rPr lang="ru-RU" dirty="0" smtClean="0"/>
              <a:t> за денного </a:t>
            </a:r>
            <a:r>
              <a:rPr lang="ru-RU" dirty="0" err="1" smtClean="0"/>
              <a:t>освітлення</a:t>
            </a:r>
            <a:r>
              <a:rPr lang="ru-RU" dirty="0" smtClean="0"/>
              <a:t>, </a:t>
            </a:r>
            <a:r>
              <a:rPr lang="ru-RU" dirty="0" err="1" smtClean="0"/>
              <a:t>теплі</a:t>
            </a:r>
            <a:r>
              <a:rPr lang="ru-RU" dirty="0" smtClean="0"/>
              <a:t> за </a:t>
            </a:r>
            <a:r>
              <a:rPr lang="ru-RU" dirty="0" err="1" smtClean="0"/>
              <a:t>сутінкового</a:t>
            </a:r>
            <a:r>
              <a:rPr lang="ru-RU" dirty="0" smtClean="0"/>
              <a:t> </a:t>
            </a:r>
            <a:r>
              <a:rPr lang="ru-RU" dirty="0" err="1" smtClean="0"/>
              <a:t>світла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solidFill>
                  <a:srgbClr val="0070C0"/>
                </a:solidFill>
              </a:rPr>
              <a:t>Добір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</a:rPr>
              <a:t>кольорів</a:t>
            </a:r>
            <a:r>
              <a:rPr lang="ru-RU" sz="2800" dirty="0" smtClean="0">
                <a:solidFill>
                  <a:srgbClr val="0070C0"/>
                </a:solidFill>
              </a:rPr>
              <a:t> та </a:t>
            </a:r>
            <a:r>
              <a:rPr lang="ru-RU" sz="2800" dirty="0" err="1" smtClean="0">
                <a:solidFill>
                  <a:srgbClr val="0070C0"/>
                </a:solidFill>
              </a:rPr>
              <a:t>їх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</a:rPr>
              <a:t>поєднання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</a:rPr>
              <a:t>виробах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</a:rPr>
              <a:t>декоративно-ужиткового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</a:rPr>
              <a:t>мистецтва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smtClean="0"/>
              <a:t>У </a:t>
            </a:r>
            <a:r>
              <a:rPr lang="ru-RU" dirty="0" err="1" smtClean="0"/>
              <a:t>виробах</a:t>
            </a:r>
            <a:r>
              <a:rPr lang="ru-RU" dirty="0" smtClean="0"/>
              <a:t> </a:t>
            </a:r>
            <a:r>
              <a:rPr lang="ru-RU" dirty="0" err="1" smtClean="0"/>
              <a:t>декоративно-ужиткового</a:t>
            </a:r>
            <a:r>
              <a:rPr lang="ru-RU" dirty="0" smtClean="0"/>
              <a:t> </a:t>
            </a:r>
            <a:r>
              <a:rPr lang="ru-RU" dirty="0" err="1" smtClean="0"/>
              <a:t>мистецтва</a:t>
            </a:r>
            <a:r>
              <a:rPr lang="ru-RU" dirty="0" smtClean="0"/>
              <a:t> </a:t>
            </a:r>
            <a:r>
              <a:rPr lang="ru-RU" dirty="0" err="1" smtClean="0"/>
              <a:t>добір</a:t>
            </a:r>
            <a:r>
              <a:rPr lang="ru-RU" dirty="0" smtClean="0"/>
              <a:t> </a:t>
            </a:r>
            <a:r>
              <a:rPr lang="ru-RU" dirty="0" err="1" smtClean="0"/>
              <a:t>кольорів</a:t>
            </a:r>
            <a:r>
              <a:rPr lang="ru-RU" dirty="0" smtClean="0"/>
              <a:t> та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поєднання</a:t>
            </a:r>
            <a:r>
              <a:rPr lang="ru-RU" dirty="0" smtClean="0"/>
              <a:t> (</a:t>
            </a:r>
            <a:r>
              <a:rPr lang="ru-RU" dirty="0" err="1" smtClean="0"/>
              <a:t>колірна</a:t>
            </a:r>
            <a:r>
              <a:rPr lang="ru-RU" dirty="0" smtClean="0"/>
              <a:t> гама та колорит) </a:t>
            </a:r>
            <a:r>
              <a:rPr lang="ru-RU" dirty="0" err="1" smtClean="0"/>
              <a:t>віддавна</a:t>
            </a:r>
            <a:r>
              <a:rPr lang="ru-RU" dirty="0" smtClean="0"/>
              <a:t> </a:t>
            </a:r>
            <a:r>
              <a:rPr lang="ru-RU" dirty="0" err="1" smtClean="0"/>
              <a:t>ґрунтувалися</a:t>
            </a:r>
            <a:r>
              <a:rPr lang="ru-RU" dirty="0" smtClean="0"/>
              <a:t> на </a:t>
            </a:r>
            <a:r>
              <a:rPr lang="ru-RU" dirty="0" err="1" smtClean="0"/>
              <a:t>цих</a:t>
            </a:r>
            <a:r>
              <a:rPr lang="ru-RU" dirty="0" smtClean="0"/>
              <a:t> засадах.</a:t>
            </a:r>
          </a:p>
          <a:p>
            <a:r>
              <a:rPr lang="ru-RU" b="1" i="1" dirty="0" err="1" smtClean="0"/>
              <a:t>Колірна</a:t>
            </a:r>
            <a:r>
              <a:rPr lang="ru-RU" b="1" i="1" dirty="0" smtClean="0"/>
              <a:t> гама</a:t>
            </a:r>
            <a:r>
              <a:rPr lang="ru-RU" i="1" dirty="0" smtClean="0"/>
              <a:t> — </a:t>
            </a:r>
            <a:r>
              <a:rPr lang="ru-RU" i="1" dirty="0" err="1" smtClean="0"/>
              <a:t>це</a:t>
            </a:r>
            <a:r>
              <a:rPr lang="ru-RU" i="1" dirty="0" smtClean="0"/>
              <a:t> </a:t>
            </a:r>
            <a:r>
              <a:rPr lang="ru-RU" i="1" dirty="0" err="1" smtClean="0"/>
              <a:t>сукупність</a:t>
            </a:r>
            <a:r>
              <a:rPr lang="ru-RU" i="1" dirty="0" smtClean="0"/>
              <a:t> </a:t>
            </a:r>
            <a:r>
              <a:rPr lang="ru-RU" i="1" dirty="0" err="1" smtClean="0"/>
              <a:t>різних</a:t>
            </a:r>
            <a:r>
              <a:rPr lang="ru-RU" i="1" dirty="0" smtClean="0"/>
              <a:t> </a:t>
            </a:r>
            <a:r>
              <a:rPr lang="ru-RU" i="1" dirty="0" err="1" smtClean="0"/>
              <a:t>локальних</a:t>
            </a:r>
            <a:r>
              <a:rPr lang="ru-RU" i="1" dirty="0" smtClean="0"/>
              <a:t> </a:t>
            </a:r>
            <a:r>
              <a:rPr lang="ru-RU" i="1" dirty="0" err="1" smtClean="0"/>
              <a:t>кольорів</a:t>
            </a:r>
            <a:r>
              <a:rPr lang="ru-RU" i="1" dirty="0" smtClean="0"/>
              <a:t> (</a:t>
            </a:r>
            <a:r>
              <a:rPr lang="ru-RU" i="1" dirty="0" err="1" smtClean="0"/>
              <a:t>основний</a:t>
            </a:r>
            <a:r>
              <a:rPr lang="ru-RU" i="1" dirty="0" smtClean="0"/>
              <a:t> </a:t>
            </a:r>
            <a:r>
              <a:rPr lang="ru-RU" i="1" dirty="0" err="1" smtClean="0"/>
              <a:t>колір</a:t>
            </a:r>
            <a:r>
              <a:rPr lang="ru-RU" i="1" dirty="0" smtClean="0"/>
              <a:t> предмета без </a:t>
            </a:r>
            <a:r>
              <a:rPr lang="ru-RU" i="1" dirty="0" err="1" smtClean="0"/>
              <a:t>урахування</a:t>
            </a:r>
            <a:r>
              <a:rPr lang="ru-RU" i="1" dirty="0" smtClean="0"/>
              <a:t> </a:t>
            </a:r>
            <a:r>
              <a:rPr lang="ru-RU" i="1" dirty="0" err="1" smtClean="0"/>
              <a:t>зовнішніх</a:t>
            </a:r>
            <a:r>
              <a:rPr lang="ru-RU" i="1" dirty="0" smtClean="0"/>
              <a:t> </a:t>
            </a:r>
            <a:r>
              <a:rPr lang="ru-RU" i="1" dirty="0" err="1" smtClean="0"/>
              <a:t>впливів</a:t>
            </a:r>
            <a:r>
              <a:rPr lang="ru-RU" i="1" dirty="0" smtClean="0"/>
              <a:t>), </a:t>
            </a:r>
            <a:r>
              <a:rPr lang="ru-RU" i="1" dirty="0" err="1" smtClean="0"/>
              <a:t>обраних</a:t>
            </a:r>
            <a:r>
              <a:rPr lang="ru-RU" i="1" dirty="0" smtClean="0"/>
              <a:t> для </a:t>
            </a:r>
            <a:r>
              <a:rPr lang="ru-RU" i="1" dirty="0" err="1" smtClean="0"/>
              <a:t>вирішення</a:t>
            </a:r>
            <a:r>
              <a:rPr lang="ru-RU" i="1" dirty="0" smtClean="0"/>
              <a:t> </a:t>
            </a:r>
            <a:r>
              <a:rPr lang="ru-RU" i="1" dirty="0" err="1" smtClean="0"/>
              <a:t>певного</a:t>
            </a:r>
            <a:r>
              <a:rPr lang="ru-RU" i="1" dirty="0" smtClean="0"/>
              <a:t> </a:t>
            </a:r>
            <a:r>
              <a:rPr lang="ru-RU" i="1" dirty="0" err="1" smtClean="0"/>
              <a:t>композиційного</a:t>
            </a:r>
            <a:r>
              <a:rPr lang="ru-RU" i="1" dirty="0" smtClean="0"/>
              <a:t> </a:t>
            </a:r>
            <a:r>
              <a:rPr lang="ru-RU" i="1" dirty="0" err="1" smtClean="0"/>
              <a:t>завдання</a:t>
            </a:r>
            <a:r>
              <a:rPr lang="ru-RU" i="1" dirty="0" smtClean="0"/>
              <a:t> </a:t>
            </a:r>
            <a:r>
              <a:rPr lang="ru-RU" i="1" dirty="0" err="1" smtClean="0"/>
              <a:t>з</a:t>
            </a:r>
            <a:r>
              <a:rPr lang="ru-RU" i="1" dirty="0" smtClean="0"/>
              <a:t> </a:t>
            </a:r>
            <a:r>
              <a:rPr lang="ru-RU" i="1" dirty="0" err="1" smtClean="0"/>
              <a:t>урахуванням</a:t>
            </a:r>
            <a:r>
              <a:rPr lang="ru-RU" i="1" dirty="0" smtClean="0"/>
              <a:t> характеру </a:t>
            </a:r>
            <a:r>
              <a:rPr lang="ru-RU" i="1" dirty="0" err="1" smtClean="0"/>
              <a:t>їх</a:t>
            </a:r>
            <a:r>
              <a:rPr lang="ru-RU" i="1" dirty="0" smtClean="0"/>
              <a:t> </a:t>
            </a:r>
            <a:r>
              <a:rPr lang="ru-RU" i="1" dirty="0" err="1" smtClean="0"/>
              <a:t>психофізичного</a:t>
            </a:r>
            <a:r>
              <a:rPr lang="ru-RU" i="1" dirty="0" smtClean="0"/>
              <a:t> </a:t>
            </a:r>
            <a:r>
              <a:rPr lang="ru-RU" i="1" dirty="0" err="1" smtClean="0"/>
              <a:t>впливу</a:t>
            </a:r>
            <a:r>
              <a:rPr lang="ru-RU" i="1" dirty="0" smtClean="0"/>
              <a:t>.</a:t>
            </a:r>
            <a:endParaRPr lang="ru-RU" dirty="0" smtClean="0"/>
          </a:p>
          <a:p>
            <a:r>
              <a:rPr lang="ru-RU" b="1" i="1" dirty="0" smtClean="0"/>
              <a:t>Колоритом</a:t>
            </a:r>
            <a:r>
              <a:rPr lang="ru-RU" i="1" dirty="0" smtClean="0"/>
              <a:t> </a:t>
            </a:r>
            <a:r>
              <a:rPr lang="ru-RU" i="1" dirty="0" err="1" smtClean="0"/>
              <a:t>називають</a:t>
            </a:r>
            <a:r>
              <a:rPr lang="ru-RU" i="1" dirty="0" smtClean="0"/>
              <a:t> </a:t>
            </a:r>
            <a:r>
              <a:rPr lang="ru-RU" i="1" dirty="0" err="1" smtClean="0"/>
              <a:t>гармонійне</a:t>
            </a:r>
            <a:r>
              <a:rPr lang="ru-RU" i="1" dirty="0" smtClean="0"/>
              <a:t> </a:t>
            </a:r>
            <a:r>
              <a:rPr lang="ru-RU" i="1" dirty="0" err="1" smtClean="0"/>
              <a:t>поєднання</a:t>
            </a:r>
            <a:r>
              <a:rPr lang="ru-RU" i="1" dirty="0" smtClean="0"/>
              <a:t>, </a:t>
            </a:r>
            <a:r>
              <a:rPr lang="ru-RU" i="1" dirty="0" err="1" smtClean="0"/>
              <a:t>взаємозв'язок</a:t>
            </a:r>
            <a:r>
              <a:rPr lang="ru-RU" i="1" dirty="0" smtClean="0"/>
              <a:t>, </a:t>
            </a:r>
            <a:r>
              <a:rPr lang="ru-RU" i="1" dirty="0" err="1" smtClean="0"/>
              <a:t>тональне</a:t>
            </a:r>
            <a:r>
              <a:rPr lang="ru-RU" i="1" dirty="0" smtClean="0"/>
              <a:t> </a:t>
            </a:r>
            <a:r>
              <a:rPr lang="ru-RU" i="1" dirty="0" err="1" smtClean="0"/>
              <a:t>об'єднання</a:t>
            </a:r>
            <a:r>
              <a:rPr lang="ru-RU" i="1" dirty="0" smtClean="0"/>
              <a:t> </a:t>
            </a:r>
            <a:r>
              <a:rPr lang="ru-RU" i="1" dirty="0" err="1" smtClean="0"/>
              <a:t>різних</a:t>
            </a:r>
            <a:r>
              <a:rPr lang="ru-RU" i="1" dirty="0" smtClean="0"/>
              <a:t> </a:t>
            </a:r>
            <a:r>
              <a:rPr lang="ru-RU" i="1" dirty="0" err="1" smtClean="0"/>
              <a:t>кольорів</a:t>
            </a:r>
            <a:r>
              <a:rPr lang="ru-RU" i="1" dirty="0" smtClean="0"/>
              <a:t>.</a:t>
            </a:r>
            <a:endParaRPr lang="ru-RU" dirty="0" smtClean="0"/>
          </a:p>
          <a:p>
            <a:r>
              <a:rPr lang="ru-RU" dirty="0" err="1" smtClean="0"/>
              <a:t>Основні</a:t>
            </a:r>
            <a:r>
              <a:rPr lang="ru-RU" dirty="0" smtClean="0"/>
              <a:t> правила </a:t>
            </a:r>
            <a:r>
              <a:rPr lang="ru-RU" dirty="0" err="1" smtClean="0"/>
              <a:t>гармонійних</a:t>
            </a:r>
            <a:r>
              <a:rPr lang="ru-RU" dirty="0" smtClean="0"/>
              <a:t> </a:t>
            </a:r>
            <a:r>
              <a:rPr lang="ru-RU" dirty="0" err="1" smtClean="0"/>
              <a:t>поєднань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1. Правило контрасту</a:t>
            </a:r>
            <a:r>
              <a:rPr lang="ru-RU" dirty="0" smtClean="0"/>
              <a:t> —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кольорів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в </a:t>
            </a:r>
            <a:r>
              <a:rPr lang="ru-RU" dirty="0" err="1" smtClean="0"/>
              <a:t>колірному</a:t>
            </a:r>
            <a:r>
              <a:rPr lang="ru-RU" dirty="0" smtClean="0"/>
              <a:t> </a:t>
            </a:r>
            <a:r>
              <a:rPr lang="ru-RU" dirty="0" err="1" smtClean="0"/>
              <a:t>колі</a:t>
            </a:r>
            <a:r>
              <a:rPr lang="ru-RU" dirty="0" smtClean="0"/>
              <a:t> </a:t>
            </a:r>
            <a:r>
              <a:rPr lang="ru-RU" dirty="0" err="1" smtClean="0"/>
              <a:t>розташовані</a:t>
            </a:r>
            <a:r>
              <a:rPr lang="ru-RU" dirty="0" smtClean="0"/>
              <a:t> </a:t>
            </a:r>
            <a:r>
              <a:rPr lang="ru-RU" dirty="0" err="1" smtClean="0"/>
              <a:t>одні</a:t>
            </a:r>
            <a:r>
              <a:rPr lang="ru-RU" dirty="0" smtClean="0"/>
              <a:t> </a:t>
            </a:r>
            <a:r>
              <a:rPr lang="ru-RU" dirty="0" err="1" smtClean="0"/>
              <a:t>навпроти</a:t>
            </a:r>
            <a:r>
              <a:rPr lang="ru-RU" dirty="0" smtClean="0"/>
              <a:t> одних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утворюють</a:t>
            </a:r>
            <a:r>
              <a:rPr lang="ru-RU" dirty="0" smtClean="0"/>
              <a:t> </a:t>
            </a:r>
            <a:r>
              <a:rPr lang="ru-RU" dirty="0" err="1" smtClean="0"/>
              <a:t>контрастні</a:t>
            </a:r>
            <a:r>
              <a:rPr lang="ru-RU" dirty="0" smtClean="0"/>
              <a:t> пари (</a:t>
            </a:r>
            <a:r>
              <a:rPr lang="ru-RU" dirty="0" err="1" smtClean="0"/>
              <a:t>фіолетовий</a:t>
            </a:r>
            <a:r>
              <a:rPr lang="ru-RU" dirty="0" smtClean="0"/>
              <a:t> — </a:t>
            </a:r>
            <a:r>
              <a:rPr lang="ru-RU" dirty="0" err="1" smtClean="0"/>
              <a:t>жовтий</a:t>
            </a:r>
            <a:r>
              <a:rPr lang="ru-RU" dirty="0" smtClean="0"/>
              <a:t>, </a:t>
            </a:r>
            <a:r>
              <a:rPr lang="ru-RU" dirty="0" err="1" smtClean="0"/>
              <a:t>червоний</a:t>
            </a:r>
            <a:r>
              <a:rPr lang="ru-RU" dirty="0" smtClean="0"/>
              <a:t> — </a:t>
            </a:r>
            <a:r>
              <a:rPr lang="ru-RU" dirty="0" err="1" smtClean="0"/>
              <a:t>зелений</a:t>
            </a:r>
            <a:r>
              <a:rPr lang="ru-RU" dirty="0" smtClean="0"/>
              <a:t>, </a:t>
            </a:r>
            <a:r>
              <a:rPr lang="ru-RU" dirty="0" err="1" smtClean="0"/>
              <a:t>синій</a:t>
            </a:r>
            <a:r>
              <a:rPr lang="ru-RU" dirty="0" smtClean="0"/>
              <a:t> — </a:t>
            </a:r>
            <a:r>
              <a:rPr lang="ru-RU" dirty="0" err="1" smtClean="0"/>
              <a:t>помаранчевий</a:t>
            </a:r>
            <a:r>
              <a:rPr lang="ru-RU" dirty="0" smtClean="0"/>
              <a:t>, </a:t>
            </a:r>
            <a:r>
              <a:rPr lang="ru-RU" dirty="0" err="1" smtClean="0"/>
              <a:t>хроматичні</a:t>
            </a:r>
            <a:r>
              <a:rPr lang="ru-RU" dirty="0" smtClean="0"/>
              <a:t> — </a:t>
            </a:r>
            <a:r>
              <a:rPr lang="ru-RU" dirty="0" err="1" smtClean="0"/>
              <a:t>ахроматичні</a:t>
            </a:r>
            <a:r>
              <a:rPr lang="ru-RU" dirty="0" smtClean="0"/>
              <a:t>, </a:t>
            </a:r>
            <a:r>
              <a:rPr lang="ru-RU" dirty="0" err="1" smtClean="0"/>
              <a:t>теплі</a:t>
            </a:r>
            <a:r>
              <a:rPr lang="ru-RU" dirty="0" smtClean="0"/>
              <a:t> — </a:t>
            </a:r>
            <a:r>
              <a:rPr lang="ru-RU" dirty="0" err="1" smtClean="0"/>
              <a:t>холодні</a:t>
            </a:r>
            <a:r>
              <a:rPr lang="ru-RU" dirty="0" smtClean="0"/>
              <a:t>, </a:t>
            </a:r>
            <a:r>
              <a:rPr lang="ru-RU" dirty="0" err="1" smtClean="0"/>
              <a:t>насичені</a:t>
            </a:r>
            <a:r>
              <a:rPr lang="ru-RU" dirty="0" smtClean="0"/>
              <a:t> — </a:t>
            </a:r>
            <a:r>
              <a:rPr lang="ru-RU" dirty="0" err="1" smtClean="0"/>
              <a:t>нейтральні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2. Правило аспекту</a:t>
            </a:r>
            <a:r>
              <a:rPr lang="ru-RU" dirty="0" smtClean="0"/>
              <a:t> — </a:t>
            </a:r>
            <a:r>
              <a:rPr lang="ru-RU" dirty="0" err="1" smtClean="0"/>
              <a:t>добір</a:t>
            </a:r>
            <a:r>
              <a:rPr lang="ru-RU" dirty="0" smtClean="0"/>
              <a:t> для </a:t>
            </a:r>
            <a:r>
              <a:rPr lang="ru-RU" dirty="0" err="1" smtClean="0"/>
              <a:t>композиції</a:t>
            </a:r>
            <a:r>
              <a:rPr lang="ru-RU" dirty="0" smtClean="0"/>
              <a:t> </a:t>
            </a:r>
            <a:r>
              <a:rPr lang="ru-RU" dirty="0" err="1" smtClean="0"/>
              <a:t>кольорів</a:t>
            </a:r>
            <a:r>
              <a:rPr lang="ru-RU" dirty="0" smtClean="0"/>
              <a:t>, </a:t>
            </a:r>
            <a:r>
              <a:rPr lang="ru-RU" dirty="0" err="1" smtClean="0"/>
              <a:t>наближених</a:t>
            </a:r>
            <a:r>
              <a:rPr lang="ru-RU" dirty="0" smtClean="0"/>
              <a:t> (</a:t>
            </a:r>
            <a:r>
              <a:rPr lang="ru-RU" dirty="0" err="1" smtClean="0"/>
              <a:t>розташованих</a:t>
            </a:r>
            <a:r>
              <a:rPr lang="ru-RU" dirty="0" smtClean="0"/>
              <a:t> </a:t>
            </a:r>
            <a:r>
              <a:rPr lang="ru-RU" dirty="0" err="1" smtClean="0"/>
              <a:t>поруч</a:t>
            </a:r>
            <a:r>
              <a:rPr lang="ru-RU" dirty="0" smtClean="0"/>
              <a:t> у </a:t>
            </a:r>
            <a:r>
              <a:rPr lang="ru-RU" dirty="0" err="1" smtClean="0"/>
              <a:t>колірному</a:t>
            </a:r>
            <a:r>
              <a:rPr lang="ru-RU" dirty="0" smtClean="0"/>
              <a:t> </a:t>
            </a:r>
            <a:r>
              <a:rPr lang="ru-RU" dirty="0" err="1" smtClean="0"/>
              <a:t>колі</a:t>
            </a:r>
            <a:r>
              <a:rPr lang="ru-RU" dirty="0" smtClean="0"/>
              <a:t>) за тоном, за </a:t>
            </a:r>
            <a:r>
              <a:rPr lang="ru-RU" dirty="0" err="1" smtClean="0"/>
              <a:t>світлотою</a:t>
            </a:r>
            <a:r>
              <a:rPr lang="ru-RU" dirty="0" smtClean="0"/>
              <a:t>, </a:t>
            </a:r>
            <a:r>
              <a:rPr lang="ru-RU" dirty="0" err="1" smtClean="0"/>
              <a:t>за</a:t>
            </a:r>
            <a:r>
              <a:rPr lang="ru-RU" dirty="0" smtClean="0"/>
              <a:t> </a:t>
            </a:r>
            <a:r>
              <a:rPr lang="ru-RU" dirty="0" err="1" smtClean="0"/>
              <a:t>насиченістю</a:t>
            </a:r>
            <a:r>
              <a:rPr lang="ru-RU" dirty="0" smtClean="0"/>
              <a:t> </a:t>
            </a:r>
            <a:r>
              <a:rPr lang="ru-RU" dirty="0" err="1" smtClean="0"/>
              <a:t>тощо</a:t>
            </a:r>
            <a:r>
              <a:rPr lang="ru-RU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: </a:t>
            </a:r>
            <a:r>
              <a:rPr lang="ru-RU" dirty="0" err="1" smtClean="0"/>
              <a:t>насичені</a:t>
            </a:r>
            <a:r>
              <a:rPr lang="ru-RU" dirty="0" smtClean="0"/>
              <a:t> — </a:t>
            </a:r>
            <a:r>
              <a:rPr lang="ru-RU" dirty="0" err="1" smtClean="0"/>
              <a:t>пастельні</a:t>
            </a:r>
            <a:r>
              <a:rPr lang="ru-RU" dirty="0" smtClean="0"/>
              <a:t>, </a:t>
            </a:r>
            <a:r>
              <a:rPr lang="ru-RU" dirty="0" err="1" smtClean="0"/>
              <a:t>насичені</a:t>
            </a:r>
            <a:r>
              <a:rPr lang="ru-RU" dirty="0" smtClean="0"/>
              <a:t> — </a:t>
            </a:r>
            <a:r>
              <a:rPr lang="ru-RU" dirty="0" err="1" smtClean="0"/>
              <a:t>нейтральні</a:t>
            </a:r>
            <a:r>
              <a:rPr lang="ru-RU" dirty="0" smtClean="0"/>
              <a:t>, </a:t>
            </a:r>
            <a:r>
              <a:rPr lang="ru-RU" dirty="0" err="1" smtClean="0"/>
              <a:t>пастельні</a:t>
            </a:r>
            <a:r>
              <a:rPr lang="ru-RU" dirty="0" smtClean="0"/>
              <a:t> — </a:t>
            </a:r>
            <a:r>
              <a:rPr lang="ru-RU" dirty="0" err="1" smtClean="0"/>
              <a:t>нейтральні</a:t>
            </a:r>
            <a:r>
              <a:rPr lang="ru-RU" dirty="0" smtClean="0"/>
              <a:t>, </a:t>
            </a:r>
            <a:r>
              <a:rPr lang="ru-RU" dirty="0" err="1" smtClean="0"/>
              <a:t>пастельні</a:t>
            </a:r>
            <a:r>
              <a:rPr lang="ru-RU" dirty="0" smtClean="0"/>
              <a:t> — </a:t>
            </a:r>
            <a:r>
              <a:rPr lang="ru-RU" dirty="0" err="1" smtClean="0"/>
              <a:t>ахроматичні</a:t>
            </a:r>
            <a:r>
              <a:rPr lang="ru-RU" dirty="0" smtClean="0"/>
              <a:t> (</a:t>
            </a:r>
            <a:r>
              <a:rPr lang="ru-RU" dirty="0" err="1" smtClean="0"/>
              <a:t>білий</a:t>
            </a:r>
            <a:r>
              <a:rPr lang="ru-RU" dirty="0" smtClean="0"/>
              <a:t>), </a:t>
            </a:r>
            <a:r>
              <a:rPr lang="ru-RU" dirty="0" err="1" smtClean="0"/>
              <a:t>нейтральні</a:t>
            </a:r>
            <a:r>
              <a:rPr lang="ru-RU" dirty="0" smtClean="0"/>
              <a:t> — </a:t>
            </a:r>
            <a:r>
              <a:rPr lang="ru-RU" dirty="0" err="1" smtClean="0"/>
              <a:t>ахроматичні</a:t>
            </a:r>
            <a:r>
              <a:rPr lang="ru-RU" dirty="0" smtClean="0"/>
              <a:t> (</a:t>
            </a:r>
            <a:r>
              <a:rPr lang="ru-RU" dirty="0" err="1" smtClean="0"/>
              <a:t>чорний</a:t>
            </a:r>
            <a:r>
              <a:rPr lang="ru-RU" dirty="0" smtClean="0"/>
              <a:t>, </a:t>
            </a:r>
            <a:r>
              <a:rPr lang="ru-RU" dirty="0" err="1" smtClean="0"/>
              <a:t>сірий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3. Правило </a:t>
            </a:r>
            <a:r>
              <a:rPr lang="ru-RU" b="1" dirty="0" err="1" smtClean="0"/>
              <a:t>подібності</a:t>
            </a:r>
            <a:r>
              <a:rPr lang="ru-RU" dirty="0" smtClean="0"/>
              <a:t> —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dirty="0" err="1" smtClean="0"/>
              <a:t>матеріалів</a:t>
            </a:r>
            <a:r>
              <a:rPr lang="ru-RU" dirty="0" smtClean="0"/>
              <a:t> одного </a:t>
            </a:r>
            <a:r>
              <a:rPr lang="ru-RU" dirty="0" err="1" smtClean="0"/>
              <a:t>і</a:t>
            </a:r>
            <a:r>
              <a:rPr lang="ru-RU" dirty="0" smtClean="0"/>
              <a:t> того ж </a:t>
            </a:r>
            <a:r>
              <a:rPr lang="ru-RU" dirty="0" err="1" smtClean="0"/>
              <a:t>кольору</a:t>
            </a:r>
            <a:r>
              <a:rPr lang="ru-RU" dirty="0" smtClean="0"/>
              <a:t>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за фактурою </a:t>
            </a:r>
            <a:r>
              <a:rPr lang="ru-RU" dirty="0" err="1" smtClean="0"/>
              <a:t>і</a:t>
            </a:r>
            <a:r>
              <a:rPr lang="ru-RU" dirty="0" smtClean="0"/>
              <a:t> структурою.</a:t>
            </a:r>
          </a:p>
          <a:p>
            <a:r>
              <a:rPr lang="ru-RU" dirty="0" err="1" smtClean="0"/>
              <a:t>Колірна</a:t>
            </a:r>
            <a:r>
              <a:rPr lang="ru-RU" dirty="0" smtClean="0"/>
              <a:t> гама </a:t>
            </a:r>
            <a:r>
              <a:rPr lang="ru-RU" dirty="0" err="1" smtClean="0"/>
              <a:t>виробів</a:t>
            </a:r>
            <a:r>
              <a:rPr lang="ru-RU" dirty="0" smtClean="0"/>
              <a:t> </a:t>
            </a:r>
            <a:r>
              <a:rPr lang="ru-RU" dirty="0" err="1" smtClean="0"/>
              <a:t>декоративно-ужиткового</a:t>
            </a:r>
            <a:r>
              <a:rPr lang="ru-RU" dirty="0" smtClean="0"/>
              <a:t> </a:t>
            </a:r>
            <a:r>
              <a:rPr lang="ru-RU" dirty="0" err="1" smtClean="0"/>
              <a:t>мистецтва</a:t>
            </a:r>
            <a:r>
              <a:rPr lang="ru-RU" dirty="0" smtClean="0"/>
              <a:t> часто мала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символічне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, </a:t>
            </a:r>
            <a:r>
              <a:rPr lang="ru-RU" dirty="0" err="1" smtClean="0"/>
              <a:t>пов'язане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світоглядними</a:t>
            </a:r>
            <a:r>
              <a:rPr lang="ru-RU" dirty="0" smtClean="0"/>
              <a:t> </a:t>
            </a:r>
            <a:r>
              <a:rPr lang="ru-RU" dirty="0" err="1" smtClean="0"/>
              <a:t>уявленнями</a:t>
            </a:r>
            <a:r>
              <a:rPr lang="ru-RU" dirty="0" smtClean="0"/>
              <a:t> та </a:t>
            </a:r>
            <a:r>
              <a:rPr lang="ru-RU" dirty="0" err="1" smtClean="0"/>
              <a:t>традиціями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культур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народів</a:t>
            </a:r>
            <a:r>
              <a:rPr lang="ru-RU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, у </a:t>
            </a:r>
            <a:r>
              <a:rPr lang="ru-RU" dirty="0" err="1" smtClean="0"/>
              <a:t>розписі</a:t>
            </a:r>
            <a:r>
              <a:rPr lang="ru-RU" dirty="0" smtClean="0"/>
              <a:t> </a:t>
            </a:r>
            <a:r>
              <a:rPr lang="ru-RU" dirty="0" err="1" smtClean="0"/>
              <a:t>української</a:t>
            </a:r>
            <a:r>
              <a:rPr lang="ru-RU" dirty="0" smtClean="0"/>
              <a:t> </a:t>
            </a:r>
            <a:r>
              <a:rPr lang="ru-RU" dirty="0" err="1" smtClean="0"/>
              <a:t>писанки</a:t>
            </a:r>
            <a:r>
              <a:rPr lang="ru-RU" dirty="0" smtClean="0"/>
              <a:t> </a:t>
            </a:r>
            <a:r>
              <a:rPr lang="ru-RU" dirty="0" err="1" smtClean="0"/>
              <a:t>червоний</a:t>
            </a:r>
            <a:r>
              <a:rPr lang="ru-RU" dirty="0" smtClean="0"/>
              <a:t> </a:t>
            </a:r>
            <a:r>
              <a:rPr lang="ru-RU" dirty="0" err="1" smtClean="0"/>
              <a:t>колір</a:t>
            </a:r>
            <a:r>
              <a:rPr lang="ru-RU" dirty="0" smtClean="0"/>
              <a:t> </a:t>
            </a:r>
            <a:r>
              <a:rPr lang="ru-RU" dirty="0" err="1" smtClean="0"/>
              <a:t>символізував</a:t>
            </a:r>
            <a:r>
              <a:rPr lang="ru-RU" dirty="0" smtClean="0"/>
              <a:t> </a:t>
            </a:r>
            <a:r>
              <a:rPr lang="ru-RU" dirty="0" err="1" smtClean="0"/>
              <a:t>радість</a:t>
            </a:r>
            <a:r>
              <a:rPr lang="ru-RU" dirty="0" smtClean="0"/>
              <a:t> </a:t>
            </a:r>
            <a:r>
              <a:rPr lang="ru-RU" dirty="0" err="1" smtClean="0"/>
              <a:t>життя</a:t>
            </a:r>
            <a:r>
              <a:rPr lang="ru-RU" dirty="0" smtClean="0"/>
              <a:t>, </a:t>
            </a:r>
            <a:r>
              <a:rPr lang="ru-RU" dirty="0" err="1" smtClean="0"/>
              <a:t>любов</a:t>
            </a:r>
            <a:r>
              <a:rPr lang="ru-RU" dirty="0" smtClean="0"/>
              <a:t>, </a:t>
            </a:r>
            <a:r>
              <a:rPr lang="ru-RU" dirty="0" err="1" smtClean="0"/>
              <a:t>жовтий</a:t>
            </a:r>
            <a:r>
              <a:rPr lang="ru-RU" dirty="0" smtClean="0"/>
              <a:t> — </a:t>
            </a:r>
            <a:r>
              <a:rPr lang="ru-RU" dirty="0" err="1" smtClean="0"/>
              <a:t>місяць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зорі</a:t>
            </a:r>
            <a:r>
              <a:rPr lang="ru-RU" dirty="0" smtClean="0"/>
              <a:t>, урожай; </a:t>
            </a:r>
            <a:r>
              <a:rPr lang="ru-RU" dirty="0" err="1" smtClean="0"/>
              <a:t>зелений</a:t>
            </a:r>
            <a:r>
              <a:rPr lang="ru-RU" dirty="0" smtClean="0"/>
              <a:t> — </a:t>
            </a:r>
            <a:r>
              <a:rPr lang="ru-RU" dirty="0" err="1" smtClean="0"/>
              <a:t>багатство</a:t>
            </a:r>
            <a:r>
              <a:rPr lang="ru-RU" dirty="0" smtClean="0"/>
              <a:t>, </a:t>
            </a:r>
            <a:r>
              <a:rPr lang="ru-RU" dirty="0" err="1" smtClean="0"/>
              <a:t>буяння</a:t>
            </a:r>
            <a:r>
              <a:rPr lang="ru-RU" dirty="0" smtClean="0"/>
              <a:t> </a:t>
            </a:r>
            <a:r>
              <a:rPr lang="ru-RU" dirty="0" err="1" smtClean="0"/>
              <a:t>рослинного</a:t>
            </a:r>
            <a:r>
              <a:rPr lang="ru-RU" dirty="0" smtClean="0"/>
              <a:t> </a:t>
            </a:r>
            <a:r>
              <a:rPr lang="ru-RU" dirty="0" err="1" smtClean="0"/>
              <a:t>світу</a:t>
            </a:r>
            <a:r>
              <a:rPr lang="ru-RU" dirty="0" smtClean="0"/>
              <a:t>,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воскресіння</a:t>
            </a:r>
            <a:r>
              <a:rPr lang="ru-RU" dirty="0" smtClean="0"/>
              <a:t>; </a:t>
            </a:r>
            <a:r>
              <a:rPr lang="ru-RU" dirty="0" err="1" smtClean="0"/>
              <a:t>блакитний</a:t>
            </a:r>
            <a:r>
              <a:rPr lang="ru-RU" dirty="0" smtClean="0"/>
              <a:t> — </a:t>
            </a:r>
            <a:r>
              <a:rPr lang="ru-RU" dirty="0" err="1" smtClean="0"/>
              <a:t>чисте</a:t>
            </a:r>
            <a:r>
              <a:rPr lang="ru-RU" dirty="0" smtClean="0"/>
              <a:t> небо, </a:t>
            </a:r>
            <a:r>
              <a:rPr lang="ru-RU" dirty="0" err="1" smtClean="0"/>
              <a:t>здоров'я</a:t>
            </a:r>
            <a:r>
              <a:rPr lang="ru-RU" dirty="0" smtClean="0"/>
              <a:t>; </a:t>
            </a:r>
            <a:r>
              <a:rPr lang="ru-RU" dirty="0" err="1" smtClean="0"/>
              <a:t>бронзовий</a:t>
            </a:r>
            <a:r>
              <a:rPr lang="ru-RU" dirty="0" smtClean="0"/>
              <a:t> — </a:t>
            </a:r>
            <a:r>
              <a:rPr lang="ru-RU" dirty="0" err="1" smtClean="0"/>
              <a:t>землю-матінку</a:t>
            </a:r>
            <a:r>
              <a:rPr lang="ru-RU" dirty="0" smtClean="0"/>
              <a:t>; </a:t>
            </a:r>
            <a:r>
              <a:rPr lang="ru-RU" dirty="0" err="1" smtClean="0"/>
              <a:t>чорний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білим</a:t>
            </a:r>
            <a:r>
              <a:rPr lang="ru-RU" dirty="0" smtClean="0"/>
              <a:t> — </a:t>
            </a:r>
            <a:r>
              <a:rPr lang="ru-RU" dirty="0" err="1" smtClean="0"/>
              <a:t>пошану</a:t>
            </a:r>
            <a:r>
              <a:rPr lang="ru-RU" dirty="0" smtClean="0"/>
              <a:t> до </a:t>
            </a:r>
            <a:r>
              <a:rPr lang="ru-RU" dirty="0" err="1" smtClean="0"/>
              <a:t>померлих</a:t>
            </a:r>
            <a:r>
              <a:rPr lang="ru-RU" dirty="0" smtClean="0"/>
              <a:t> </a:t>
            </a:r>
            <a:r>
              <a:rPr lang="ru-RU" dirty="0" err="1" smtClean="0"/>
              <a:t>родичів</a:t>
            </a:r>
            <a:r>
              <a:rPr lang="ru-RU" dirty="0" smtClean="0"/>
              <a:t>, </a:t>
            </a:r>
            <a:r>
              <a:rPr lang="ru-RU" dirty="0" err="1" smtClean="0"/>
              <a:t>їхніх</a:t>
            </a:r>
            <a:r>
              <a:rPr lang="ru-RU" dirty="0" smtClean="0"/>
              <a:t> душ </a:t>
            </a:r>
            <a:r>
              <a:rPr lang="ru-RU" dirty="0" err="1" smtClean="0"/>
              <a:t>тощо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9916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</a:rPr>
              <a:t>Творчість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народних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майстрів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України</a:t>
            </a:r>
            <a:r>
              <a:rPr lang="ru-RU" sz="3600" b="1" dirty="0" smtClean="0">
                <a:solidFill>
                  <a:srgbClr val="FF0000"/>
                </a:solidFill>
              </a:rPr>
              <a:t/>
            </a:r>
            <a:br>
              <a:rPr lang="ru-RU" sz="3600" b="1" dirty="0" smtClean="0">
                <a:solidFill>
                  <a:srgbClr val="FF0000"/>
                </a:solidFill>
              </a:rPr>
            </a:br>
            <a:r>
              <a:rPr lang="ru-RU" sz="3600" b="1" dirty="0" err="1" smtClean="0">
                <a:solidFill>
                  <a:srgbClr val="002060"/>
                </a:solidFill>
              </a:rPr>
              <a:t>Опішнянська</a:t>
            </a:r>
            <a:r>
              <a:rPr lang="ru-RU" sz="3600" b="1" dirty="0" smtClean="0">
                <a:solidFill>
                  <a:srgbClr val="002060"/>
                </a:solidFill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</a:rPr>
              <a:t>кераміка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valen\Desktop\Без названия (1).jf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785946" y="2357430"/>
            <a:ext cx="4005683" cy="3000396"/>
          </a:xfrm>
          <a:prstGeom prst="rect">
            <a:avLst/>
          </a:prstGeom>
          <a:noFill/>
        </p:spPr>
      </p:pic>
      <p:pic>
        <p:nvPicPr>
          <p:cNvPr id="1027" name="Picture 3" descr="C:\Users\valen\Desktop\Без названия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634" y="2357430"/>
            <a:ext cx="3780499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</a:rPr>
              <a:t>Творчість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народних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майстрів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України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600" dirty="0" err="1" smtClean="0"/>
              <a:t>Решетилівка</a:t>
            </a:r>
            <a:r>
              <a:rPr lang="ru-RU" sz="2600" dirty="0" smtClean="0"/>
              <a:t> (</a:t>
            </a:r>
            <a:r>
              <a:rPr lang="ru-RU" sz="2600" dirty="0" err="1" smtClean="0"/>
              <a:t>Полтавська</a:t>
            </a:r>
            <a:r>
              <a:rPr lang="ru-RU" sz="2600" dirty="0" smtClean="0"/>
              <a:t> обл.) — </a:t>
            </a:r>
            <a:r>
              <a:rPr lang="ru-RU" sz="2600" dirty="0" err="1" smtClean="0"/>
              <a:t>ткацтво</a:t>
            </a:r>
            <a:r>
              <a:rPr lang="ru-RU" sz="2600" dirty="0" smtClean="0"/>
              <a:t>, </a:t>
            </a:r>
            <a:r>
              <a:rPr lang="ru-RU" sz="2600" dirty="0" err="1" smtClean="0"/>
              <a:t>килимарство</a:t>
            </a:r>
            <a:r>
              <a:rPr lang="ru-RU" sz="2600" dirty="0" smtClean="0"/>
              <a:t>, </a:t>
            </a:r>
            <a:r>
              <a:rPr lang="ru-RU" sz="2600" dirty="0" err="1" smtClean="0"/>
              <a:t>вишивка</a:t>
            </a:r>
            <a:r>
              <a:rPr lang="ru-RU" sz="2600" dirty="0" smtClean="0"/>
              <a:t>, </a:t>
            </a:r>
            <a:r>
              <a:rPr lang="ru-RU" sz="2600" dirty="0" err="1" smtClean="0"/>
              <a:t>кушнірство</a:t>
            </a:r>
            <a:r>
              <a:rPr lang="ru-RU" sz="2600" dirty="0" smtClean="0"/>
              <a:t>;</a:t>
            </a:r>
          </a:p>
          <a:p>
            <a:pPr lvl="0"/>
            <a:endParaRPr lang="ru-RU" sz="2600" dirty="0" smtClean="0"/>
          </a:p>
          <a:p>
            <a:pPr lvl="0"/>
            <a:endParaRPr lang="ru-RU" sz="2600" dirty="0" smtClean="0"/>
          </a:p>
          <a:p>
            <a:pPr lvl="0"/>
            <a:endParaRPr lang="uk-UA" sz="2600" dirty="0" smtClean="0"/>
          </a:p>
          <a:p>
            <a:endParaRPr lang="ru-RU" sz="2600" b="1" dirty="0" smtClean="0"/>
          </a:p>
          <a:p>
            <a:endParaRPr lang="ru-RU" sz="2600" b="1" dirty="0" smtClean="0"/>
          </a:p>
          <a:p>
            <a:endParaRPr lang="ru-RU" sz="2600" b="1" dirty="0" smtClean="0"/>
          </a:p>
          <a:p>
            <a:endParaRPr lang="ru-RU" sz="2200" b="1" dirty="0" smtClean="0"/>
          </a:p>
          <a:p>
            <a:r>
              <a:rPr lang="ru-RU" sz="2200" b="1" dirty="0" err="1" smtClean="0"/>
              <a:t>Решетилівська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вишивка</a:t>
            </a:r>
            <a:r>
              <a:rPr lang="ru-RU" sz="2200" b="1" dirty="0" smtClean="0"/>
              <a:t>                           </a:t>
            </a:r>
            <a:r>
              <a:rPr lang="ru-RU" sz="2200" b="1" dirty="0" err="1" smtClean="0"/>
              <a:t>Решетилівський</a:t>
            </a:r>
            <a:r>
              <a:rPr lang="ru-RU" sz="2200" b="1" dirty="0" smtClean="0"/>
              <a:t> килим</a:t>
            </a:r>
            <a:endParaRPr lang="ru-RU" sz="2200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  <p:pic>
        <p:nvPicPr>
          <p:cNvPr id="5" name="Picutre 138" descr="https://uahistory.co/pidruchniki/bilenko-technology-10(11)-class-2018/bilenko-technology-10(11)-class-2018.files/image138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643182"/>
            <a:ext cx="328614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valen\Desktop\unnamed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214554"/>
            <a:ext cx="2274715" cy="3220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</a:rPr>
              <a:t>Творчість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народних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майстрів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України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pPr lvl="0"/>
            <a:endParaRPr lang="ru-RU" dirty="0" smtClean="0"/>
          </a:p>
          <a:p>
            <a:pPr lvl="0"/>
            <a:endParaRPr lang="uk-UA" dirty="0" smtClean="0"/>
          </a:p>
          <a:p>
            <a:pPr lvl="0"/>
            <a:endParaRPr lang="uk-UA" dirty="0" smtClean="0"/>
          </a:p>
          <a:p>
            <a:pPr lvl="0"/>
            <a:endParaRPr lang="uk-UA" dirty="0" smtClean="0"/>
          </a:p>
          <a:p>
            <a:pPr lvl="0"/>
            <a:endParaRPr lang="uk-UA" dirty="0" smtClean="0"/>
          </a:p>
          <a:p>
            <a:pPr lvl="0"/>
            <a:endParaRPr lang="ru-RU" dirty="0" smtClean="0"/>
          </a:p>
          <a:p>
            <a:endParaRPr lang="ru-RU" sz="1900" b="1" dirty="0" smtClean="0"/>
          </a:p>
          <a:p>
            <a:endParaRPr lang="ru-RU" sz="1900" b="1" dirty="0" smtClean="0"/>
          </a:p>
        </p:txBody>
      </p:sp>
      <p:pic>
        <p:nvPicPr>
          <p:cNvPr id="5" name="Picutre 141" descr="https://uahistory.co/pidruchniki/bilenko-technology-10(11)-class-2018/bilenko-technology-10(11)-class-2018.files/image14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00504"/>
            <a:ext cx="450059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valen\Desktop\unnam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1500174"/>
            <a:ext cx="1750231" cy="2333641"/>
          </a:xfrm>
          <a:prstGeom prst="rect">
            <a:avLst/>
          </a:prstGeom>
          <a:noFill/>
        </p:spPr>
      </p:pic>
      <p:sp>
        <p:nvSpPr>
          <p:cNvPr id="13" name="Содержимое 12"/>
          <p:cNvSpPr>
            <a:spLocks noGrp="1"/>
          </p:cNvSpPr>
          <p:nvPr>
            <p:ph idx="1"/>
          </p:nvPr>
        </p:nvSpPr>
        <p:spPr>
          <a:xfrm>
            <a:off x="457200" y="1500174"/>
            <a:ext cx="5186370" cy="2071701"/>
          </a:xfrm>
        </p:spPr>
        <p:txBody>
          <a:bodyPr>
            <a:normAutofit fontScale="92500" lnSpcReduction="10000"/>
          </a:bodyPr>
          <a:lstStyle/>
          <a:p>
            <a:r>
              <a:rPr lang="uk-UA" b="1" dirty="0" err="1" smtClean="0"/>
              <a:t>Косівське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килимарство</a:t>
            </a:r>
            <a:r>
              <a:rPr lang="ru-RU" dirty="0" smtClean="0"/>
              <a:t>,</a:t>
            </a:r>
            <a:r>
              <a:rPr lang="uk-UA" dirty="0" smtClean="0"/>
              <a:t> </a:t>
            </a:r>
          </a:p>
          <a:p>
            <a:r>
              <a:rPr lang="uk-UA" dirty="0" smtClean="0"/>
              <a:t>гобелени,</a:t>
            </a:r>
          </a:p>
          <a:p>
            <a:r>
              <a:rPr lang="uk-UA" dirty="0" smtClean="0"/>
              <a:t> </a:t>
            </a:r>
            <a:r>
              <a:rPr lang="uk-UA" dirty="0" smtClean="0"/>
              <a:t>ліжникарство.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27169038_35-kartinkin-com-p-fon-neitralnii-delovoi-krasivo-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</a:rPr>
              <a:t>Творчість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народних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майстрів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України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 err="1" smtClean="0"/>
              <a:t>Петриківка</a:t>
            </a:r>
            <a:r>
              <a:rPr lang="ru-RU" sz="2400" dirty="0" smtClean="0"/>
              <a:t> (</a:t>
            </a:r>
            <a:r>
              <a:rPr lang="ru-RU" sz="2400" dirty="0" err="1" smtClean="0"/>
              <a:t>Дніпропетровська</a:t>
            </a:r>
            <a:r>
              <a:rPr lang="ru-RU" sz="2400" dirty="0" smtClean="0"/>
              <a:t> обл.) — </a:t>
            </a:r>
            <a:r>
              <a:rPr lang="ru-RU" sz="2400" dirty="0" err="1" smtClean="0"/>
              <a:t>декоративний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розпис</a:t>
            </a:r>
            <a:r>
              <a:rPr lang="ru-RU" sz="2400" dirty="0" smtClean="0"/>
              <a:t>;</a:t>
            </a:r>
          </a:p>
          <a:p>
            <a:pPr lvl="0"/>
            <a:endParaRPr lang="uk-UA" sz="2400" dirty="0" smtClean="0"/>
          </a:p>
          <a:p>
            <a:pPr lvl="0"/>
            <a:endParaRPr lang="uk-UA" sz="2400" dirty="0" smtClean="0"/>
          </a:p>
          <a:p>
            <a:pPr lvl="0"/>
            <a:endParaRPr lang="uk-UA" sz="2400" dirty="0" smtClean="0"/>
          </a:p>
          <a:p>
            <a:pPr lvl="0"/>
            <a:endParaRPr lang="uk-UA" sz="2400" dirty="0" smtClean="0"/>
          </a:p>
          <a:p>
            <a:pPr lvl="0"/>
            <a:endParaRPr lang="uk-UA" sz="2400" dirty="0" smtClean="0"/>
          </a:p>
          <a:p>
            <a:pPr lvl="0"/>
            <a:endParaRPr lang="uk-UA" sz="2400" dirty="0" smtClean="0"/>
          </a:p>
          <a:p>
            <a:pPr lvl="0">
              <a:buNone/>
            </a:pPr>
            <a:endParaRPr lang="uk-UA" sz="1800" b="1" dirty="0" smtClean="0"/>
          </a:p>
          <a:p>
            <a:pPr lvl="0">
              <a:buNone/>
            </a:pPr>
            <a:r>
              <a:rPr lang="uk-UA" sz="1800" b="1" dirty="0" smtClean="0"/>
              <a:t>    Петриківський розпис</a:t>
            </a:r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2400" dirty="0" err="1" smtClean="0"/>
              <a:t>Клембівка</a:t>
            </a:r>
            <a:r>
              <a:rPr lang="ru-RU" sz="2400" dirty="0" smtClean="0"/>
              <a:t> (</a:t>
            </a:r>
            <a:r>
              <a:rPr lang="ru-RU" sz="2400" dirty="0" err="1" smtClean="0"/>
              <a:t>Вінницька</a:t>
            </a:r>
            <a:r>
              <a:rPr lang="ru-RU" sz="2400" dirty="0" smtClean="0"/>
              <a:t> обл.) — </a:t>
            </a:r>
            <a:r>
              <a:rPr lang="ru-RU" sz="2400" dirty="0" err="1" smtClean="0"/>
              <a:t>художня</a:t>
            </a:r>
            <a:r>
              <a:rPr lang="ru-RU" sz="2400" dirty="0" smtClean="0"/>
              <a:t> </a:t>
            </a:r>
            <a:r>
              <a:rPr lang="ru-RU" sz="2400" dirty="0" err="1" smtClean="0"/>
              <a:t>вишивка</a:t>
            </a:r>
            <a:r>
              <a:rPr lang="ru-RU" sz="2400" dirty="0" smtClean="0"/>
              <a:t>;</a:t>
            </a:r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endParaRPr lang="ru-RU" sz="1800" b="1" dirty="0" smtClean="0"/>
          </a:p>
          <a:p>
            <a:r>
              <a:rPr lang="ru-RU" sz="1800" b="1" dirty="0" err="1" smtClean="0"/>
              <a:t>Клембівська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вишивка</a:t>
            </a:r>
            <a:endParaRPr lang="ru-RU" sz="1800" dirty="0" smtClean="0"/>
          </a:p>
          <a:p>
            <a:endParaRPr lang="ru-RU" dirty="0"/>
          </a:p>
        </p:txBody>
      </p:sp>
      <p:pic>
        <p:nvPicPr>
          <p:cNvPr id="8" name="Picutre 139" descr="https://uahistory.co/pidruchniki/bilenko-technology-10(11)-class-2018/bilenko-technology-10(11)-class-2018.files/image139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786058"/>
            <a:ext cx="342902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Магазин Украинские сувениры на Сумской улице - отзывы, фото, каталог  товаров, цены, телефон, адрес и как добраться - Магазины - Харьков -  Zoon.com.u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786058"/>
            <a:ext cx="3143272" cy="2786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434</Words>
  <PresentationFormat>Экран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Традиції використання кольорової гами під час виготовлення виробів декоративно-ужиткового мистецтва.  Ознайомлення з творчістю народних майстрів України  </vt:lpstr>
      <vt:lpstr>Традиції використання колірної гами для виготовлення виробів декоративно-ужиткового мистецтва</vt:lpstr>
      <vt:lpstr>Колірне коло </vt:lpstr>
      <vt:lpstr>Дослідження кольорів</vt:lpstr>
      <vt:lpstr>Добір кольорів та їх поєднання виробах декоративно-ужиткового мистецтва </vt:lpstr>
      <vt:lpstr>Творчість народних майстрів України Опішнянська кераміка</vt:lpstr>
      <vt:lpstr>Творчість народних майстрів України</vt:lpstr>
      <vt:lpstr>Творчість народних майстрів України</vt:lpstr>
      <vt:lpstr>Творчість народних майстрів України</vt:lpstr>
      <vt:lpstr>Творчість народних майстрів України</vt:lpstr>
      <vt:lpstr>Найвидатніші народні майстри України</vt:lpstr>
      <vt:lpstr>Найвидатніші народні майстри України</vt:lpstr>
      <vt:lpstr>Найвидатніші народні майстри України</vt:lpstr>
      <vt:lpstr>Найвидатніші народні майстри України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35</cp:revision>
  <dcterms:created xsi:type="dcterms:W3CDTF">2021-10-31T12:06:19Z</dcterms:created>
  <dcterms:modified xsi:type="dcterms:W3CDTF">2021-11-11T17:08:41Z</dcterms:modified>
</cp:coreProperties>
</file>