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280" r:id="rId3"/>
    <p:sldId id="286" r:id="rId4"/>
    <p:sldId id="279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77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294E-7C98-4AC5-A3BE-D95ADE36D5A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6278C-99FB-4815-8282-A593209AC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77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278C-99FB-4815-8282-A593209ACCA8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396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0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60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1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4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053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448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909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515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632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25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F837-4012-4017-A8AF-2E5183090C71}" type="datetimeFigureOut">
              <a:rPr lang="uk-UA" smtClean="0"/>
              <a:t>21.11.2021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6964-07FC-421C-BFDB-FF06158725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848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812727" y="554906"/>
            <a:ext cx="6355979" cy="1234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5400" b="1" dirty="0" smtClean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Логічні задачі</a:t>
            </a:r>
            <a:endParaRPr lang="uk-UA" sz="5400" b="1" dirty="0">
              <a:solidFill>
                <a:schemeClr val="accent6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76998" y="521735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solidFill>
                  <a:schemeClr val="accent4">
                    <a:lumMod val="50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один недільний ранок, рівно о 6 годині, гусениця задумала покорити вершину дерева висотою у 12 футів. За день вона встигла піднятися на 4 фути, а вночі, заснувши,  зсунулася на 3 фути. Коли гусениця досягне вершини</a:t>
            </a:r>
            <a:r>
              <a:rPr lang="uk-UA" b="1" dirty="0" smtClean="0">
                <a:solidFill>
                  <a:schemeClr val="accent4">
                    <a:lumMod val="50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indent="180340" algn="just">
              <a:spcAft>
                <a:spcPts val="0"/>
              </a:spcAft>
            </a:pPr>
            <a:endParaRPr lang="uk-UA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/>
            <a:endParaRPr lang="uk-UA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endParaRPr lang="uk-UA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22987" y="2874391"/>
            <a:ext cx="665401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Перший день піднялась на 4, спустилась на 3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результаті 1 </a:t>
            </a:r>
          </a:p>
          <a:p>
            <a:pPr indent="180340" algn="just"/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Другий день піднялась на 4, спустилась на 3.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В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результаті 2 </a:t>
            </a:r>
          </a:p>
          <a:p>
            <a:pPr indent="180340" algn="just"/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Третій день піднялась на 4, спустилась на 3.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В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результаті 3.</a:t>
            </a:r>
          </a:p>
          <a:p>
            <a:pPr indent="180340" algn="just"/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indent="180340" algn="just"/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</a:p>
          <a:p>
            <a:pPr indent="180340" algn="just">
              <a:spcAft>
                <a:spcPts val="0"/>
              </a:spcAft>
            </a:pPr>
            <a:r>
              <a:rPr lang="uk-U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indent="180340" algn="just"/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Восьмий день піднялась на 4, спустилась на 3.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результаті 8</a:t>
            </a:r>
          </a:p>
          <a:p>
            <a:pPr indent="180340" algn="just"/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Дев’ятий день піднялась на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                            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результаті 12.</a:t>
            </a:r>
          </a:p>
        </p:txBody>
      </p:sp>
    </p:spTree>
    <p:extLst>
      <p:ext uri="{BB962C8B-B14F-4D97-AF65-F5344CB8AC3E}">
        <p14:creationId xmlns:p14="http://schemas.microsoft.com/office/powerpoint/2010/main" val="12390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76998" y="521735"/>
            <a:ext cx="6096000" cy="281615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 err="1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Коала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лізе вгору по евкаліпту, почавши від його коренів. Висота евкаліпту 75м. За 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день </a:t>
            </a:r>
            <a:r>
              <a:rPr lang="uk-UA" b="1" dirty="0" err="1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коала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піднімається вгору на 5м, а 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вночі, заснувши, 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спускається вниз 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4м. Коли </a:t>
            </a:r>
            <a:r>
              <a:rPr lang="uk-UA" b="1" dirty="0" err="1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коала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досягне вершини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indent="180340" algn="just">
              <a:spcAft>
                <a:spcPts val="0"/>
              </a:spcAft>
            </a:pPr>
            <a:endParaRPr lang="uk-UA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/>
            <a:endParaRPr lang="uk-UA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endParaRPr lang="uk-UA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22987" y="2274838"/>
            <a:ext cx="665401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Перший день піднялась на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спустилась на 4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результаті 1 </a:t>
            </a:r>
          </a:p>
          <a:p>
            <a:pPr indent="180340" algn="just"/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Другий день піднялась на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спустилась на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   В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результаті 2 </a:t>
            </a:r>
          </a:p>
          <a:p>
            <a:pPr indent="180340" algn="just"/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Третій день піднялась на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спустилась на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     В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результаті 3.</a:t>
            </a:r>
          </a:p>
          <a:p>
            <a:pPr indent="180340" algn="just"/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indent="180340" algn="just"/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</a:p>
          <a:p>
            <a:pPr indent="180340" algn="just">
              <a:spcAft>
                <a:spcPts val="0"/>
              </a:spcAft>
            </a:pP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indent="180340" algn="just"/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 день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піднялась на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спустилась на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 В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результаті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uk-UA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/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71 - день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піднялась на 5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                 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результаті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75.</a:t>
            </a:r>
            <a:endParaRPr lang="uk-UA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552050" y="475176"/>
            <a:ext cx="6096000" cy="473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 </a:t>
            </a:r>
            <a:endParaRPr lang="uk-UA" dirty="0">
              <a:solidFill>
                <a:schemeClr val="accent6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4966" y="475176"/>
            <a:ext cx="6096000" cy="13042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err="1">
                <a:latin typeface="Segoe Print" panose="02000600000000000000" pitchFamily="2" charset="0"/>
              </a:rPr>
              <a:t>Пляшка</a:t>
            </a:r>
            <a:r>
              <a:rPr lang="ru-RU" b="1" dirty="0">
                <a:latin typeface="Segoe Print" panose="02000600000000000000" pitchFamily="2" charset="0"/>
              </a:rPr>
              <a:t> соку </a:t>
            </a:r>
            <a:r>
              <a:rPr lang="ru-RU" b="1" dirty="0" err="1">
                <a:latin typeface="Segoe Print" panose="02000600000000000000" pitchFamily="2" charset="0"/>
              </a:rPr>
              <a:t>коштує</a:t>
            </a:r>
            <a:r>
              <a:rPr lang="ru-RU" b="1" dirty="0">
                <a:latin typeface="Segoe Print" panose="02000600000000000000" pitchFamily="2" charset="0"/>
              </a:rPr>
              <a:t> 10 </a:t>
            </a:r>
            <a:r>
              <a:rPr lang="ru-RU" b="1" dirty="0" err="1">
                <a:latin typeface="Segoe Print" panose="02000600000000000000" pitchFamily="2" charset="0"/>
              </a:rPr>
              <a:t>гривень</a:t>
            </a:r>
            <a:r>
              <a:rPr lang="ru-RU" b="1" dirty="0">
                <a:latin typeface="Segoe Print" panose="02000600000000000000" pitchFamily="2" charset="0"/>
              </a:rPr>
              <a:t>. </a:t>
            </a:r>
            <a:r>
              <a:rPr lang="ru-RU" b="1" dirty="0" err="1">
                <a:latin typeface="Segoe Print" panose="02000600000000000000" pitchFamily="2" charset="0"/>
              </a:rPr>
              <a:t>Сік</a:t>
            </a:r>
            <a:r>
              <a:rPr lang="ru-RU" b="1" dirty="0">
                <a:latin typeface="Segoe Print" panose="02000600000000000000" pitchFamily="2" charset="0"/>
              </a:rPr>
              <a:t> на 9 </a:t>
            </a:r>
            <a:r>
              <a:rPr lang="ru-RU" b="1" dirty="0" err="1">
                <a:latin typeface="Segoe Print" panose="02000600000000000000" pitchFamily="2" charset="0"/>
              </a:rPr>
              <a:t>гривень</a:t>
            </a:r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err="1">
                <a:latin typeface="Segoe Print" panose="02000600000000000000" pitchFamily="2" charset="0"/>
              </a:rPr>
              <a:t>дорожчий</a:t>
            </a:r>
            <a:r>
              <a:rPr lang="ru-RU" b="1" dirty="0">
                <a:latin typeface="Segoe Print" panose="02000600000000000000" pitchFamily="2" charset="0"/>
              </a:rPr>
              <a:t> за </a:t>
            </a:r>
            <a:r>
              <a:rPr lang="ru-RU" b="1" dirty="0" err="1">
                <a:latin typeface="Segoe Print" panose="02000600000000000000" pitchFamily="2" charset="0"/>
              </a:rPr>
              <a:t>пляшку</a:t>
            </a:r>
            <a:r>
              <a:rPr lang="ru-RU" b="1" dirty="0">
                <a:latin typeface="Segoe Print" panose="02000600000000000000" pitchFamily="2" charset="0"/>
              </a:rPr>
              <a:t>. </a:t>
            </a:r>
            <a:r>
              <a:rPr lang="ru-RU" b="1" dirty="0" err="1">
                <a:latin typeface="Segoe Print" panose="02000600000000000000" pitchFamily="2" charset="0"/>
              </a:rPr>
              <a:t>Скільки</a:t>
            </a:r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err="1">
                <a:latin typeface="Segoe Print" panose="02000600000000000000" pitchFamily="2" charset="0"/>
              </a:rPr>
              <a:t>коштує</a:t>
            </a:r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err="1">
                <a:latin typeface="Segoe Print" panose="02000600000000000000" pitchFamily="2" charset="0"/>
              </a:rPr>
              <a:t>порожня</a:t>
            </a:r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err="1">
                <a:latin typeface="Segoe Print" panose="02000600000000000000" pitchFamily="2" charset="0"/>
              </a:rPr>
              <a:t>пляшка</a:t>
            </a:r>
            <a:r>
              <a:rPr lang="ru-RU" b="1" dirty="0">
                <a:latin typeface="Segoe Print" panose="02000600000000000000" pitchFamily="2" charset="0"/>
              </a:rPr>
              <a:t>?</a:t>
            </a:r>
            <a:endParaRPr lang="uk-UA" b="1" dirty="0">
              <a:latin typeface="Segoe Print" panose="02000600000000000000" pitchFamily="2" charset="0"/>
            </a:endParaRPr>
          </a:p>
        </p:txBody>
      </p:sp>
      <p:pic>
        <p:nvPicPr>
          <p:cNvPr id="5" name="Picture 2" descr="https://o.remove.bg/downloads/22ec1d9d-f837-4952-8b38-e1bcf6d86a51/%D0%A0%D0%B8%D1%81%D1%83%D0%BD%D0%BE%D0%BA12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50" y="1379065"/>
            <a:ext cx="64579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13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26831" y="381058"/>
            <a:ext cx="6096000" cy="21352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Є 5 гномів. Їм показали 3 червоних та 4 синіх капюшони. У темряві на них одягли 3 червоних та 2 синіх капюшони, а інші сховали. Хто із цих гномів може визначити колір свого капюшона після того, як увімкнуть світло?</a:t>
            </a:r>
            <a:endParaRPr lang="uk-UA" b="1" dirty="0">
              <a:solidFill>
                <a:schemeClr val="accent6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93698" y="2876846"/>
            <a:ext cx="8098302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b="1" dirty="0">
                <a:latin typeface="Segoe Print" panose="02000600000000000000" pitchFamily="2" charset="0"/>
              </a:rPr>
              <a:t>Р</a:t>
            </a:r>
            <a:r>
              <a:rPr lang="uk-UA" b="1" dirty="0" smtClean="0">
                <a:latin typeface="Segoe Print" panose="02000600000000000000" pitchFamily="2" charset="0"/>
              </a:rPr>
              <a:t>озв’язання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latin typeface="Segoe Print" panose="02000600000000000000" pitchFamily="2" charset="0"/>
              </a:rPr>
              <a:t> </a:t>
            </a:r>
            <a:r>
              <a:rPr lang="uk-UA" dirty="0">
                <a:latin typeface="Segoe Print" panose="02000600000000000000" pitchFamily="2" charset="0"/>
              </a:rPr>
              <a:t>Проаналізуємо, що побачать гноми, коли ввімкнуть світло. </a:t>
            </a:r>
            <a:endParaRPr lang="uk-UA" dirty="0" smtClean="0">
              <a:latin typeface="Segoe Print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uk-UA" dirty="0" smtClean="0">
                <a:latin typeface="Segoe Print" panose="02000600000000000000" pitchFamily="2" charset="0"/>
              </a:rPr>
              <a:t>1</a:t>
            </a:r>
            <a:r>
              <a:rPr lang="uk-UA" dirty="0">
                <a:latin typeface="Segoe Print" panose="02000600000000000000" pitchFamily="2" charset="0"/>
              </a:rPr>
              <a:t>) Гном у червоному капюшоні побачить, що на інших одягли 2 синіх і 2 червоних капюшони. Тоді його капюшон може бути як червоний, так і синій (оскільки всього було 3 червоних і 4 синіх капюшони</a:t>
            </a:r>
            <a:r>
              <a:rPr lang="uk-UA" dirty="0" smtClean="0">
                <a:latin typeface="Segoe Print" panose="020006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latin typeface="Segoe Print" panose="02000600000000000000" pitchFamily="2" charset="0"/>
              </a:rPr>
              <a:t> </a:t>
            </a:r>
            <a:r>
              <a:rPr lang="uk-UA" dirty="0">
                <a:latin typeface="Segoe Print" panose="02000600000000000000" pitchFamily="2" charset="0"/>
              </a:rPr>
              <a:t>2) Гном у синьому капюшоні побачить, що на одному синій і на трьох червоні капюшони. Тоді його капюшон може бути тільки синім. відповідь. Гноми в синіх капюшонах.</a:t>
            </a:r>
          </a:p>
        </p:txBody>
      </p:sp>
    </p:spTree>
    <p:extLst>
      <p:ext uri="{BB962C8B-B14F-4D97-AF65-F5344CB8AC3E}">
        <p14:creationId xmlns:p14="http://schemas.microsoft.com/office/powerpoint/2010/main" val="353661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40898" y="395125"/>
            <a:ext cx="6096000" cy="171970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У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Вінні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-Пуха та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П’ятачка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в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кишенях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однакова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кількість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монет.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Скільки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монет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П’ятачок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повинен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дати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Вінні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-Пуху,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щоб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у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ведмедика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стало на 4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монети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більше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?</a:t>
            </a:r>
            <a:endParaRPr lang="uk-UA" b="1" dirty="0">
              <a:solidFill>
                <a:schemeClr val="accent6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14203" y="2509952"/>
            <a:ext cx="7577797" cy="4247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uk-UA" b="1" dirty="0" smtClean="0">
                <a:latin typeface="Segoe Print" panose="02000600000000000000" pitchFamily="2" charset="0"/>
              </a:rPr>
              <a:t>Розв’язання</a:t>
            </a:r>
            <a:endParaRPr lang="uk-UA" b="1" dirty="0">
              <a:latin typeface="Segoe Print" panose="02000600000000000000" pitchFamily="2" charset="0"/>
            </a:endParaRPr>
          </a:p>
          <a:p>
            <a:pPr indent="457200">
              <a:lnSpc>
                <a:spcPct val="150000"/>
              </a:lnSpc>
            </a:pPr>
            <a:r>
              <a:rPr lang="uk-UA" dirty="0">
                <a:latin typeface="Segoe Print" panose="02000600000000000000" pitchFamily="2" charset="0"/>
              </a:rPr>
              <a:t>Нехай у П’ятачка та Вінні-</a:t>
            </a:r>
            <a:r>
              <a:rPr lang="uk-UA" dirty="0" err="1">
                <a:latin typeface="Segoe Print" panose="02000600000000000000" pitchFamily="2" charset="0"/>
              </a:rPr>
              <a:t>Пуха</a:t>
            </a:r>
            <a:r>
              <a:rPr lang="uk-UA" dirty="0">
                <a:latin typeface="Segoe Print" panose="02000600000000000000" pitchFamily="2" charset="0"/>
              </a:rPr>
              <a:t> було по </a:t>
            </a:r>
            <a:r>
              <a:rPr lang="en-US" dirty="0">
                <a:latin typeface="Segoe Print" panose="02000600000000000000" pitchFamily="2" charset="0"/>
              </a:rPr>
              <a:t>N </a:t>
            </a:r>
            <a:r>
              <a:rPr lang="uk-UA" dirty="0">
                <a:latin typeface="Segoe Print" panose="02000600000000000000" pitchFamily="2" charset="0"/>
              </a:rPr>
              <a:t>монет.</a:t>
            </a:r>
          </a:p>
          <a:p>
            <a:pPr indent="457200">
              <a:lnSpc>
                <a:spcPct val="150000"/>
              </a:lnSpc>
            </a:pPr>
            <a:r>
              <a:rPr lang="uk-UA" dirty="0">
                <a:latin typeface="Segoe Print" panose="02000600000000000000" pitchFamily="2" charset="0"/>
              </a:rPr>
              <a:t>1) П’ятачок дає Вінні-Пуху 1 монету. Тоді у нього</a:t>
            </a:r>
          </a:p>
          <a:p>
            <a:pPr indent="457200">
              <a:lnSpc>
                <a:spcPct val="150000"/>
              </a:lnSpc>
            </a:pPr>
            <a:r>
              <a:rPr lang="uk-UA" dirty="0">
                <a:latin typeface="Segoe Print" panose="02000600000000000000" pitchFamily="2" charset="0"/>
              </a:rPr>
              <a:t>буде </a:t>
            </a:r>
            <a:r>
              <a:rPr lang="en-US" dirty="0">
                <a:latin typeface="Segoe Print" panose="02000600000000000000" pitchFamily="2" charset="0"/>
              </a:rPr>
              <a:t>N − 1 </a:t>
            </a:r>
            <a:r>
              <a:rPr lang="uk-UA" dirty="0">
                <a:latin typeface="Segoe Print" panose="02000600000000000000" pitchFamily="2" charset="0"/>
              </a:rPr>
              <a:t>монета, а у Вінні-</a:t>
            </a:r>
            <a:r>
              <a:rPr lang="uk-UA" dirty="0" err="1">
                <a:latin typeface="Segoe Print" panose="02000600000000000000" pitchFamily="2" charset="0"/>
              </a:rPr>
              <a:t>Пуха</a:t>
            </a:r>
            <a:r>
              <a:rPr lang="uk-UA" dirty="0">
                <a:latin typeface="Segoe Print" panose="02000600000000000000" pitchFamily="2" charset="0"/>
              </a:rPr>
              <a:t> </a:t>
            </a:r>
            <a:r>
              <a:rPr lang="en-US" dirty="0">
                <a:latin typeface="Segoe Print" panose="02000600000000000000" pitchFamily="2" charset="0"/>
              </a:rPr>
              <a:t>N + 1 </a:t>
            </a:r>
            <a:r>
              <a:rPr lang="uk-UA" dirty="0">
                <a:latin typeface="Segoe Print" panose="02000600000000000000" pitchFamily="2" charset="0"/>
              </a:rPr>
              <a:t>монета, </a:t>
            </a:r>
            <a:r>
              <a:rPr lang="uk-UA" dirty="0" smtClean="0">
                <a:latin typeface="Segoe Print" panose="02000600000000000000" pitchFamily="2" charset="0"/>
              </a:rPr>
              <a:t>тобто на 2 монети </a:t>
            </a:r>
            <a:r>
              <a:rPr lang="uk-UA" dirty="0">
                <a:latin typeface="Segoe Print" panose="02000600000000000000" pitchFamily="2" charset="0"/>
              </a:rPr>
              <a:t>більше.</a:t>
            </a:r>
          </a:p>
          <a:p>
            <a:pPr indent="457200">
              <a:lnSpc>
                <a:spcPct val="150000"/>
              </a:lnSpc>
            </a:pPr>
            <a:r>
              <a:rPr lang="uk-UA" dirty="0">
                <a:latin typeface="Segoe Print" panose="02000600000000000000" pitchFamily="2" charset="0"/>
              </a:rPr>
              <a:t>2) П’ятачок дає Вінні-Пуху ще 1 монету. Тоді у</a:t>
            </a:r>
          </a:p>
          <a:p>
            <a:pPr indent="457200">
              <a:lnSpc>
                <a:spcPct val="150000"/>
              </a:lnSpc>
            </a:pPr>
            <a:r>
              <a:rPr lang="uk-UA" dirty="0">
                <a:latin typeface="Segoe Print" panose="02000600000000000000" pitchFamily="2" charset="0"/>
              </a:rPr>
              <a:t>поросятка буде (</a:t>
            </a:r>
            <a:r>
              <a:rPr lang="en-US" dirty="0">
                <a:latin typeface="Segoe Print" panose="02000600000000000000" pitchFamily="2" charset="0"/>
              </a:rPr>
              <a:t>N – 1) – 1 = N − 2 </a:t>
            </a:r>
            <a:r>
              <a:rPr lang="uk-UA" dirty="0">
                <a:latin typeface="Segoe Print" panose="02000600000000000000" pitchFamily="2" charset="0"/>
              </a:rPr>
              <a:t>монети, а у </a:t>
            </a:r>
            <a:r>
              <a:rPr lang="uk-UA" dirty="0" smtClean="0">
                <a:latin typeface="Segoe Print" panose="02000600000000000000" pitchFamily="2" charset="0"/>
              </a:rPr>
              <a:t>Вінні-</a:t>
            </a:r>
            <a:r>
              <a:rPr lang="uk-UA" dirty="0" err="1" smtClean="0">
                <a:latin typeface="Segoe Print" panose="02000600000000000000" pitchFamily="2" charset="0"/>
              </a:rPr>
              <a:t>Пуха</a:t>
            </a:r>
            <a:r>
              <a:rPr lang="uk-UA" dirty="0" smtClean="0">
                <a:latin typeface="Segoe Print" panose="02000600000000000000" pitchFamily="2" charset="0"/>
              </a:rPr>
              <a:t> </a:t>
            </a:r>
            <a:r>
              <a:rPr lang="uk-UA" dirty="0">
                <a:latin typeface="Segoe Print" panose="02000600000000000000" pitchFamily="2" charset="0"/>
              </a:rPr>
              <a:t>(</a:t>
            </a:r>
            <a:r>
              <a:rPr lang="en-US" dirty="0">
                <a:latin typeface="Segoe Print" panose="02000600000000000000" pitchFamily="2" charset="0"/>
              </a:rPr>
              <a:t>N + 1) + 1 = N + 2 </a:t>
            </a:r>
            <a:r>
              <a:rPr lang="uk-UA" dirty="0">
                <a:latin typeface="Segoe Print" panose="02000600000000000000" pitchFamily="2" charset="0"/>
              </a:rPr>
              <a:t>монети, тобто на 4 </a:t>
            </a:r>
            <a:r>
              <a:rPr lang="uk-UA" dirty="0" smtClean="0">
                <a:latin typeface="Segoe Print" panose="02000600000000000000" pitchFamily="2" charset="0"/>
              </a:rPr>
              <a:t>монети більше</a:t>
            </a:r>
            <a:r>
              <a:rPr lang="uk-UA" dirty="0">
                <a:latin typeface="Segoe Print" panose="02000600000000000000" pitchFamily="2" charset="0"/>
              </a:rPr>
              <a:t>.</a:t>
            </a:r>
          </a:p>
          <a:p>
            <a:pPr indent="457200">
              <a:lnSpc>
                <a:spcPct val="150000"/>
              </a:lnSpc>
            </a:pPr>
            <a:r>
              <a:rPr lang="uk-UA" b="1" dirty="0" smtClean="0">
                <a:latin typeface="Segoe Print" panose="02000600000000000000" pitchFamily="2" charset="0"/>
              </a:rPr>
              <a:t>Відповідь</a:t>
            </a:r>
            <a:r>
              <a:rPr lang="uk-UA" dirty="0">
                <a:latin typeface="Segoe Print" panose="02000600000000000000" pitchFamily="2" charset="0"/>
              </a:rPr>
              <a:t>. П’ятачок повинен дати </a:t>
            </a:r>
            <a:r>
              <a:rPr lang="uk-UA" dirty="0" smtClean="0">
                <a:latin typeface="Segoe Print" panose="02000600000000000000" pitchFamily="2" charset="0"/>
              </a:rPr>
              <a:t>Вінні-Пуху 2 </a:t>
            </a:r>
            <a:r>
              <a:rPr lang="uk-UA" dirty="0">
                <a:latin typeface="Segoe Print" panose="02000600000000000000" pitchFamily="2" charset="0"/>
              </a:rPr>
              <a:t>монети.</a:t>
            </a:r>
          </a:p>
        </p:txBody>
      </p:sp>
    </p:spTree>
    <p:extLst>
      <p:ext uri="{BB962C8B-B14F-4D97-AF65-F5344CB8AC3E}">
        <p14:creationId xmlns:p14="http://schemas.microsoft.com/office/powerpoint/2010/main" val="14694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73612" y="117123"/>
            <a:ext cx="115824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На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заміщення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посади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радника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одного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східного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володаря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претендували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чотири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мудреці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Щоб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зробити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остаточний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вибір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претендентів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перевірили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на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кмітливість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Усім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чотирьом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зав’язали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очі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і, посадивши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навколо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столу, сказали: «На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лобі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кожного з вас поставили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чорну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або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білу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мітку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причому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чорних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більше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ніж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білих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».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Потім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у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претендентів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зняли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пов’язки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і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кожен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зміг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побачити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мітки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зроблені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іншим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. Той,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хто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визначить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колір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мітки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на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власному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лобі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мав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стати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радником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Довго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дивилися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претенденти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один на одного.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Нарешті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один сказав: «У мене на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лобі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чорна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мітка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».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З’ясувалося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відповідь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правильна. Як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він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міркував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?</a:t>
            </a:r>
            <a:endParaRPr lang="uk-UA" b="1" dirty="0">
              <a:solidFill>
                <a:schemeClr val="accent6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47471" y="3801684"/>
            <a:ext cx="60960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uk-UA" dirty="0" smtClean="0"/>
              <a:t>	</a:t>
            </a:r>
            <a:r>
              <a:rPr lang="uk-UA" b="1" dirty="0" smtClean="0"/>
              <a:t>Розв’язання </a:t>
            </a:r>
          </a:p>
          <a:p>
            <a:r>
              <a:rPr lang="uk-UA" dirty="0" smtClean="0"/>
              <a:t>Мудрець </a:t>
            </a:r>
            <a:r>
              <a:rPr lang="uk-UA" dirty="0"/>
              <a:t>здогадався, що всі мітки були чорними. </a:t>
            </a:r>
            <a:endParaRPr lang="uk-UA" dirty="0" smtClean="0"/>
          </a:p>
          <a:p>
            <a:pPr marL="342900" indent="-342900">
              <a:buAutoNum type="arabicParenR"/>
            </a:pPr>
            <a:r>
              <a:rPr lang="uk-UA" dirty="0" smtClean="0"/>
              <a:t>Білою </a:t>
            </a:r>
            <a:r>
              <a:rPr lang="uk-UA" dirty="0"/>
              <a:t>могла бути лише одна мітка (відомо, що </a:t>
            </a:r>
            <a:r>
              <a:rPr lang="uk-UA" dirty="0" smtClean="0"/>
              <a:t>чорних</a:t>
            </a:r>
          </a:p>
          <a:p>
            <a:pPr marL="342900" indent="-342900">
              <a:buAutoNum type="arabicParenR"/>
            </a:pPr>
            <a:r>
              <a:rPr lang="uk-UA" dirty="0" smtClean="0"/>
              <a:t> </a:t>
            </a:r>
            <a:r>
              <a:rPr lang="uk-UA" dirty="0"/>
              <a:t>Якщо б у мене була біла мітка, то інші легко здогадалися б, що в них чорні мітки. </a:t>
            </a:r>
          </a:p>
          <a:p>
            <a:pPr marL="342900" indent="-342900">
              <a:buAutoNum type="arabicParenR"/>
            </a:pPr>
            <a:r>
              <a:rPr lang="uk-UA" dirty="0" smtClean="0"/>
              <a:t> </a:t>
            </a:r>
            <a:r>
              <a:rPr lang="uk-UA" dirty="0"/>
              <a:t>Усі мовчать – у мене не біла мітка! </a:t>
            </a:r>
          </a:p>
        </p:txBody>
      </p:sp>
    </p:spTree>
    <p:extLst>
      <p:ext uri="{BB962C8B-B14F-4D97-AF65-F5344CB8AC3E}">
        <p14:creationId xmlns:p14="http://schemas.microsoft.com/office/powerpoint/2010/main" val="21839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59546" y="1828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Бабуся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утримує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собак і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котів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(разом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їх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10).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Якось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вона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приготувала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56 котлет і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залишила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їх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холонути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на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столі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. Через 5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хвилин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котлет не стало –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кожен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кіт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з’їв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по 5 котлет, 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кожен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собака – по 6.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Скільки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собак і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скільки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котів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живе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 в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бабусі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</a:rPr>
              <a:t>?</a:t>
            </a:r>
            <a:endParaRPr lang="uk-UA" b="1" dirty="0">
              <a:solidFill>
                <a:schemeClr val="accent6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25773" y="1900752"/>
            <a:ext cx="6096000" cy="25506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i="1" dirty="0" err="1" smtClean="0">
                <a:latin typeface="Segoe Print" panose="02000600000000000000" pitchFamily="2" charset="0"/>
              </a:rPr>
              <a:t>Розв’язання</a:t>
            </a:r>
            <a:r>
              <a:rPr lang="ru-RU" b="1" i="1" dirty="0" smtClean="0">
                <a:latin typeface="Segoe Print" panose="02000600000000000000" pitchFamily="2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err="1" smtClean="0">
                <a:latin typeface="Segoe Print" panose="02000600000000000000" pitchFamily="2" charset="0"/>
              </a:rPr>
              <a:t>Якщо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 err="1">
                <a:latin typeface="Segoe Print" panose="02000600000000000000" pitchFamily="2" charset="0"/>
              </a:rPr>
              <a:t>кожна</a:t>
            </a:r>
            <a:r>
              <a:rPr lang="ru-RU" dirty="0">
                <a:latin typeface="Segoe Print" panose="02000600000000000000" pitchFamily="2" charset="0"/>
              </a:rPr>
              <a:t> з 10 </a:t>
            </a:r>
            <a:r>
              <a:rPr lang="ru-RU" dirty="0" err="1">
                <a:latin typeface="Segoe Print" panose="02000600000000000000" pitchFamily="2" charset="0"/>
              </a:rPr>
              <a:t>тварин</a:t>
            </a:r>
            <a:r>
              <a:rPr lang="ru-RU" dirty="0">
                <a:latin typeface="Segoe Print" panose="02000600000000000000" pitchFamily="2" charset="0"/>
              </a:rPr>
              <a:t> </a:t>
            </a:r>
            <a:r>
              <a:rPr lang="ru-RU" dirty="0" err="1">
                <a:latin typeface="Segoe Print" panose="02000600000000000000" pitchFamily="2" charset="0"/>
              </a:rPr>
              <a:t>отримає</a:t>
            </a:r>
            <a:r>
              <a:rPr lang="ru-RU" dirty="0">
                <a:latin typeface="Segoe Print" panose="02000600000000000000" pitchFamily="2" charset="0"/>
              </a:rPr>
              <a:t> по 5 котлет, то </a:t>
            </a:r>
            <a:r>
              <a:rPr lang="ru-RU" dirty="0" err="1">
                <a:latin typeface="Segoe Print" panose="02000600000000000000" pitchFamily="2" charset="0"/>
              </a:rPr>
              <a:t>використано</a:t>
            </a:r>
            <a:r>
              <a:rPr lang="ru-RU" dirty="0">
                <a:latin typeface="Segoe Print" panose="02000600000000000000" pitchFamily="2" charset="0"/>
              </a:rPr>
              <a:t> буде 50 котлет. </a:t>
            </a:r>
            <a:endParaRPr lang="ru-RU" dirty="0" smtClean="0">
              <a:latin typeface="Segoe Print" panose="020006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err="1" smtClean="0">
                <a:latin typeface="Segoe Print" panose="02000600000000000000" pitchFamily="2" charset="0"/>
              </a:rPr>
              <a:t>Маємо</a:t>
            </a:r>
            <a:r>
              <a:rPr lang="ru-RU" dirty="0" smtClean="0">
                <a:latin typeface="Segoe Print" panose="02000600000000000000" pitchFamily="2" charset="0"/>
              </a:rPr>
              <a:t> </a:t>
            </a:r>
            <a:r>
              <a:rPr lang="ru-RU" dirty="0">
                <a:latin typeface="Segoe Print" panose="02000600000000000000" pitchFamily="2" charset="0"/>
              </a:rPr>
              <a:t>6 «</a:t>
            </a:r>
            <a:r>
              <a:rPr lang="ru-RU" dirty="0" err="1">
                <a:latin typeface="Segoe Print" panose="02000600000000000000" pitchFamily="2" charset="0"/>
              </a:rPr>
              <a:t>зайвих</a:t>
            </a:r>
            <a:r>
              <a:rPr lang="ru-RU" dirty="0">
                <a:latin typeface="Segoe Print" panose="02000600000000000000" pitchFamily="2" charset="0"/>
              </a:rPr>
              <a:t>» котлет, </a:t>
            </a:r>
            <a:r>
              <a:rPr lang="ru-RU" dirty="0" err="1">
                <a:latin typeface="Segoe Print" panose="02000600000000000000" pitchFamily="2" charset="0"/>
              </a:rPr>
              <a:t>які</a:t>
            </a:r>
            <a:r>
              <a:rPr lang="ru-RU" dirty="0">
                <a:latin typeface="Segoe Print" panose="02000600000000000000" pitchFamily="2" charset="0"/>
              </a:rPr>
              <a:t> </a:t>
            </a:r>
            <a:r>
              <a:rPr lang="ru-RU" dirty="0" err="1">
                <a:latin typeface="Segoe Print" panose="02000600000000000000" pitchFamily="2" charset="0"/>
              </a:rPr>
              <a:t>з’їли</a:t>
            </a:r>
            <a:r>
              <a:rPr lang="ru-RU" dirty="0">
                <a:latin typeface="Segoe Print" panose="02000600000000000000" pitchFamily="2" charset="0"/>
              </a:rPr>
              <a:t> собаки. </a:t>
            </a:r>
            <a:endParaRPr lang="ru-RU" dirty="0" smtClean="0">
              <a:latin typeface="Segoe Print" panose="020006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latin typeface="Segoe Print" panose="02000600000000000000" pitchFamily="2" charset="0"/>
              </a:rPr>
              <a:t>10 </a:t>
            </a:r>
            <a:r>
              <a:rPr lang="ru-RU" dirty="0">
                <a:latin typeface="Segoe Print" panose="02000600000000000000" pitchFamily="2" charset="0"/>
              </a:rPr>
              <a:t>− 6 = 4 (</a:t>
            </a:r>
            <a:r>
              <a:rPr lang="ru-RU" dirty="0" err="1">
                <a:latin typeface="Segoe Print" panose="02000600000000000000" pitchFamily="2" charset="0"/>
              </a:rPr>
              <a:t>коти</a:t>
            </a:r>
            <a:r>
              <a:rPr lang="ru-RU" dirty="0" smtClean="0">
                <a:latin typeface="Segoe Print" panose="020006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ru-RU" b="1" i="1" dirty="0" smtClean="0">
                <a:latin typeface="Segoe Print" panose="02000600000000000000" pitchFamily="2" charset="0"/>
              </a:rPr>
              <a:t> </a:t>
            </a:r>
            <a:r>
              <a:rPr lang="ru-RU" b="1" i="1" dirty="0" err="1" smtClean="0">
                <a:latin typeface="Segoe Print" panose="02000600000000000000" pitchFamily="2" charset="0"/>
              </a:rPr>
              <a:t>Відповідь</a:t>
            </a:r>
            <a:r>
              <a:rPr lang="ru-RU" b="1" i="1" dirty="0">
                <a:latin typeface="Segoe Print" panose="02000600000000000000" pitchFamily="2" charset="0"/>
              </a:rPr>
              <a:t>. </a:t>
            </a:r>
            <a:r>
              <a:rPr lang="ru-RU" dirty="0">
                <a:latin typeface="Segoe Print" panose="02000600000000000000" pitchFamily="2" charset="0"/>
              </a:rPr>
              <a:t>6 собак і 4 </a:t>
            </a:r>
            <a:r>
              <a:rPr lang="ru-RU" dirty="0" err="1">
                <a:latin typeface="Segoe Print" panose="02000600000000000000" pitchFamily="2" charset="0"/>
              </a:rPr>
              <a:t>коти</a:t>
            </a:r>
            <a:r>
              <a:rPr lang="ru-RU" dirty="0">
                <a:latin typeface="Segoe Print" panose="02000600000000000000" pitchFamily="2" charset="0"/>
              </a:rPr>
              <a:t>.</a:t>
            </a:r>
            <a:endParaRPr lang="uk-UA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bimg.eu/i/9kx3thox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81575" y="418906"/>
            <a:ext cx="6096000" cy="88870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b="1" dirty="0" err="1">
                <a:latin typeface="Segoe Print" panose="02000600000000000000" pitchFamily="2" charset="0"/>
              </a:rPr>
              <a:t>Скільки</a:t>
            </a:r>
            <a:r>
              <a:rPr lang="ru-RU" b="1" dirty="0">
                <a:latin typeface="Segoe Print" panose="02000600000000000000" pitchFamily="2" charset="0"/>
              </a:rPr>
              <a:t> у </a:t>
            </a:r>
            <a:r>
              <a:rPr lang="ru-RU" b="1" dirty="0" err="1">
                <a:latin typeface="Segoe Print" panose="02000600000000000000" pitchFamily="2" charset="0"/>
              </a:rPr>
              <a:t>лісі</a:t>
            </a:r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err="1">
                <a:latin typeface="Segoe Print" panose="02000600000000000000" pitchFamily="2" charset="0"/>
              </a:rPr>
              <a:t>звірів</a:t>
            </a:r>
            <a:r>
              <a:rPr lang="ru-RU" b="1" dirty="0">
                <a:latin typeface="Segoe Print" panose="02000600000000000000" pitchFamily="2" charset="0"/>
              </a:rPr>
              <a:t> і </a:t>
            </a:r>
            <a:r>
              <a:rPr lang="ru-RU" b="1" dirty="0" err="1">
                <a:latin typeface="Segoe Print" panose="02000600000000000000" pitchFamily="2" charset="0"/>
              </a:rPr>
              <a:t>скільки</a:t>
            </a:r>
            <a:r>
              <a:rPr lang="ru-RU" b="1" dirty="0">
                <a:latin typeface="Segoe Print" panose="02000600000000000000" pitchFamily="2" charset="0"/>
              </a:rPr>
              <a:t> </a:t>
            </a:r>
            <a:r>
              <a:rPr lang="ru-RU" b="1" dirty="0" err="1">
                <a:latin typeface="Segoe Print" panose="02000600000000000000" pitchFamily="2" charset="0"/>
              </a:rPr>
              <a:t>птахів</a:t>
            </a:r>
            <a:r>
              <a:rPr lang="ru-RU" b="1" dirty="0">
                <a:latin typeface="Segoe Print" panose="02000600000000000000" pitchFamily="2" charset="0"/>
              </a:rPr>
              <a:t>, </a:t>
            </a:r>
            <a:r>
              <a:rPr lang="ru-RU" b="1" dirty="0" err="1">
                <a:latin typeface="Segoe Print" panose="02000600000000000000" pitchFamily="2" charset="0"/>
              </a:rPr>
              <a:t>якщо</a:t>
            </a:r>
            <a:r>
              <a:rPr lang="ru-RU" b="1" dirty="0">
                <a:latin typeface="Segoe Print" panose="02000600000000000000" pitchFamily="2" charset="0"/>
              </a:rPr>
              <a:t> в них разом 6000 </a:t>
            </a:r>
            <a:r>
              <a:rPr lang="ru-RU" b="1" dirty="0" err="1">
                <a:latin typeface="Segoe Print" panose="02000600000000000000" pitchFamily="2" charset="0"/>
              </a:rPr>
              <a:t>ніг</a:t>
            </a:r>
            <a:r>
              <a:rPr lang="ru-RU" b="1" dirty="0">
                <a:latin typeface="Segoe Print" panose="02000600000000000000" pitchFamily="2" charset="0"/>
              </a:rPr>
              <a:t> та 2500 </a:t>
            </a:r>
            <a:r>
              <a:rPr lang="ru-RU" b="1" dirty="0" err="1">
                <a:latin typeface="Segoe Print" panose="02000600000000000000" pitchFamily="2" charset="0"/>
              </a:rPr>
              <a:t>голів</a:t>
            </a:r>
            <a:r>
              <a:rPr lang="ru-RU" b="1" dirty="0">
                <a:latin typeface="Segoe Print" panose="02000600000000000000" pitchFamily="2" charset="0"/>
              </a:rPr>
              <a:t>? </a:t>
            </a:r>
            <a:endParaRPr lang="uk-UA" b="1" dirty="0">
              <a:latin typeface="Segoe Print" panose="020006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75606" y="10231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озв’язання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Птахи мають по дві ноги, а звірі – по чотири. А от голову кожен із них має лише одну. Отже, разом у лісі стільки тварин, скільки є голів, тобто 2500. 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Роздамо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кожній голові по одній парі ніг – маємо 2500 · 2 = 5000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Залишок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ніг визначає кількість чотириногих – 1000 : 2 = 500. 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двоногих (птахів) дорівнює 2500 – 500 = 2000. відповідь. 500 звірів і 2000 птахів</a:t>
            </a:r>
          </a:p>
        </p:txBody>
      </p:sp>
    </p:spTree>
    <p:extLst>
      <p:ext uri="{BB962C8B-B14F-4D97-AF65-F5344CB8AC3E}">
        <p14:creationId xmlns:p14="http://schemas.microsoft.com/office/powerpoint/2010/main" val="26994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808</Words>
  <Application>Microsoft Office PowerPoint</Application>
  <PresentationFormat>Широкоэкранный</PresentationFormat>
  <Paragraphs>55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Print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</dc:creator>
  <cp:lastModifiedBy>kr.p.v@hotmail.com</cp:lastModifiedBy>
  <cp:revision>31</cp:revision>
  <dcterms:created xsi:type="dcterms:W3CDTF">2021-10-16T13:03:42Z</dcterms:created>
  <dcterms:modified xsi:type="dcterms:W3CDTF">2021-11-21T16:25:09Z</dcterms:modified>
</cp:coreProperties>
</file>