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6" r:id="rId4"/>
    <p:sldId id="268" r:id="rId5"/>
    <p:sldId id="269" r:id="rId6"/>
    <p:sldId id="267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7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294E-7C98-4AC5-A3BE-D95ADE36D5A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6278C-99FB-4815-8282-A593209AC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7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278C-99FB-4815-8282-A593209ACCA8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42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uk-UA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278C-99FB-4815-8282-A593209ACCA8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84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0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6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1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4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053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48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0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515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632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25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84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0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70082" y="318254"/>
            <a:ext cx="2396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atin typeface="Segoe Print" panose="02000600000000000000" pitchFamily="2" charset="0"/>
              </a:rPr>
              <a:t>Ребуси</a:t>
            </a:r>
            <a:endParaRPr lang="uk-UA" sz="2400" b="1" dirty="0">
              <a:latin typeface="Segoe Print" panose="020006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4561" t="37160" r="9977" b="19689"/>
          <a:stretch/>
        </p:blipFill>
        <p:spPr>
          <a:xfrm>
            <a:off x="1265811" y="869168"/>
            <a:ext cx="6768944" cy="17381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l="4140" t="36287" r="1747" b="7566"/>
          <a:stretch/>
        </p:blipFill>
        <p:spPr>
          <a:xfrm>
            <a:off x="5258831" y="2745851"/>
            <a:ext cx="6274190" cy="1828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13424" t="27907" r="21372" b="8910"/>
          <a:stretch/>
        </p:blipFill>
        <p:spPr>
          <a:xfrm>
            <a:off x="7031359" y="4802386"/>
            <a:ext cx="4768948" cy="2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8992" t="32362" r="9556" b="7400"/>
          <a:stretch/>
        </p:blipFill>
        <p:spPr>
          <a:xfrm>
            <a:off x="458110" y="390378"/>
            <a:ext cx="5430130" cy="205388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9837" t="28244" r="9555" b="9655"/>
          <a:stretch/>
        </p:blipFill>
        <p:spPr>
          <a:xfrm>
            <a:off x="5233181" y="4564966"/>
            <a:ext cx="5373859" cy="19694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l="10048" t="28801" r="9977" b="10403"/>
          <a:stretch/>
        </p:blipFill>
        <p:spPr>
          <a:xfrm>
            <a:off x="6374291" y="1892103"/>
            <a:ext cx="5331657" cy="19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6671" t="20719" r="7868" b="5224"/>
          <a:stretch/>
        </p:blipFill>
        <p:spPr>
          <a:xfrm>
            <a:off x="1041010" y="657709"/>
            <a:ext cx="5697415" cy="25884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927" y="3777264"/>
            <a:ext cx="6708666" cy="19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7834" y="1020220"/>
            <a:ext cx="6096000" cy="171970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b="1" dirty="0" err="1" smtClean="0">
                <a:latin typeface="Segoe Print" panose="02000600000000000000" pitchFamily="2" charset="0"/>
              </a:rPr>
              <a:t>Серед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трьох</a:t>
            </a:r>
            <a:r>
              <a:rPr lang="ru-RU" b="1" dirty="0" smtClean="0">
                <a:latin typeface="Segoe Print" panose="02000600000000000000" pitchFamily="2" charset="0"/>
              </a:rPr>
              <a:t> монет одна фальшива (</a:t>
            </a:r>
            <a:r>
              <a:rPr lang="ru-RU" b="1" dirty="0" err="1" smtClean="0">
                <a:latin typeface="Segoe Print" panose="02000600000000000000" pitchFamily="2" charset="0"/>
              </a:rPr>
              <a:t>легша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від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двох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інших</a:t>
            </a:r>
            <a:r>
              <a:rPr lang="ru-RU" b="1" dirty="0" smtClean="0">
                <a:latin typeface="Segoe Print" panose="02000600000000000000" pitchFamily="2" charset="0"/>
              </a:rPr>
              <a:t>, </a:t>
            </a:r>
            <a:r>
              <a:rPr lang="ru-RU" b="1" dirty="0" err="1" smtClean="0">
                <a:latin typeface="Segoe Print" panose="02000600000000000000" pitchFamily="2" charset="0"/>
              </a:rPr>
              <a:t>однакових</a:t>
            </a:r>
            <a:r>
              <a:rPr lang="ru-RU" b="1" dirty="0" smtClean="0">
                <a:latin typeface="Segoe Print" panose="02000600000000000000" pitchFamily="2" charset="0"/>
              </a:rPr>
              <a:t> за вагою). За </a:t>
            </a:r>
            <a:r>
              <a:rPr lang="ru-RU" b="1" dirty="0" err="1" smtClean="0">
                <a:latin typeface="Segoe Print" panose="02000600000000000000" pitchFamily="2" charset="0"/>
              </a:rPr>
              <a:t>допомогою</a:t>
            </a:r>
            <a:r>
              <a:rPr lang="ru-RU" b="1" dirty="0" smtClean="0">
                <a:latin typeface="Segoe Print" panose="02000600000000000000" pitchFamily="2" charset="0"/>
              </a:rPr>
              <a:t> одного </a:t>
            </a:r>
            <a:r>
              <a:rPr lang="ru-RU" b="1" dirty="0" err="1" smtClean="0">
                <a:latin typeface="Segoe Print" panose="02000600000000000000" pitchFamily="2" charset="0"/>
              </a:rPr>
              <a:t>зважування</a:t>
            </a:r>
            <a:r>
              <a:rPr lang="ru-RU" b="1" dirty="0" smtClean="0">
                <a:latin typeface="Segoe Print" panose="02000600000000000000" pitchFamily="2" charset="0"/>
              </a:rPr>
              <a:t> на </a:t>
            </a:r>
            <a:r>
              <a:rPr lang="ru-RU" b="1" dirty="0" err="1" smtClean="0">
                <a:latin typeface="Segoe Print" panose="02000600000000000000" pitchFamily="2" charset="0"/>
              </a:rPr>
              <a:t>терезах</a:t>
            </a:r>
            <a:r>
              <a:rPr lang="ru-RU" b="1" dirty="0" smtClean="0">
                <a:latin typeface="Segoe Print" panose="02000600000000000000" pitchFamily="2" charset="0"/>
              </a:rPr>
              <a:t> без </a:t>
            </a:r>
            <a:r>
              <a:rPr lang="ru-RU" b="1" dirty="0" err="1" smtClean="0">
                <a:latin typeface="Segoe Print" panose="02000600000000000000" pitchFamily="2" charset="0"/>
              </a:rPr>
              <a:t>гир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виділити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фальшиву</a:t>
            </a:r>
            <a:r>
              <a:rPr lang="ru-RU" b="1" dirty="0" smtClean="0">
                <a:latin typeface="Segoe Print" panose="02000600000000000000" pitchFamily="2" charset="0"/>
              </a:rPr>
              <a:t> монету. </a:t>
            </a:r>
            <a:endParaRPr lang="uk-UA" b="1" dirty="0"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2229" y="326545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Задачі на зважування</a:t>
            </a:r>
            <a:endParaRPr lang="uk-UA" sz="24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91668" y="2340006"/>
            <a:ext cx="4991326" cy="2966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Одну монету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покладемо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на одну шальку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терезів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а другу – на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іншу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шальку.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вони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зрівноважаться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то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третя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монета – фальшива.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зрівноважаться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то фальшива монета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лежить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тій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шальці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піднялася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догори.</a:t>
            </a:r>
            <a:endParaRPr lang="uk-UA" dirty="0">
              <a:solidFill>
                <a:prstClr val="black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41229" y="575828"/>
            <a:ext cx="6447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latin typeface="Segoe Print" panose="02000600000000000000" pitchFamily="2" charset="0"/>
              </a:rPr>
              <a:t>Серед</a:t>
            </a:r>
            <a:r>
              <a:rPr lang="ru-RU" b="1" dirty="0" smtClean="0">
                <a:latin typeface="Segoe Print" panose="02000600000000000000" pitchFamily="2" charset="0"/>
              </a:rPr>
              <a:t> восьми монет одна фальшива (</a:t>
            </a:r>
            <a:r>
              <a:rPr lang="ru-RU" b="1" dirty="0" err="1" smtClean="0">
                <a:latin typeface="Segoe Print" panose="02000600000000000000" pitchFamily="2" charset="0"/>
              </a:rPr>
              <a:t>легша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від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інших</a:t>
            </a:r>
            <a:r>
              <a:rPr lang="ru-RU" b="1" dirty="0" smtClean="0">
                <a:latin typeface="Segoe Print" panose="02000600000000000000" pitchFamily="2" charset="0"/>
              </a:rPr>
              <a:t>, </a:t>
            </a:r>
            <a:r>
              <a:rPr lang="ru-RU" b="1" dirty="0" err="1" smtClean="0">
                <a:latin typeface="Segoe Print" panose="02000600000000000000" pitchFamily="2" charset="0"/>
              </a:rPr>
              <a:t>однакових</a:t>
            </a:r>
            <a:r>
              <a:rPr lang="ru-RU" b="1" dirty="0" smtClean="0">
                <a:latin typeface="Segoe Print" panose="02000600000000000000" pitchFamily="2" charset="0"/>
              </a:rPr>
              <a:t> за вагою). За </a:t>
            </a:r>
            <a:r>
              <a:rPr lang="ru-RU" b="1" dirty="0" err="1" smtClean="0">
                <a:latin typeface="Segoe Print" panose="02000600000000000000" pitchFamily="2" charset="0"/>
              </a:rPr>
              <a:t>допомогою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трьох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зважувань</a:t>
            </a:r>
            <a:r>
              <a:rPr lang="ru-RU" b="1" dirty="0" smtClean="0">
                <a:latin typeface="Segoe Print" panose="02000600000000000000" pitchFamily="2" charset="0"/>
              </a:rPr>
              <a:t> на </a:t>
            </a:r>
            <a:r>
              <a:rPr lang="ru-RU" b="1" dirty="0" err="1" smtClean="0">
                <a:latin typeface="Segoe Print" panose="02000600000000000000" pitchFamily="2" charset="0"/>
              </a:rPr>
              <a:t>терезах</a:t>
            </a:r>
            <a:r>
              <a:rPr lang="ru-RU" b="1" dirty="0" smtClean="0">
                <a:latin typeface="Segoe Print" panose="02000600000000000000" pitchFamily="2" charset="0"/>
              </a:rPr>
              <a:t> без </a:t>
            </a:r>
            <a:r>
              <a:rPr lang="ru-RU" b="1" dirty="0" err="1" smtClean="0">
                <a:latin typeface="Segoe Print" panose="02000600000000000000" pitchFamily="2" charset="0"/>
              </a:rPr>
              <a:t>гир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виділити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фальшиву</a:t>
            </a:r>
            <a:r>
              <a:rPr lang="ru-RU" b="1" dirty="0" smtClean="0">
                <a:latin typeface="Segoe Print" panose="02000600000000000000" pitchFamily="2" charset="0"/>
              </a:rPr>
              <a:t> монету.</a:t>
            </a:r>
            <a:endParaRPr lang="uk-UA" b="1" dirty="0">
              <a:latin typeface="Segoe Print" panose="020006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97636" y="2210732"/>
            <a:ext cx="5598942" cy="4212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Ділимо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монети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дві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рівні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купки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– по 4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монети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кожній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Зважуємо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купки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. Ту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купку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легша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знову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ділимо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дві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однакові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купки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тепер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дві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монети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кожній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Знову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проводимо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зважування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Визначаємо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яка з них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легша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. Одну монету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покладемо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на одну шальку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терезів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а другу – на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іншу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шальку. Фальшива монета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лежить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тій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шальці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піднялася</a:t>
            </a:r>
            <a:r>
              <a:rPr lang="ru-RU" dirty="0">
                <a:solidFill>
                  <a:prstClr val="black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догори.</a:t>
            </a:r>
            <a:endParaRPr lang="uk-UA" dirty="0">
              <a:solidFill>
                <a:prstClr val="black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41342" y="495776"/>
            <a:ext cx="7160455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dirty="0" smtClean="0"/>
              <a:t> </a:t>
            </a:r>
            <a:r>
              <a:rPr lang="uk-UA" b="1" dirty="0" smtClean="0">
                <a:latin typeface="Segoe Print" panose="02000600000000000000" pitchFamily="2" charset="0"/>
              </a:rPr>
              <a:t>Ішло сім сестриць, несло сім палиць, на кожній палиці по сім сучків, на кожному сучку по сім торбин, у кожній торбині по сім  Скільки всього паляниць?</a:t>
            </a:r>
          </a:p>
          <a:p>
            <a:pPr indent="457200" algn="just">
              <a:lnSpc>
                <a:spcPct val="150000"/>
              </a:lnSpc>
            </a:pPr>
            <a:endParaRPr lang="uk-UA" b="1" dirty="0">
              <a:latin typeface="Segoe Print" panose="02000600000000000000" pitchFamily="2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b="1" dirty="0" smtClean="0">
                <a:latin typeface="Segoe Print" panose="02000600000000000000" pitchFamily="2" charset="0"/>
              </a:rPr>
              <a:t> Ця знаменита задача була вміщена ще в давньоєгипетському папірусі, який писав </a:t>
            </a:r>
            <a:r>
              <a:rPr lang="uk-UA" b="1" dirty="0" err="1" smtClean="0">
                <a:latin typeface="Segoe Print" panose="02000600000000000000" pitchFamily="2" charset="0"/>
              </a:rPr>
              <a:t>Ахмес</a:t>
            </a:r>
            <a:r>
              <a:rPr lang="uk-UA" b="1" dirty="0" smtClean="0">
                <a:latin typeface="Segoe Print" panose="02000600000000000000" pitchFamily="2" charset="0"/>
              </a:rPr>
              <a:t>. </a:t>
            </a:r>
            <a:endParaRPr lang="uk-UA" b="1" dirty="0"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61539" y="35672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7200" algn="just">
              <a:lnSpc>
                <a:spcPct val="150000"/>
              </a:lnSpc>
            </a:pPr>
            <a:r>
              <a:rPr lang="ru-RU" b="1" dirty="0" err="1">
                <a:solidFill>
                  <a:prstClr val="black"/>
                </a:solidFill>
                <a:latin typeface="Segoe Print" panose="02000600000000000000" pitchFamily="2" charset="0"/>
              </a:rPr>
              <a:t>Розв’язання</a:t>
            </a:r>
            <a:r>
              <a:rPr lang="ru-RU" b="1" dirty="0" smtClean="0">
                <a:solidFill>
                  <a:prstClr val="black"/>
                </a:solidFill>
                <a:latin typeface="Segoe Print" panose="02000600000000000000" pitchFamily="2" charset="0"/>
              </a:rPr>
              <a:t>:</a:t>
            </a:r>
          </a:p>
          <a:p>
            <a:pPr lvl="0" indent="457200" algn="r">
              <a:lnSpc>
                <a:spcPct val="150000"/>
              </a:lnSpc>
            </a:pPr>
            <a:r>
              <a:rPr lang="ru-RU" b="1" dirty="0">
                <a:solidFill>
                  <a:prstClr val="black"/>
                </a:solidFill>
                <a:latin typeface="Segoe Print" panose="02000600000000000000" pitchFamily="2" charset="0"/>
              </a:rPr>
              <a:t>7*7*7*7*7=16807.</a:t>
            </a:r>
          </a:p>
        </p:txBody>
      </p:sp>
    </p:spTree>
    <p:extLst>
      <p:ext uri="{BB962C8B-B14F-4D97-AF65-F5344CB8AC3E}">
        <p14:creationId xmlns:p14="http://schemas.microsoft.com/office/powerpoint/2010/main" val="7208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0" y="1011926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Стоїть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стовп</a:t>
            </a:r>
            <a:r>
              <a:rPr lang="ru-RU" b="1" dirty="0" smtClean="0">
                <a:latin typeface="Segoe Print" panose="02000600000000000000" pitchFamily="2" charset="0"/>
              </a:rPr>
              <a:t>, а на </a:t>
            </a:r>
            <a:r>
              <a:rPr lang="ru-RU" b="1" dirty="0" err="1" smtClean="0">
                <a:latin typeface="Segoe Print" panose="02000600000000000000" pitchFamily="2" charset="0"/>
              </a:rPr>
              <a:t>стовпі</a:t>
            </a:r>
            <a:r>
              <a:rPr lang="ru-RU" b="1" dirty="0" smtClean="0">
                <a:latin typeface="Segoe Print" panose="02000600000000000000" pitchFamily="2" charset="0"/>
              </a:rPr>
              <a:t> сорок  </a:t>
            </a:r>
            <a:r>
              <a:rPr lang="ru-RU" b="1" dirty="0" err="1" smtClean="0">
                <a:latin typeface="Segoe Print" panose="02000600000000000000" pitchFamily="2" charset="0"/>
              </a:rPr>
              <a:t>кілець</a:t>
            </a:r>
            <a:r>
              <a:rPr lang="ru-RU" b="1" dirty="0" smtClean="0">
                <a:latin typeface="Segoe Print" panose="02000600000000000000" pitchFamily="2" charset="0"/>
              </a:rPr>
              <a:t>, до кожного </a:t>
            </a:r>
            <a:r>
              <a:rPr lang="ru-RU" b="1" dirty="0" err="1" smtClean="0">
                <a:latin typeface="Segoe Print" panose="02000600000000000000" pitchFamily="2" charset="0"/>
              </a:rPr>
              <a:t>кільця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прив’язано</a:t>
            </a:r>
            <a:r>
              <a:rPr lang="ru-RU" b="1" dirty="0" smtClean="0">
                <a:latin typeface="Segoe Print" panose="02000600000000000000" pitchFamily="2" charset="0"/>
              </a:rPr>
              <a:t> сорок </a:t>
            </a:r>
            <a:r>
              <a:rPr lang="ru-RU" b="1" dirty="0" err="1" smtClean="0">
                <a:latin typeface="Segoe Print" panose="02000600000000000000" pitchFamily="2" charset="0"/>
              </a:rPr>
              <a:t>кобил</a:t>
            </a:r>
            <a:r>
              <a:rPr lang="ru-RU" b="1" dirty="0" smtClean="0">
                <a:latin typeface="Segoe Print" panose="02000600000000000000" pitchFamily="2" charset="0"/>
              </a:rPr>
              <a:t>, у </a:t>
            </a:r>
            <a:r>
              <a:rPr lang="ru-RU" b="1" dirty="0" err="1" smtClean="0">
                <a:latin typeface="Segoe Print" panose="02000600000000000000" pitchFamily="2" charset="0"/>
              </a:rPr>
              <a:t>кожної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кобили</a:t>
            </a:r>
            <a:r>
              <a:rPr lang="ru-RU" b="1" dirty="0" smtClean="0">
                <a:latin typeface="Segoe Print" panose="02000600000000000000" pitchFamily="2" charset="0"/>
              </a:rPr>
              <a:t> сорок </a:t>
            </a:r>
            <a:r>
              <a:rPr lang="ru-RU" b="1" dirty="0" err="1" smtClean="0">
                <a:latin typeface="Segoe Print" panose="02000600000000000000" pitchFamily="2" charset="0"/>
              </a:rPr>
              <a:t>лошат</a:t>
            </a:r>
            <a:r>
              <a:rPr lang="ru-RU" b="1" dirty="0" smtClean="0">
                <a:latin typeface="Segoe Print" panose="02000600000000000000" pitchFamily="2" charset="0"/>
              </a:rPr>
              <a:t>. </a:t>
            </a:r>
            <a:r>
              <a:rPr lang="ru-RU" b="1" dirty="0" err="1" smtClean="0">
                <a:latin typeface="Segoe Print" panose="02000600000000000000" pitchFamily="2" charset="0"/>
              </a:rPr>
              <a:t>Скільки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всього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лошат</a:t>
            </a:r>
            <a:r>
              <a:rPr lang="ru-RU" b="1" dirty="0" smtClean="0">
                <a:latin typeface="Segoe Print" panose="02000600000000000000" pitchFamily="2" charset="0"/>
              </a:rPr>
              <a:t>?</a:t>
            </a:r>
          </a:p>
          <a:p>
            <a:pPr indent="457200" algn="just">
              <a:lnSpc>
                <a:spcPct val="150000"/>
              </a:lnSpc>
            </a:pPr>
            <a:endParaRPr lang="ru-RU" b="1" dirty="0">
              <a:latin typeface="Segoe Print" panose="02000600000000000000" pitchFamily="2" charset="0"/>
            </a:endParaRPr>
          </a:p>
          <a:p>
            <a:pPr indent="457200" algn="just">
              <a:lnSpc>
                <a:spcPct val="150000"/>
              </a:lnSpc>
            </a:pPr>
            <a:endParaRPr lang="ru-RU" b="1" dirty="0" smtClean="0"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0184" y="28407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7200" algn="just">
              <a:lnSpc>
                <a:spcPct val="150000"/>
              </a:lnSpc>
            </a:pPr>
            <a:r>
              <a:rPr lang="ru-RU" b="1" dirty="0" err="1" smtClean="0">
                <a:solidFill>
                  <a:prstClr val="black"/>
                </a:solidFill>
                <a:latin typeface="Segoe Print" panose="02000600000000000000" pitchFamily="2" charset="0"/>
              </a:rPr>
              <a:t>Розв’язання</a:t>
            </a:r>
            <a:r>
              <a:rPr lang="ru-RU" b="1" dirty="0" smtClean="0">
                <a:solidFill>
                  <a:prstClr val="black"/>
                </a:solidFill>
                <a:latin typeface="Segoe Print" panose="02000600000000000000" pitchFamily="2" charset="0"/>
              </a:rPr>
              <a:t>:</a:t>
            </a:r>
            <a:endParaRPr lang="ru-RU" b="1" dirty="0">
              <a:solidFill>
                <a:prstClr val="black"/>
              </a:solidFill>
              <a:latin typeface="Segoe Print" panose="02000600000000000000" pitchFamily="2" charset="0"/>
            </a:endParaRPr>
          </a:p>
          <a:p>
            <a:pPr lvl="0" indent="457200" algn="r">
              <a:lnSpc>
                <a:spcPct val="150000"/>
              </a:lnSpc>
            </a:pPr>
            <a:r>
              <a:rPr lang="ru-RU" b="1" dirty="0">
                <a:solidFill>
                  <a:prstClr val="black"/>
                </a:solidFill>
                <a:latin typeface="Segoe Print" panose="02000600000000000000" pitchFamily="2" charset="0"/>
              </a:rPr>
              <a:t>40*40*40=64000</a:t>
            </a:r>
            <a:endParaRPr lang="uk-UA" b="1" dirty="0">
              <a:solidFill>
                <a:prstClr val="black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0" y="756530"/>
            <a:ext cx="6096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b="1" dirty="0" smtClean="0">
                <a:latin typeface="Segoe Print" panose="02000600000000000000" pitchFamily="2" charset="0"/>
              </a:rPr>
              <a:t>У 2005 </a:t>
            </a:r>
            <a:r>
              <a:rPr lang="ru-RU" b="1" dirty="0" err="1" smtClean="0">
                <a:latin typeface="Segoe Print" panose="02000600000000000000" pitchFamily="2" charset="0"/>
              </a:rPr>
              <a:t>році</a:t>
            </a:r>
            <a:r>
              <a:rPr lang="ru-RU" b="1" dirty="0" smtClean="0">
                <a:latin typeface="Segoe Print" panose="02000600000000000000" pitchFamily="2" charset="0"/>
              </a:rPr>
              <a:t> 1 </a:t>
            </a:r>
            <a:r>
              <a:rPr lang="ru-RU" b="1" dirty="0" err="1" smtClean="0">
                <a:latin typeface="Segoe Print" panose="02000600000000000000" pitchFamily="2" charset="0"/>
              </a:rPr>
              <a:t>січня</a:t>
            </a:r>
            <a:r>
              <a:rPr lang="ru-RU" b="1" dirty="0" smtClean="0"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latin typeface="Segoe Print" panose="02000600000000000000" pitchFamily="2" charset="0"/>
              </a:rPr>
              <a:t>випало</a:t>
            </a:r>
            <a:r>
              <a:rPr lang="ru-RU" b="1" dirty="0" smtClean="0">
                <a:latin typeface="Segoe Print" panose="02000600000000000000" pitchFamily="2" charset="0"/>
              </a:rPr>
              <a:t> у  </a:t>
            </a:r>
            <a:r>
              <a:rPr lang="ru-RU" b="1" dirty="0" err="1" smtClean="0">
                <a:latin typeface="Segoe Print" panose="02000600000000000000" pitchFamily="2" charset="0"/>
              </a:rPr>
              <a:t>суботу</a:t>
            </a:r>
            <a:r>
              <a:rPr lang="ru-RU" b="1" dirty="0" smtClean="0">
                <a:latin typeface="Segoe Print" panose="02000600000000000000" pitchFamily="2" charset="0"/>
              </a:rPr>
              <a:t>. А </a:t>
            </a:r>
            <a:r>
              <a:rPr lang="ru-RU" b="1" dirty="0" err="1" smtClean="0">
                <a:latin typeface="Segoe Print" panose="02000600000000000000" pitchFamily="2" charset="0"/>
              </a:rPr>
              <a:t>яким</a:t>
            </a:r>
            <a:r>
              <a:rPr lang="ru-RU" b="1" dirty="0" smtClean="0">
                <a:latin typeface="Segoe Print" panose="02000600000000000000" pitchFamily="2" charset="0"/>
              </a:rPr>
              <a:t> днем </a:t>
            </a:r>
            <a:r>
              <a:rPr lang="ru-RU" b="1" dirty="0" err="1" smtClean="0">
                <a:latin typeface="Segoe Print" panose="02000600000000000000" pitchFamily="2" charset="0"/>
              </a:rPr>
              <a:t>тижня</a:t>
            </a:r>
            <a:r>
              <a:rPr lang="ru-RU" b="1" dirty="0" smtClean="0">
                <a:latin typeface="Segoe Print" panose="02000600000000000000" pitchFamily="2" charset="0"/>
              </a:rPr>
              <a:t> буде 1 </a:t>
            </a:r>
            <a:r>
              <a:rPr lang="ru-RU" b="1" dirty="0" err="1" smtClean="0">
                <a:latin typeface="Segoe Print" panose="02000600000000000000" pitchFamily="2" charset="0"/>
              </a:rPr>
              <a:t>січня</a:t>
            </a:r>
            <a:r>
              <a:rPr lang="ru-RU" b="1" dirty="0" smtClean="0">
                <a:latin typeface="Segoe Print" panose="02000600000000000000" pitchFamily="2" charset="0"/>
              </a:rPr>
              <a:t> 2010 року.</a:t>
            </a:r>
            <a:endParaRPr lang="uk-UA" b="1" dirty="0"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03188" y="2123791"/>
            <a:ext cx="7666893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dirty="0" err="1" smtClean="0">
                <a:latin typeface="Segoe Print" panose="02000600000000000000" pitchFamily="2" charset="0"/>
              </a:rPr>
              <a:t>Якби</a:t>
            </a:r>
            <a:r>
              <a:rPr lang="ru-RU" dirty="0" smtClean="0">
                <a:latin typeface="Segoe Print" panose="02000600000000000000" pitchFamily="2" charset="0"/>
              </a:rPr>
              <a:t> число </a:t>
            </a:r>
            <a:r>
              <a:rPr lang="ru-RU" dirty="0" err="1" smtClean="0">
                <a:latin typeface="Segoe Print" panose="02000600000000000000" pitchFamily="2" charset="0"/>
              </a:rPr>
              <a:t>днів</a:t>
            </a:r>
            <a:r>
              <a:rPr lang="ru-RU" dirty="0" smtClean="0">
                <a:latin typeface="Segoe Print" panose="02000600000000000000" pitchFamily="2" charset="0"/>
              </a:rPr>
              <a:t> за </a:t>
            </a:r>
            <a:r>
              <a:rPr lang="ru-RU" dirty="0" err="1" smtClean="0">
                <a:latin typeface="Segoe Print" panose="02000600000000000000" pitchFamily="2" charset="0"/>
              </a:rPr>
              <a:t>рік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ділилося</a:t>
            </a:r>
            <a:r>
              <a:rPr lang="ru-RU" dirty="0" smtClean="0">
                <a:latin typeface="Segoe Print" panose="02000600000000000000" pitchFamily="2" charset="0"/>
              </a:rPr>
              <a:t> на 7, то 1 </a:t>
            </a:r>
            <a:r>
              <a:rPr lang="ru-RU" dirty="0" err="1" smtClean="0">
                <a:latin typeface="Segoe Print" panose="02000600000000000000" pitchFamily="2" charset="0"/>
              </a:rPr>
              <a:t>січня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завжди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випадало</a:t>
            </a:r>
            <a:r>
              <a:rPr lang="ru-RU" dirty="0" smtClean="0">
                <a:latin typeface="Segoe Print" panose="02000600000000000000" pitchFamily="2" charset="0"/>
              </a:rPr>
              <a:t> б у один і той же день, </a:t>
            </a:r>
            <a:r>
              <a:rPr lang="ru-RU" dirty="0" err="1" smtClean="0">
                <a:latin typeface="Segoe Print" panose="02000600000000000000" pitchFamily="2" charset="0"/>
              </a:rPr>
              <a:t>скажемо</a:t>
            </a:r>
            <a:r>
              <a:rPr lang="ru-RU" dirty="0" smtClean="0">
                <a:latin typeface="Segoe Print" panose="02000600000000000000" pitchFamily="2" charset="0"/>
              </a:rPr>
              <a:t>  на </a:t>
            </a:r>
            <a:r>
              <a:rPr lang="ru-RU" dirty="0" err="1" smtClean="0">
                <a:latin typeface="Segoe Print" panose="02000600000000000000" pitchFamily="2" charset="0"/>
              </a:rPr>
              <a:t>суботу</a:t>
            </a:r>
            <a:r>
              <a:rPr lang="ru-RU" dirty="0" smtClean="0">
                <a:latin typeface="Segoe Print" panose="02000600000000000000" pitchFamily="2" charset="0"/>
              </a:rPr>
              <a:t>, як у 2005 </a:t>
            </a:r>
            <a:r>
              <a:rPr lang="ru-RU" dirty="0" err="1" smtClean="0">
                <a:latin typeface="Segoe Print" panose="02000600000000000000" pitchFamily="2" charset="0"/>
              </a:rPr>
              <a:t>році</a:t>
            </a:r>
            <a:r>
              <a:rPr lang="ru-RU" dirty="0" smtClean="0">
                <a:latin typeface="Segoe Print" panose="02000600000000000000" pitchFamily="2" charset="0"/>
              </a:rPr>
              <a:t>. У  не високосному </a:t>
            </a:r>
            <a:r>
              <a:rPr lang="ru-RU" dirty="0" err="1" smtClean="0">
                <a:latin typeface="Segoe Print" panose="02000600000000000000" pitchFamily="2" charset="0"/>
              </a:rPr>
              <a:t>році</a:t>
            </a:r>
            <a:r>
              <a:rPr lang="ru-RU" dirty="0" smtClean="0">
                <a:latin typeface="Segoe Print" panose="02000600000000000000" pitchFamily="2" charset="0"/>
              </a:rPr>
              <a:t>  365 </a:t>
            </a:r>
            <a:r>
              <a:rPr lang="ru-RU" dirty="0" err="1" smtClean="0">
                <a:latin typeface="Segoe Print" panose="02000600000000000000" pitchFamily="2" charset="0"/>
              </a:rPr>
              <a:t>днів</a:t>
            </a:r>
            <a:r>
              <a:rPr lang="ru-RU" dirty="0" smtClean="0">
                <a:latin typeface="Segoe Print" panose="02000600000000000000" pitchFamily="2" charset="0"/>
              </a:rPr>
              <a:t>, </a:t>
            </a:r>
            <a:r>
              <a:rPr lang="ru-RU" dirty="0" err="1" smtClean="0">
                <a:latin typeface="Segoe Print" panose="02000600000000000000" pitchFamily="2" charset="0"/>
              </a:rPr>
              <a:t>поділивши</a:t>
            </a:r>
            <a:r>
              <a:rPr lang="ru-RU" dirty="0" smtClean="0">
                <a:latin typeface="Segoe Print" panose="02000600000000000000" pitchFamily="2" charset="0"/>
              </a:rPr>
              <a:t> 365 на 7 </a:t>
            </a:r>
            <a:r>
              <a:rPr lang="ru-RU" dirty="0" err="1" smtClean="0">
                <a:latin typeface="Segoe Print" panose="02000600000000000000" pitchFamily="2" charset="0"/>
              </a:rPr>
              <a:t>отримаємо</a:t>
            </a:r>
            <a:r>
              <a:rPr lang="ru-RU" dirty="0" smtClean="0">
                <a:latin typeface="Segoe Print" panose="02000600000000000000" pitchFamily="2" charset="0"/>
              </a:rPr>
              <a:t>  52 </a:t>
            </a:r>
            <a:r>
              <a:rPr lang="ru-RU" dirty="0" err="1" smtClean="0">
                <a:latin typeface="Segoe Print" panose="02000600000000000000" pitchFamily="2" charset="0"/>
              </a:rPr>
              <a:t>повних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тижні</a:t>
            </a:r>
            <a:r>
              <a:rPr lang="ru-RU" dirty="0" smtClean="0">
                <a:latin typeface="Segoe Print" panose="02000600000000000000" pitchFamily="2" charset="0"/>
              </a:rPr>
              <a:t> і 1 день у </a:t>
            </a:r>
            <a:r>
              <a:rPr lang="ru-RU" dirty="0" err="1" smtClean="0">
                <a:latin typeface="Segoe Print" panose="02000600000000000000" pitchFamily="2" charset="0"/>
              </a:rPr>
              <a:t>залишку</a:t>
            </a:r>
            <a:r>
              <a:rPr lang="ru-RU" dirty="0" smtClean="0">
                <a:latin typeface="Segoe Print" panose="02000600000000000000" pitchFamily="2" charset="0"/>
              </a:rPr>
              <a:t>, </a:t>
            </a:r>
            <a:r>
              <a:rPr lang="ru-RU" dirty="0" err="1" smtClean="0">
                <a:latin typeface="Segoe Print" panose="02000600000000000000" pitchFamily="2" charset="0"/>
              </a:rPr>
              <a:t>отже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відбудеться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зсув</a:t>
            </a:r>
            <a:r>
              <a:rPr lang="ru-RU" dirty="0" smtClean="0">
                <a:latin typeface="Segoe Print" panose="02000600000000000000" pitchFamily="2" charset="0"/>
              </a:rPr>
              <a:t> на 1 день. 2006 </a:t>
            </a:r>
            <a:r>
              <a:rPr lang="ru-RU" dirty="0" err="1" smtClean="0">
                <a:latin typeface="Segoe Print" panose="02000600000000000000" pitchFamily="2" charset="0"/>
              </a:rPr>
              <a:t>рік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почнеться</a:t>
            </a:r>
            <a:r>
              <a:rPr lang="ru-RU" dirty="0" smtClean="0">
                <a:latin typeface="Segoe Print" panose="02000600000000000000" pitchFamily="2" charset="0"/>
              </a:rPr>
              <a:t> у </a:t>
            </a:r>
            <a:r>
              <a:rPr lang="ru-RU" dirty="0" err="1" smtClean="0">
                <a:latin typeface="Segoe Print" panose="02000600000000000000" pitchFamily="2" charset="0"/>
              </a:rPr>
              <a:t>неділю</a:t>
            </a:r>
            <a:r>
              <a:rPr lang="ru-RU" dirty="0" smtClean="0">
                <a:latin typeface="Segoe Print" panose="02000600000000000000" pitchFamily="2" charset="0"/>
              </a:rPr>
              <a:t>, а 2007 у </a:t>
            </a:r>
            <a:r>
              <a:rPr lang="ru-RU" dirty="0" err="1" smtClean="0">
                <a:latin typeface="Segoe Print" panose="02000600000000000000" pitchFamily="2" charset="0"/>
              </a:rPr>
              <a:t>понеділок</a:t>
            </a:r>
            <a:r>
              <a:rPr lang="ru-RU" dirty="0" smtClean="0">
                <a:latin typeface="Segoe Print" panose="02000600000000000000" pitchFamily="2" charset="0"/>
              </a:rPr>
              <a:t>, 2008 у </a:t>
            </a:r>
            <a:r>
              <a:rPr lang="ru-RU" dirty="0" err="1" smtClean="0">
                <a:latin typeface="Segoe Print" panose="02000600000000000000" pitchFamily="2" charset="0"/>
              </a:rPr>
              <a:t>вівторок</a:t>
            </a:r>
            <a:r>
              <a:rPr lang="ru-RU" dirty="0" smtClean="0">
                <a:latin typeface="Segoe Print" panose="02000600000000000000" pitchFamily="2" charset="0"/>
              </a:rPr>
              <a:t>. Але у високосному 2008 </a:t>
            </a:r>
            <a:r>
              <a:rPr lang="ru-RU" dirty="0" err="1" smtClean="0">
                <a:latin typeface="Segoe Print" panose="02000600000000000000" pitchFamily="2" charset="0"/>
              </a:rPr>
              <a:t>році</a:t>
            </a:r>
            <a:r>
              <a:rPr lang="ru-RU" dirty="0" smtClean="0">
                <a:latin typeface="Segoe Print" panose="02000600000000000000" pitchFamily="2" charset="0"/>
              </a:rPr>
              <a:t> 366 </a:t>
            </a:r>
            <a:r>
              <a:rPr lang="ru-RU" dirty="0" err="1" smtClean="0">
                <a:latin typeface="Segoe Print" panose="02000600000000000000" pitchFamily="2" charset="0"/>
              </a:rPr>
              <a:t>днів</a:t>
            </a:r>
            <a:r>
              <a:rPr lang="ru-RU" dirty="0" smtClean="0">
                <a:latin typeface="Segoe Print" panose="02000600000000000000" pitchFamily="2" charset="0"/>
              </a:rPr>
              <a:t>. </a:t>
            </a:r>
            <a:r>
              <a:rPr lang="ru-RU" dirty="0" err="1" smtClean="0">
                <a:latin typeface="Segoe Print" panose="02000600000000000000" pitchFamily="2" charset="0"/>
              </a:rPr>
              <a:t>Поділивши</a:t>
            </a:r>
            <a:r>
              <a:rPr lang="ru-RU" dirty="0" smtClean="0">
                <a:latin typeface="Segoe Print" panose="02000600000000000000" pitchFamily="2" charset="0"/>
              </a:rPr>
              <a:t> 366 на 7, </a:t>
            </a:r>
            <a:r>
              <a:rPr lang="ru-RU" dirty="0" err="1" smtClean="0">
                <a:latin typeface="Segoe Print" panose="02000600000000000000" pitchFamily="2" charset="0"/>
              </a:rPr>
              <a:t>отримуємо</a:t>
            </a:r>
            <a:r>
              <a:rPr lang="ru-RU" dirty="0" smtClean="0">
                <a:latin typeface="Segoe Print" panose="02000600000000000000" pitchFamily="2" charset="0"/>
              </a:rPr>
              <a:t> 52 </a:t>
            </a:r>
            <a:r>
              <a:rPr lang="ru-RU" dirty="0" err="1" smtClean="0">
                <a:latin typeface="Segoe Print" panose="02000600000000000000" pitchFamily="2" charset="0"/>
              </a:rPr>
              <a:t>повних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тижні</a:t>
            </a:r>
            <a:r>
              <a:rPr lang="ru-RU" dirty="0" smtClean="0">
                <a:latin typeface="Segoe Print" panose="02000600000000000000" pitchFamily="2" charset="0"/>
              </a:rPr>
              <a:t> і </a:t>
            </a:r>
            <a:r>
              <a:rPr lang="ru-RU" dirty="0" err="1" smtClean="0">
                <a:latin typeface="Segoe Print" panose="02000600000000000000" pitchFamily="2" charset="0"/>
              </a:rPr>
              <a:t>ще</a:t>
            </a:r>
            <a:r>
              <a:rPr lang="ru-RU" dirty="0" smtClean="0">
                <a:latin typeface="Segoe Print" panose="02000600000000000000" pitchFamily="2" charset="0"/>
              </a:rPr>
              <a:t> 2 </a:t>
            </a:r>
            <a:r>
              <a:rPr lang="ru-RU" dirty="0" err="1" smtClean="0">
                <a:latin typeface="Segoe Print" panose="02000600000000000000" pitchFamily="2" charset="0"/>
              </a:rPr>
              <a:t>дні</a:t>
            </a:r>
            <a:r>
              <a:rPr lang="ru-RU" dirty="0" smtClean="0">
                <a:latin typeface="Segoe Print" panose="02000600000000000000" pitchFamily="2" charset="0"/>
              </a:rPr>
              <a:t> в </a:t>
            </a:r>
            <a:r>
              <a:rPr lang="ru-RU" dirty="0" err="1" smtClean="0">
                <a:latin typeface="Segoe Print" panose="02000600000000000000" pitchFamily="2" charset="0"/>
              </a:rPr>
              <a:t>остачі</a:t>
            </a:r>
            <a:r>
              <a:rPr lang="ru-RU" dirty="0" smtClean="0">
                <a:latin typeface="Segoe Print" panose="02000600000000000000" pitchFamily="2" charset="0"/>
              </a:rPr>
              <a:t>, </a:t>
            </a:r>
            <a:r>
              <a:rPr lang="ru-RU" dirty="0" err="1" smtClean="0">
                <a:latin typeface="Segoe Print" panose="02000600000000000000" pitchFamily="2" charset="0"/>
              </a:rPr>
              <a:t>отже</a:t>
            </a:r>
            <a:r>
              <a:rPr lang="ru-RU" dirty="0" smtClean="0">
                <a:latin typeface="Segoe Print" panose="02000600000000000000" pitchFamily="2" charset="0"/>
              </a:rPr>
              <a:t> 2009 </a:t>
            </a:r>
            <a:r>
              <a:rPr lang="ru-RU" dirty="0" err="1" smtClean="0">
                <a:latin typeface="Segoe Print" panose="02000600000000000000" pitchFamily="2" charset="0"/>
              </a:rPr>
              <a:t>рік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почнеться</a:t>
            </a:r>
            <a:r>
              <a:rPr lang="ru-RU" dirty="0" smtClean="0">
                <a:latin typeface="Segoe Print" panose="02000600000000000000" pitchFamily="2" charset="0"/>
              </a:rPr>
              <a:t> у </a:t>
            </a:r>
            <a:r>
              <a:rPr lang="ru-RU" dirty="0" err="1" smtClean="0">
                <a:latin typeface="Segoe Print" panose="02000600000000000000" pitchFamily="2" charset="0"/>
              </a:rPr>
              <a:t>четвер</a:t>
            </a:r>
            <a:r>
              <a:rPr lang="ru-RU" dirty="0" smtClean="0">
                <a:latin typeface="Segoe Print" panose="02000600000000000000" pitchFamily="2" charset="0"/>
              </a:rPr>
              <a:t>.   2010 </a:t>
            </a:r>
            <a:r>
              <a:rPr lang="ru-RU" dirty="0" err="1" smtClean="0">
                <a:latin typeface="Segoe Print" panose="02000600000000000000" pitchFamily="2" charset="0"/>
              </a:rPr>
              <a:t>рік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 smtClean="0">
                <a:latin typeface="Segoe Print" panose="02000600000000000000" pitchFamily="2" charset="0"/>
              </a:rPr>
              <a:t>почнеться</a:t>
            </a:r>
            <a:r>
              <a:rPr lang="ru-RU" dirty="0" smtClean="0">
                <a:latin typeface="Segoe Print" panose="02000600000000000000" pitchFamily="2" charset="0"/>
              </a:rPr>
              <a:t> у </a:t>
            </a:r>
            <a:r>
              <a:rPr lang="ru-RU" dirty="0" err="1" smtClean="0">
                <a:latin typeface="Segoe Print" panose="02000600000000000000" pitchFamily="2" charset="0"/>
              </a:rPr>
              <a:t>п’ятницю</a:t>
            </a:r>
            <a:r>
              <a:rPr lang="ru-RU" dirty="0" smtClean="0">
                <a:latin typeface="Segoe Print" panose="02000600000000000000" pitchFamily="2" charset="0"/>
              </a:rPr>
              <a:t>.</a:t>
            </a:r>
            <a:endParaRPr lang="uk-UA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389" y="-2954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97169" y="2241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Продовж ряд чисел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3, 5, 7, 9, 11…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1, 4 , 7 ,10 </a:t>
            </a:r>
            <a:r>
              <a:rPr lang="uk-UA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1, 10, 3,  9,  5, 8, 7, 7,  9, 6…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77, 49, 36, 18 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Б31, К30, Т31…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68703" y="61080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uk-UA" dirty="0"/>
              <a:t>Непарні числа 11, 13, 15…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87990" y="602540"/>
            <a:ext cx="552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2. Число </a:t>
            </a:r>
            <a:r>
              <a:rPr lang="uk-UA" dirty="0"/>
              <a:t>більше від попереднього на </a:t>
            </a:r>
            <a:r>
              <a:rPr lang="uk-UA" dirty="0" smtClean="0"/>
              <a:t>три - </a:t>
            </a:r>
            <a:r>
              <a:rPr lang="uk-UA" dirty="0"/>
              <a:t>13, 16, 18….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87990" y="10106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3. Ряд </a:t>
            </a:r>
            <a:r>
              <a:rPr lang="uk-UA" dirty="0"/>
              <a:t>складається з двох частин: числа на непарних місцях 1,3,5,7,9…. Числа на парних місцях 10,9,8,7 Тому продовження таке 11,5,13,4,15,3….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87990" y="21415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4. Кожне </a:t>
            </a:r>
            <a:r>
              <a:rPr lang="uk-UA" dirty="0"/>
              <a:t>наступне число добуток двох попередніх цифр. Наступне число 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68703" y="29370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5. Послідовність </a:t>
            </a:r>
            <a:r>
              <a:rPr lang="uk-UA" dirty="0"/>
              <a:t>складається з перших букв назв місяця і кількості днів у них. Наступна Ч30</a:t>
            </a:r>
          </a:p>
        </p:txBody>
      </p:sp>
    </p:spTree>
    <p:extLst>
      <p:ext uri="{BB962C8B-B14F-4D97-AF65-F5344CB8AC3E}">
        <p14:creationId xmlns:p14="http://schemas.microsoft.com/office/powerpoint/2010/main" val="20413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516</Words>
  <Application>Microsoft Office PowerPoint</Application>
  <PresentationFormat>Широкоэкранный</PresentationFormat>
  <Paragraphs>29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Print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kr.p.v@hotmail.com</cp:lastModifiedBy>
  <cp:revision>32</cp:revision>
  <dcterms:created xsi:type="dcterms:W3CDTF">2021-10-16T13:03:42Z</dcterms:created>
  <dcterms:modified xsi:type="dcterms:W3CDTF">2021-11-21T16:27:40Z</dcterms:modified>
</cp:coreProperties>
</file>