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322" r:id="rId3"/>
    <p:sldId id="323" r:id="rId4"/>
    <p:sldId id="324" r:id="rId5"/>
    <p:sldId id="270" r:id="rId6"/>
    <p:sldId id="279" r:id="rId7"/>
    <p:sldId id="280" r:id="rId8"/>
    <p:sldId id="274" r:id="rId9"/>
    <p:sldId id="281" r:id="rId10"/>
    <p:sldId id="283" r:id="rId11"/>
    <p:sldId id="284" r:id="rId12"/>
    <p:sldId id="304" r:id="rId13"/>
    <p:sldId id="285" r:id="rId14"/>
    <p:sldId id="286" r:id="rId15"/>
    <p:sldId id="292" r:id="rId16"/>
    <p:sldId id="288" r:id="rId17"/>
    <p:sldId id="287" r:id="rId18"/>
    <p:sldId id="289" r:id="rId19"/>
    <p:sldId id="282" r:id="rId20"/>
    <p:sldId id="345" r:id="rId21"/>
    <p:sldId id="34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3F3F"/>
    <a:srgbClr val="ECECEE"/>
    <a:srgbClr val="00B050"/>
    <a:srgbClr val="1694E9"/>
    <a:srgbClr val="FFFF00"/>
    <a:srgbClr val="295FFF"/>
    <a:srgbClr val="FFB441"/>
    <a:srgbClr val="709E3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36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№82-84</a:t>
            </a:r>
            <a:endParaRPr lang="ru-RU" sz="36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8051" y="3353318"/>
            <a:ext cx="89636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err="1">
                <a:solidFill>
                  <a:srgbClr val="2F3242"/>
                </a:solidFill>
              </a:rPr>
              <a:t>Родинні</a:t>
            </a:r>
            <a:r>
              <a:rPr lang="ru-RU" sz="5400" b="1" dirty="0">
                <a:solidFill>
                  <a:srgbClr val="2F3242"/>
                </a:solidFill>
              </a:rPr>
              <a:t> </a:t>
            </a:r>
            <a:r>
              <a:rPr lang="ru-RU" sz="5400" b="1" dirty="0" err="1">
                <a:solidFill>
                  <a:srgbClr val="2F3242"/>
                </a:solidFill>
              </a:rPr>
              <a:t>традиції</a:t>
            </a:r>
            <a:r>
              <a:rPr lang="ru-RU" sz="5400" b="1" dirty="0">
                <a:solidFill>
                  <a:srgbClr val="2F3242"/>
                </a:solidFill>
              </a:rPr>
              <a:t> і свята. </a:t>
            </a:r>
            <a:r>
              <a:rPr lang="ru-RU" sz="5400" b="1" dirty="0" err="1">
                <a:solidFill>
                  <a:srgbClr val="2F3242"/>
                </a:solidFill>
              </a:rPr>
              <a:t>Створення</a:t>
            </a:r>
            <a:r>
              <a:rPr lang="ru-RU" sz="5400" b="1" dirty="0">
                <a:solidFill>
                  <a:srgbClr val="2F3242"/>
                </a:solidFill>
              </a:rPr>
              <a:t> лепбука «День </a:t>
            </a:r>
            <a:r>
              <a:rPr lang="ru-RU" sz="5400" b="1" dirty="0" err="1">
                <a:solidFill>
                  <a:srgbClr val="2F3242"/>
                </a:solidFill>
              </a:rPr>
              <a:t>родини</a:t>
            </a:r>
            <a:r>
              <a:rPr lang="ru-RU" sz="5400" b="1" dirty="0">
                <a:solidFill>
                  <a:srgbClr val="2F3242"/>
                </a:solidFill>
              </a:rPr>
              <a:t>»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106" y="178195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172" y="0"/>
            <a:ext cx="4404574" cy="346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02533A-2857-498B-97C3-143F85636D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85" y="1830365"/>
            <a:ext cx="11130630" cy="42282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9032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Створіть</a:t>
            </a:r>
            <a:r>
              <a:rPr lang="ru-RU" sz="2000" b="1" dirty="0"/>
              <a:t> </a:t>
            </a:r>
            <a:r>
              <a:rPr lang="ru-RU" sz="2000" b="1" dirty="0" err="1"/>
              <a:t>лепбук</a:t>
            </a:r>
            <a:r>
              <a:rPr lang="ru-RU" sz="2000" b="1" dirty="0"/>
              <a:t> «День </a:t>
            </a:r>
            <a:r>
              <a:rPr lang="ru-RU" sz="2000" b="1" dirty="0" err="1"/>
              <a:t>родини</a:t>
            </a:r>
            <a:r>
              <a:rPr lang="ru-RU" sz="2000" b="1" dirty="0"/>
              <a:t>». </a:t>
            </a:r>
            <a:r>
              <a:rPr lang="ru-RU" sz="2000" b="1" dirty="0" err="1"/>
              <a:t>Яких</a:t>
            </a:r>
            <a:r>
              <a:rPr lang="ru-RU" sz="2000" b="1" dirty="0"/>
              <a:t> свят та </a:t>
            </a:r>
            <a:r>
              <a:rPr lang="ru-RU" sz="2000" b="1" dirty="0" err="1"/>
              <a:t>традицій</a:t>
            </a:r>
            <a:r>
              <a:rPr lang="ru-RU" sz="2000" b="1" dirty="0"/>
              <a:t> </a:t>
            </a:r>
            <a:r>
              <a:rPr lang="ru-RU" sz="2000" b="1" dirty="0" err="1"/>
              <a:t>дотримувалися</a:t>
            </a:r>
            <a:r>
              <a:rPr lang="ru-RU" sz="2000" b="1" dirty="0"/>
              <a:t> в родинах ваших </a:t>
            </a:r>
            <a:r>
              <a:rPr lang="ru-RU" sz="2000" b="1" dirty="0" err="1"/>
              <a:t>батьків</a:t>
            </a:r>
            <a:r>
              <a:rPr lang="ru-RU" sz="2000" b="1" dirty="0"/>
              <a:t>, </a:t>
            </a:r>
            <a:r>
              <a:rPr lang="ru-RU" sz="2000" b="1" dirty="0" err="1"/>
              <a:t>дідусів</a:t>
            </a:r>
            <a:r>
              <a:rPr lang="ru-RU" sz="2000" b="1" dirty="0"/>
              <a:t> та бабусь? Чим вони </a:t>
            </a:r>
            <a:r>
              <a:rPr lang="ru-RU" sz="2000" b="1" dirty="0" err="1"/>
              <a:t>запам’ятались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71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11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50020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Висновок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D9EAD1-B2DC-4260-AFAD-9215E2BD5E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0478" y="1395660"/>
            <a:ext cx="8732066" cy="528123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659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6">
            <a:extLst>
              <a:ext uri="{FF2B5EF4-FFF2-40B4-BE49-F238E27FC236}">
                <a16:creationId xmlns:a16="http://schemas.microsoft.com/office/drawing/2014/main" id="{D8718E1B-03EE-4015-960D-F786688442CF}"/>
              </a:ext>
            </a:extLst>
          </p:cNvPr>
          <p:cNvSpPr/>
          <p:nvPr/>
        </p:nvSpPr>
        <p:spPr>
          <a:xfrm>
            <a:off x="298824" y="1456402"/>
            <a:ext cx="4652681" cy="510275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Робота з зошитом на сторінці </a:t>
            </a:r>
            <a:r>
              <a:rPr lang="en-US" sz="3600" b="1" dirty="0">
                <a:solidFill>
                  <a:schemeClr val="bg1"/>
                </a:solidFill>
              </a:rPr>
              <a:t>21</a:t>
            </a:r>
            <a:r>
              <a:rPr lang="uk-UA" sz="3600" b="1" dirty="0">
                <a:solidFill>
                  <a:schemeClr val="bg1"/>
                </a:solidFill>
              </a:rPr>
              <a:t>. Кого називають родичами? Розкажи про своїх родичів. Розфарбуй у схемі себе та своїх родичів, друзів.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D8DCC47-CEDD-41E1-9ECE-10F08967C6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320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 багатьох сім’ях зберігаються сімейні реліквії. Розгляньте фото. Попроси дозволу в родини і принеси сімейні фото. Розкажіть про ці фото.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Результат пошуку зображень за запитом &quot;Сімейний альбом&quot;">
            <a:extLst>
              <a:ext uri="{FF2B5EF4-FFF2-40B4-BE49-F238E27FC236}">
                <a16:creationId xmlns:a16="http://schemas.microsoft.com/office/drawing/2014/main" id="{86D9EA83-7174-4FDD-A912-54EF16190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56402"/>
            <a:ext cx="7620000" cy="507682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18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8448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Що допомагає тобі «зазирнути» в минуле твоєї родини? Які сімейні реліквії збереглися у твоїй родині? Намалюй старовинну річ, що зберігається у твоїй родині.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32430D-79F4-4743-80F3-C2E6872CE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209" y="1424423"/>
            <a:ext cx="4397581" cy="52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3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85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732066" cy="8722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Виріж з «поля» зображення, що символізують традиційні державні та родинні свята. Приклей їх  у відповідні місяці календаря. У разі потреби звертайся по допомогу до дорослих. У яких заходах, зображених на малюнках, бере участь і твоя сім’я? Познач.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7D72C80F-1B4F-4039-ACB0-7965C33A642C}"/>
              </a:ext>
            </a:extLst>
          </p:cNvPr>
          <p:cNvSpPr/>
          <p:nvPr/>
        </p:nvSpPr>
        <p:spPr>
          <a:xfrm>
            <a:off x="6985210" y="1519356"/>
            <a:ext cx="1140676" cy="1140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9FA9289-421B-4339-9174-0F1CEC4A7BCC}"/>
              </a:ext>
            </a:extLst>
          </p:cNvPr>
          <p:cNvSpPr/>
          <p:nvPr/>
        </p:nvSpPr>
        <p:spPr>
          <a:xfrm>
            <a:off x="8427629" y="1519356"/>
            <a:ext cx="1140676" cy="1140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5A54DF99-9CE0-48FF-B518-CE63D2BBD9D4}"/>
              </a:ext>
            </a:extLst>
          </p:cNvPr>
          <p:cNvSpPr/>
          <p:nvPr/>
        </p:nvSpPr>
        <p:spPr>
          <a:xfrm>
            <a:off x="9838699" y="1519356"/>
            <a:ext cx="1140676" cy="1140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9EFAABF3-A617-46C5-8C98-2CE7E9DE13BA}"/>
              </a:ext>
            </a:extLst>
          </p:cNvPr>
          <p:cNvSpPr/>
          <p:nvPr/>
        </p:nvSpPr>
        <p:spPr>
          <a:xfrm>
            <a:off x="6985210" y="3006799"/>
            <a:ext cx="1140676" cy="1140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кутник: округлені кути 10">
            <a:extLst>
              <a:ext uri="{FF2B5EF4-FFF2-40B4-BE49-F238E27FC236}">
                <a16:creationId xmlns:a16="http://schemas.microsoft.com/office/drawing/2014/main" id="{22CFCB58-412C-442A-948B-DF9E9FC5E7EC}"/>
              </a:ext>
            </a:extLst>
          </p:cNvPr>
          <p:cNvSpPr/>
          <p:nvPr/>
        </p:nvSpPr>
        <p:spPr>
          <a:xfrm>
            <a:off x="8427629" y="3006799"/>
            <a:ext cx="1140676" cy="1140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кутник: округлені кути 11">
            <a:extLst>
              <a:ext uri="{FF2B5EF4-FFF2-40B4-BE49-F238E27FC236}">
                <a16:creationId xmlns:a16="http://schemas.microsoft.com/office/drawing/2014/main" id="{633B3210-171F-431D-9C33-E3ABD316A1F5}"/>
              </a:ext>
            </a:extLst>
          </p:cNvPr>
          <p:cNvSpPr/>
          <p:nvPr/>
        </p:nvSpPr>
        <p:spPr>
          <a:xfrm>
            <a:off x="9838699" y="3006799"/>
            <a:ext cx="1140676" cy="1140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кутник: округлені кути 12">
            <a:extLst>
              <a:ext uri="{FF2B5EF4-FFF2-40B4-BE49-F238E27FC236}">
                <a16:creationId xmlns:a16="http://schemas.microsoft.com/office/drawing/2014/main" id="{65AF4201-E0AF-46C8-BE63-E4434BC47FD9}"/>
              </a:ext>
            </a:extLst>
          </p:cNvPr>
          <p:cNvSpPr/>
          <p:nvPr/>
        </p:nvSpPr>
        <p:spPr>
          <a:xfrm>
            <a:off x="6985210" y="4330256"/>
            <a:ext cx="1140676" cy="1140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Прямокутник: округлені кути 13">
            <a:extLst>
              <a:ext uri="{FF2B5EF4-FFF2-40B4-BE49-F238E27FC236}">
                <a16:creationId xmlns:a16="http://schemas.microsoft.com/office/drawing/2014/main" id="{FEF5DEA4-CD8F-4962-86E3-D9F533702E0B}"/>
              </a:ext>
            </a:extLst>
          </p:cNvPr>
          <p:cNvSpPr/>
          <p:nvPr/>
        </p:nvSpPr>
        <p:spPr>
          <a:xfrm>
            <a:off x="8427629" y="4330256"/>
            <a:ext cx="1140676" cy="1140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Прямокутник: округлені кути 14">
            <a:extLst>
              <a:ext uri="{FF2B5EF4-FFF2-40B4-BE49-F238E27FC236}">
                <a16:creationId xmlns:a16="http://schemas.microsoft.com/office/drawing/2014/main" id="{BE4DE9F9-56E4-4308-B9F5-95F047239BFE}"/>
              </a:ext>
            </a:extLst>
          </p:cNvPr>
          <p:cNvSpPr/>
          <p:nvPr/>
        </p:nvSpPr>
        <p:spPr>
          <a:xfrm>
            <a:off x="9838699" y="4330256"/>
            <a:ext cx="1140676" cy="1140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кутник: округлені кути 15">
            <a:extLst>
              <a:ext uri="{FF2B5EF4-FFF2-40B4-BE49-F238E27FC236}">
                <a16:creationId xmlns:a16="http://schemas.microsoft.com/office/drawing/2014/main" id="{A14D381C-68F6-479F-8400-6D4FD6AE84E2}"/>
              </a:ext>
            </a:extLst>
          </p:cNvPr>
          <p:cNvSpPr/>
          <p:nvPr/>
        </p:nvSpPr>
        <p:spPr>
          <a:xfrm>
            <a:off x="7121152" y="2573702"/>
            <a:ext cx="892217" cy="1621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>
                <a:solidFill>
                  <a:schemeClr val="tx1"/>
                </a:solidFill>
              </a:rPr>
              <a:t>Січень</a:t>
            </a:r>
          </a:p>
        </p:txBody>
      </p:sp>
      <p:sp>
        <p:nvSpPr>
          <p:cNvPr id="17" name="Прямокутник: округлені кути 16">
            <a:extLst>
              <a:ext uri="{FF2B5EF4-FFF2-40B4-BE49-F238E27FC236}">
                <a16:creationId xmlns:a16="http://schemas.microsoft.com/office/drawing/2014/main" id="{86CE0C07-3DAB-42CF-8825-FC8C7B108061}"/>
              </a:ext>
            </a:extLst>
          </p:cNvPr>
          <p:cNvSpPr/>
          <p:nvPr/>
        </p:nvSpPr>
        <p:spPr>
          <a:xfrm>
            <a:off x="8551857" y="2573702"/>
            <a:ext cx="892217" cy="1621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>
                <a:solidFill>
                  <a:schemeClr val="tx1"/>
                </a:solidFill>
              </a:rPr>
              <a:t>Лютий</a:t>
            </a:r>
          </a:p>
        </p:txBody>
      </p:sp>
      <p:sp>
        <p:nvSpPr>
          <p:cNvPr id="18" name="Прямокутник: округлені кути 17">
            <a:extLst>
              <a:ext uri="{FF2B5EF4-FFF2-40B4-BE49-F238E27FC236}">
                <a16:creationId xmlns:a16="http://schemas.microsoft.com/office/drawing/2014/main" id="{DF80EEA6-7ED4-4EF3-B66D-39F09B55F55C}"/>
              </a:ext>
            </a:extLst>
          </p:cNvPr>
          <p:cNvSpPr/>
          <p:nvPr/>
        </p:nvSpPr>
        <p:spPr>
          <a:xfrm>
            <a:off x="9900814" y="2557386"/>
            <a:ext cx="985680" cy="1621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>
                <a:solidFill>
                  <a:schemeClr val="tx1"/>
                </a:solidFill>
              </a:rPr>
              <a:t>Березень</a:t>
            </a:r>
          </a:p>
        </p:txBody>
      </p:sp>
      <p:sp>
        <p:nvSpPr>
          <p:cNvPr id="19" name="Прямокутник: округлені кути 18">
            <a:extLst>
              <a:ext uri="{FF2B5EF4-FFF2-40B4-BE49-F238E27FC236}">
                <a16:creationId xmlns:a16="http://schemas.microsoft.com/office/drawing/2014/main" id="{1B7D3B56-342B-45D1-870C-A55F2D31A8C0}"/>
              </a:ext>
            </a:extLst>
          </p:cNvPr>
          <p:cNvSpPr/>
          <p:nvPr/>
        </p:nvSpPr>
        <p:spPr>
          <a:xfrm>
            <a:off x="7107640" y="4066411"/>
            <a:ext cx="892217" cy="1621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>
                <a:solidFill>
                  <a:schemeClr val="tx1"/>
                </a:solidFill>
              </a:rPr>
              <a:t>Квітень</a:t>
            </a:r>
          </a:p>
        </p:txBody>
      </p:sp>
      <p:sp>
        <p:nvSpPr>
          <p:cNvPr id="20" name="Прямокутник: округлені кути 19">
            <a:extLst>
              <a:ext uri="{FF2B5EF4-FFF2-40B4-BE49-F238E27FC236}">
                <a16:creationId xmlns:a16="http://schemas.microsoft.com/office/drawing/2014/main" id="{E7B67CC3-FF9A-4E7A-B6FD-3A71AF691D3F}"/>
              </a:ext>
            </a:extLst>
          </p:cNvPr>
          <p:cNvSpPr/>
          <p:nvPr/>
        </p:nvSpPr>
        <p:spPr>
          <a:xfrm>
            <a:off x="8551857" y="4066411"/>
            <a:ext cx="892217" cy="1621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>
                <a:solidFill>
                  <a:schemeClr val="tx1"/>
                </a:solidFill>
              </a:rPr>
              <a:t>Травень</a:t>
            </a:r>
          </a:p>
        </p:txBody>
      </p:sp>
      <p:sp>
        <p:nvSpPr>
          <p:cNvPr id="21" name="Прямокутник: округлені кути 20">
            <a:extLst>
              <a:ext uri="{FF2B5EF4-FFF2-40B4-BE49-F238E27FC236}">
                <a16:creationId xmlns:a16="http://schemas.microsoft.com/office/drawing/2014/main" id="{5C149090-5892-41F4-B4A9-C894FE66545B}"/>
              </a:ext>
            </a:extLst>
          </p:cNvPr>
          <p:cNvSpPr/>
          <p:nvPr/>
        </p:nvSpPr>
        <p:spPr>
          <a:xfrm>
            <a:off x="9900813" y="4066411"/>
            <a:ext cx="1016447" cy="162127"/>
          </a:xfrm>
          <a:prstGeom prst="roundRect">
            <a:avLst/>
          </a:prstGeom>
          <a:solidFill>
            <a:srgbClr val="FF3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>
                <a:solidFill>
                  <a:schemeClr val="tx1"/>
                </a:solidFill>
              </a:rPr>
              <a:t>Червень</a:t>
            </a:r>
          </a:p>
        </p:txBody>
      </p:sp>
      <p:sp>
        <p:nvSpPr>
          <p:cNvPr id="30" name="Прямокутник: округлені кути 29">
            <a:extLst>
              <a:ext uri="{FF2B5EF4-FFF2-40B4-BE49-F238E27FC236}">
                <a16:creationId xmlns:a16="http://schemas.microsoft.com/office/drawing/2014/main" id="{718BF92C-788F-4D87-84C0-4E6115CD9F3C}"/>
              </a:ext>
            </a:extLst>
          </p:cNvPr>
          <p:cNvSpPr/>
          <p:nvPr/>
        </p:nvSpPr>
        <p:spPr>
          <a:xfrm>
            <a:off x="6985210" y="5572650"/>
            <a:ext cx="1140676" cy="1140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Прямокутник: округлені кути 30">
            <a:extLst>
              <a:ext uri="{FF2B5EF4-FFF2-40B4-BE49-F238E27FC236}">
                <a16:creationId xmlns:a16="http://schemas.microsoft.com/office/drawing/2014/main" id="{450DDB49-9D73-47D2-8800-CF8C2D66433D}"/>
              </a:ext>
            </a:extLst>
          </p:cNvPr>
          <p:cNvSpPr/>
          <p:nvPr/>
        </p:nvSpPr>
        <p:spPr>
          <a:xfrm>
            <a:off x="8427629" y="5572650"/>
            <a:ext cx="1140676" cy="1140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Прямокутник: округлені кути 31">
            <a:extLst>
              <a:ext uri="{FF2B5EF4-FFF2-40B4-BE49-F238E27FC236}">
                <a16:creationId xmlns:a16="http://schemas.microsoft.com/office/drawing/2014/main" id="{6A64C87C-2499-4884-9E92-4A311EDD4375}"/>
              </a:ext>
            </a:extLst>
          </p:cNvPr>
          <p:cNvSpPr/>
          <p:nvPr/>
        </p:nvSpPr>
        <p:spPr>
          <a:xfrm>
            <a:off x="9838699" y="5572650"/>
            <a:ext cx="1140676" cy="1140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Прямокутник: округлені кути 32">
            <a:extLst>
              <a:ext uri="{FF2B5EF4-FFF2-40B4-BE49-F238E27FC236}">
                <a16:creationId xmlns:a16="http://schemas.microsoft.com/office/drawing/2014/main" id="{22FD3D99-4010-477D-BFEF-6FB2A363DDD7}"/>
              </a:ext>
            </a:extLst>
          </p:cNvPr>
          <p:cNvSpPr/>
          <p:nvPr/>
        </p:nvSpPr>
        <p:spPr>
          <a:xfrm>
            <a:off x="7045524" y="5338644"/>
            <a:ext cx="1016447" cy="162127"/>
          </a:xfrm>
          <a:prstGeom prst="roundRect">
            <a:avLst/>
          </a:prstGeom>
          <a:solidFill>
            <a:srgbClr val="FF3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>
                <a:solidFill>
                  <a:schemeClr val="tx1"/>
                </a:solidFill>
              </a:rPr>
              <a:t>Липень</a:t>
            </a:r>
          </a:p>
        </p:txBody>
      </p:sp>
      <p:sp>
        <p:nvSpPr>
          <p:cNvPr id="34" name="Прямокутник: округлені кути 33">
            <a:extLst>
              <a:ext uri="{FF2B5EF4-FFF2-40B4-BE49-F238E27FC236}">
                <a16:creationId xmlns:a16="http://schemas.microsoft.com/office/drawing/2014/main" id="{4A74FA1B-AF5B-481F-A880-7428936C018F}"/>
              </a:ext>
            </a:extLst>
          </p:cNvPr>
          <p:cNvSpPr/>
          <p:nvPr/>
        </p:nvSpPr>
        <p:spPr>
          <a:xfrm>
            <a:off x="8506026" y="5359664"/>
            <a:ext cx="1016447" cy="162127"/>
          </a:xfrm>
          <a:prstGeom prst="roundRect">
            <a:avLst/>
          </a:prstGeom>
          <a:solidFill>
            <a:srgbClr val="FF3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>
                <a:solidFill>
                  <a:schemeClr val="tx1"/>
                </a:solidFill>
              </a:rPr>
              <a:t>Серпень</a:t>
            </a:r>
          </a:p>
        </p:txBody>
      </p:sp>
      <p:sp>
        <p:nvSpPr>
          <p:cNvPr id="35" name="Прямокутник: округлені кути 34">
            <a:extLst>
              <a:ext uri="{FF2B5EF4-FFF2-40B4-BE49-F238E27FC236}">
                <a16:creationId xmlns:a16="http://schemas.microsoft.com/office/drawing/2014/main" id="{0C8F3F1D-1CEA-4120-A371-0224EA2A4C53}"/>
              </a:ext>
            </a:extLst>
          </p:cNvPr>
          <p:cNvSpPr/>
          <p:nvPr/>
        </p:nvSpPr>
        <p:spPr>
          <a:xfrm>
            <a:off x="9900813" y="5338644"/>
            <a:ext cx="1016447" cy="1621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>
                <a:solidFill>
                  <a:schemeClr val="tx1"/>
                </a:solidFill>
              </a:rPr>
              <a:t>Вересень</a:t>
            </a:r>
          </a:p>
        </p:txBody>
      </p:sp>
      <p:sp>
        <p:nvSpPr>
          <p:cNvPr id="36" name="Прямокутник: округлені кути 35">
            <a:extLst>
              <a:ext uri="{FF2B5EF4-FFF2-40B4-BE49-F238E27FC236}">
                <a16:creationId xmlns:a16="http://schemas.microsoft.com/office/drawing/2014/main" id="{E7947A27-9774-4C8E-8F8F-8AC512A3692F}"/>
              </a:ext>
            </a:extLst>
          </p:cNvPr>
          <p:cNvSpPr/>
          <p:nvPr/>
        </p:nvSpPr>
        <p:spPr>
          <a:xfrm>
            <a:off x="7045523" y="6623078"/>
            <a:ext cx="1016447" cy="1621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>
                <a:solidFill>
                  <a:schemeClr val="tx1"/>
                </a:solidFill>
              </a:rPr>
              <a:t>Жовтень</a:t>
            </a:r>
          </a:p>
        </p:txBody>
      </p:sp>
      <p:sp>
        <p:nvSpPr>
          <p:cNvPr id="37" name="Прямокутник: округлені кути 36">
            <a:extLst>
              <a:ext uri="{FF2B5EF4-FFF2-40B4-BE49-F238E27FC236}">
                <a16:creationId xmlns:a16="http://schemas.microsoft.com/office/drawing/2014/main" id="{2F7B2B1A-9F94-47F1-A6EB-EFB3890738D0}"/>
              </a:ext>
            </a:extLst>
          </p:cNvPr>
          <p:cNvSpPr/>
          <p:nvPr/>
        </p:nvSpPr>
        <p:spPr>
          <a:xfrm>
            <a:off x="8489741" y="6617970"/>
            <a:ext cx="1016447" cy="1621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>
                <a:solidFill>
                  <a:schemeClr val="tx1"/>
                </a:solidFill>
              </a:rPr>
              <a:t>Листопад</a:t>
            </a:r>
          </a:p>
        </p:txBody>
      </p:sp>
      <p:sp>
        <p:nvSpPr>
          <p:cNvPr id="38" name="Прямокутник: округлені кути 37">
            <a:extLst>
              <a:ext uri="{FF2B5EF4-FFF2-40B4-BE49-F238E27FC236}">
                <a16:creationId xmlns:a16="http://schemas.microsoft.com/office/drawing/2014/main" id="{ED618C36-382F-4619-A0CC-9AF1F191BCEA}"/>
              </a:ext>
            </a:extLst>
          </p:cNvPr>
          <p:cNvSpPr/>
          <p:nvPr/>
        </p:nvSpPr>
        <p:spPr>
          <a:xfrm>
            <a:off x="9932160" y="6617969"/>
            <a:ext cx="1016447" cy="1621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>
                <a:solidFill>
                  <a:schemeClr val="tx1"/>
                </a:solidFill>
              </a:rPr>
              <a:t>Грудень</a:t>
            </a:r>
          </a:p>
        </p:txBody>
      </p:sp>
      <p:pic>
        <p:nvPicPr>
          <p:cNvPr id="2050" name="Picture 2" descr="Результат пошуку зображень за запитом &quot;png прапор&quot;">
            <a:extLst>
              <a:ext uri="{FF2B5EF4-FFF2-40B4-BE49-F238E27FC236}">
                <a16:creationId xmlns:a16="http://schemas.microsoft.com/office/drawing/2014/main" id="{C9DA80F7-CCAE-42EF-9D15-CBB1C03CA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35" y="2183810"/>
            <a:ext cx="1428541" cy="107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Результат пошуку зображень за запитом &quot;png колокольчик 1 сентября&quot;">
            <a:extLst>
              <a:ext uri="{FF2B5EF4-FFF2-40B4-BE49-F238E27FC236}">
                <a16:creationId xmlns:a16="http://schemas.microsoft.com/office/drawing/2014/main" id="{66D98845-3F3F-4275-94C8-71142BC2D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608" y="2297030"/>
            <a:ext cx="1627868" cy="141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Результат пошуку зображень за запитом &quot;png ялинка&quot;">
            <a:extLst>
              <a:ext uri="{FF2B5EF4-FFF2-40B4-BE49-F238E27FC236}">
                <a16:creationId xmlns:a16="http://schemas.microsoft.com/office/drawing/2014/main" id="{FD5D446B-EC0E-45CA-94CC-93A8F13F0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666" y="1980596"/>
            <a:ext cx="788997" cy="124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Результат пошуку зображень за запитом &quot;png торт&quot;">
            <a:extLst>
              <a:ext uri="{FF2B5EF4-FFF2-40B4-BE49-F238E27FC236}">
                <a16:creationId xmlns:a16="http://schemas.microsoft.com/office/drawing/2014/main" id="{78E4F5DD-5D57-44F1-8CDB-DC6C5A948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444" y="4282980"/>
            <a:ext cx="745714" cy="113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Результат пошуку зображень за запитом &quot;png пасха&quot;">
            <a:extLst>
              <a:ext uri="{FF2B5EF4-FFF2-40B4-BE49-F238E27FC236}">
                <a16:creationId xmlns:a16="http://schemas.microsoft.com/office/drawing/2014/main" id="{F170957F-DBAB-4C05-A271-5E1DD85D0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533" y="4119266"/>
            <a:ext cx="1221506" cy="135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04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63112 0.32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49" y="1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11111E-6 L 0.35898 -0.0979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43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0.41745 0.2717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72" y="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0.403 -0.2069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3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Познач на світлинах ті справи, у яких бере участь твоя сім’я.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Результат пошуку зображень за запитом &quot;семья играет в мяч&quot;">
            <a:extLst>
              <a:ext uri="{FF2B5EF4-FFF2-40B4-BE49-F238E27FC236}">
                <a16:creationId xmlns:a16="http://schemas.microsoft.com/office/drawing/2014/main" id="{51D4F6A9-B262-4F0F-B715-1FD5AD71F5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8810" y="1698029"/>
            <a:ext cx="2816460" cy="322521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Результат пошуку зображень за запитом &quot;клоун на день рождения&quot;">
            <a:extLst>
              <a:ext uri="{FF2B5EF4-FFF2-40B4-BE49-F238E27FC236}">
                <a16:creationId xmlns:a16="http://schemas.microsoft.com/office/drawing/2014/main" id="{5EDB1B32-437E-4D75-B2E2-C73C50A83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30160" y="1698029"/>
            <a:ext cx="3224874" cy="322681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Результат пошуку зображень за запитом &quot;семья в походе&quot;">
            <a:extLst>
              <a:ext uri="{FF2B5EF4-FFF2-40B4-BE49-F238E27FC236}">
                <a16:creationId xmlns:a16="http://schemas.microsoft.com/office/drawing/2014/main" id="{78C90B10-2163-40CA-B790-D840318EF9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"/>
          <a:stretch/>
        </p:blipFill>
        <p:spPr bwMode="auto">
          <a:xfrm>
            <a:off x="7359924" y="1698029"/>
            <a:ext cx="4087281" cy="322521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94D1E3AE-743F-4126-9104-3E685B541FC4}"/>
              </a:ext>
            </a:extLst>
          </p:cNvPr>
          <p:cNvSpPr/>
          <p:nvPr/>
        </p:nvSpPr>
        <p:spPr>
          <a:xfrm>
            <a:off x="1972186" y="4752855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A9006E6C-1AEE-436D-B7B2-75BA7684423A}"/>
              </a:ext>
            </a:extLst>
          </p:cNvPr>
          <p:cNvSpPr/>
          <p:nvPr/>
        </p:nvSpPr>
        <p:spPr>
          <a:xfrm>
            <a:off x="9118817" y="4697549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223F78A3-D5F2-4592-AF74-496E8FB59983}"/>
              </a:ext>
            </a:extLst>
          </p:cNvPr>
          <p:cNvSpPr/>
          <p:nvPr/>
        </p:nvSpPr>
        <p:spPr>
          <a:xfrm>
            <a:off x="5259304" y="4774541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334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9419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Обведи слова, що характеризують твою родину. Допиши ті, яких не вистачає.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B19EAF-584E-4FF2-A580-01B7E13916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9604" y="5509810"/>
            <a:ext cx="10727221" cy="1189082"/>
          </a:xfrm>
          <a:prstGeom prst="rect">
            <a:avLst/>
          </a:prstGeom>
        </p:spPr>
      </p:pic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9AA09516-C78F-46AD-A28C-942D608D49FD}"/>
              </a:ext>
            </a:extLst>
          </p:cNvPr>
          <p:cNvSpPr/>
          <p:nvPr/>
        </p:nvSpPr>
        <p:spPr>
          <a:xfrm>
            <a:off x="2325503" y="1368414"/>
            <a:ext cx="3546775" cy="8168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Любляча </a:t>
            </a: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88EAC79C-48AA-4F8F-AB5A-31A82F5C8D94}"/>
              </a:ext>
            </a:extLst>
          </p:cNvPr>
          <p:cNvSpPr/>
          <p:nvPr/>
        </p:nvSpPr>
        <p:spPr>
          <a:xfrm>
            <a:off x="6319722" y="1391034"/>
            <a:ext cx="3546775" cy="8168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Затишна </a:t>
            </a:r>
          </a:p>
        </p:txBody>
      </p:sp>
      <p:sp>
        <p:nvSpPr>
          <p:cNvPr id="11" name="Прямокутник: округлені кути 10">
            <a:extLst>
              <a:ext uri="{FF2B5EF4-FFF2-40B4-BE49-F238E27FC236}">
                <a16:creationId xmlns:a16="http://schemas.microsoft.com/office/drawing/2014/main" id="{E895B86F-719C-4056-93F2-D4F5F7447949}"/>
              </a:ext>
            </a:extLst>
          </p:cNvPr>
          <p:cNvSpPr/>
          <p:nvPr/>
        </p:nvSpPr>
        <p:spPr>
          <a:xfrm>
            <a:off x="4174854" y="2462368"/>
            <a:ext cx="3546775" cy="8168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Об’єднана</a:t>
            </a:r>
          </a:p>
        </p:txBody>
      </p:sp>
      <p:sp>
        <p:nvSpPr>
          <p:cNvPr id="12" name="Прямокутник: округлені кути 11">
            <a:extLst>
              <a:ext uri="{FF2B5EF4-FFF2-40B4-BE49-F238E27FC236}">
                <a16:creationId xmlns:a16="http://schemas.microsoft.com/office/drawing/2014/main" id="{C2655489-3610-4976-AFEE-ABFD9814D5CF}"/>
              </a:ext>
            </a:extLst>
          </p:cNvPr>
          <p:cNvSpPr/>
          <p:nvPr/>
        </p:nvSpPr>
        <p:spPr>
          <a:xfrm>
            <a:off x="214452" y="2454797"/>
            <a:ext cx="3546775" cy="8168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Весела</a:t>
            </a:r>
          </a:p>
        </p:txBody>
      </p:sp>
      <p:sp>
        <p:nvSpPr>
          <p:cNvPr id="13" name="Прямокутник: округлені кути 12">
            <a:extLst>
              <a:ext uri="{FF2B5EF4-FFF2-40B4-BE49-F238E27FC236}">
                <a16:creationId xmlns:a16="http://schemas.microsoft.com/office/drawing/2014/main" id="{0533C282-B13C-4250-84E2-44239C755CD3}"/>
              </a:ext>
            </a:extLst>
          </p:cNvPr>
          <p:cNvSpPr/>
          <p:nvPr/>
        </p:nvSpPr>
        <p:spPr>
          <a:xfrm>
            <a:off x="8135256" y="2459940"/>
            <a:ext cx="3546775" cy="8168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Дружня </a:t>
            </a:r>
          </a:p>
        </p:txBody>
      </p:sp>
      <p:sp>
        <p:nvSpPr>
          <p:cNvPr id="14" name="Прямокутник: округлені кути 13">
            <a:extLst>
              <a:ext uri="{FF2B5EF4-FFF2-40B4-BE49-F238E27FC236}">
                <a16:creationId xmlns:a16="http://schemas.microsoft.com/office/drawing/2014/main" id="{9D5F7430-C7BE-4012-B9A8-A6A91EC57FBA}"/>
              </a:ext>
            </a:extLst>
          </p:cNvPr>
          <p:cNvSpPr/>
          <p:nvPr/>
        </p:nvSpPr>
        <p:spPr>
          <a:xfrm>
            <a:off x="2256073" y="3482549"/>
            <a:ext cx="3546775" cy="8168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Життєрадісна</a:t>
            </a:r>
          </a:p>
        </p:txBody>
      </p:sp>
      <p:sp>
        <p:nvSpPr>
          <p:cNvPr id="15" name="Прямокутник: округлені кути 14">
            <a:extLst>
              <a:ext uri="{FF2B5EF4-FFF2-40B4-BE49-F238E27FC236}">
                <a16:creationId xmlns:a16="http://schemas.microsoft.com/office/drawing/2014/main" id="{FA597046-BCA7-436A-AF33-AFF378EB8365}"/>
              </a:ext>
            </a:extLst>
          </p:cNvPr>
          <p:cNvSpPr/>
          <p:nvPr/>
        </p:nvSpPr>
        <p:spPr>
          <a:xfrm>
            <a:off x="482686" y="4497070"/>
            <a:ext cx="3546775" cy="8168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Балакуча </a:t>
            </a:r>
          </a:p>
        </p:txBody>
      </p:sp>
      <p:sp>
        <p:nvSpPr>
          <p:cNvPr id="16" name="Прямокутник: округлені кути 15">
            <a:extLst>
              <a:ext uri="{FF2B5EF4-FFF2-40B4-BE49-F238E27FC236}">
                <a16:creationId xmlns:a16="http://schemas.microsoft.com/office/drawing/2014/main" id="{F5F0EBA4-138F-42A1-BD0C-D22C305E6E18}"/>
              </a:ext>
            </a:extLst>
          </p:cNvPr>
          <p:cNvSpPr/>
          <p:nvPr/>
        </p:nvSpPr>
        <p:spPr>
          <a:xfrm>
            <a:off x="4322612" y="4482058"/>
            <a:ext cx="3546775" cy="8168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Смілива</a:t>
            </a:r>
          </a:p>
        </p:txBody>
      </p:sp>
      <p:sp>
        <p:nvSpPr>
          <p:cNvPr id="17" name="Прямокутник: округлені кути 16">
            <a:extLst>
              <a:ext uri="{FF2B5EF4-FFF2-40B4-BE49-F238E27FC236}">
                <a16:creationId xmlns:a16="http://schemas.microsoft.com/office/drawing/2014/main" id="{E5936F52-F7B8-42FC-998D-62BDA794A88E}"/>
              </a:ext>
            </a:extLst>
          </p:cNvPr>
          <p:cNvSpPr/>
          <p:nvPr/>
        </p:nvSpPr>
        <p:spPr>
          <a:xfrm>
            <a:off x="6632817" y="3528846"/>
            <a:ext cx="3546775" cy="8168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Смішна</a:t>
            </a:r>
          </a:p>
        </p:txBody>
      </p:sp>
      <p:sp>
        <p:nvSpPr>
          <p:cNvPr id="18" name="Прямокутник: округлені кути 17">
            <a:extLst>
              <a:ext uri="{FF2B5EF4-FFF2-40B4-BE49-F238E27FC236}">
                <a16:creationId xmlns:a16="http://schemas.microsoft.com/office/drawing/2014/main" id="{5F272054-357D-42BB-AB93-5D0B37BF9E03}"/>
              </a:ext>
            </a:extLst>
          </p:cNvPr>
          <p:cNvSpPr/>
          <p:nvPr/>
        </p:nvSpPr>
        <p:spPr>
          <a:xfrm>
            <a:off x="8162538" y="4542844"/>
            <a:ext cx="3546775" cy="8168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Ніжна</a:t>
            </a:r>
          </a:p>
        </p:txBody>
      </p:sp>
    </p:spTree>
    <p:extLst>
      <p:ext uri="{BB962C8B-B14F-4D97-AF65-F5344CB8AC3E}">
        <p14:creationId xmlns:p14="http://schemas.microsoft.com/office/powerpoint/2010/main" val="265987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9032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Виготовлення</a:t>
            </a:r>
            <a:r>
              <a:rPr lang="ru-RU" sz="2000" b="1" dirty="0"/>
              <a:t> </a:t>
            </a:r>
            <a:r>
              <a:rPr lang="ru-RU" sz="2000" b="1" dirty="0" err="1"/>
              <a:t>ґудзикового</a:t>
            </a:r>
            <a:r>
              <a:rPr lang="ru-RU" sz="2000" b="1" dirty="0"/>
              <a:t> </a:t>
            </a:r>
            <a:r>
              <a:rPr lang="ru-RU" sz="2000" b="1" dirty="0" err="1"/>
              <a:t>намиста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Пов’язане зображення">
            <a:extLst>
              <a:ext uri="{FF2B5EF4-FFF2-40B4-BE49-F238E27FC236}">
                <a16:creationId xmlns:a16="http://schemas.microsoft.com/office/drawing/2014/main" id="{BA022A49-6AF7-45B9-A7E5-0753C3D23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2" y="1394614"/>
            <a:ext cx="5193682" cy="519368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00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Прослухайте вірш та налаштуймося на роботу.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7317" y="1493949"/>
            <a:ext cx="6384283" cy="476187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76068" y="1493949"/>
            <a:ext cx="4172754" cy="47842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Пролунав та </a:t>
            </a:r>
            <a:r>
              <a:rPr lang="uk-UA" sz="2800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змовк</a:t>
            </a:r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дзвінок,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Починається урок.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Любі діти всі тихенько сіли,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Працювати захотіли.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Краще будемо працювати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Та оцінки гарні мати. </a:t>
            </a:r>
          </a:p>
        </p:txBody>
      </p:sp>
    </p:spTree>
    <p:extLst>
      <p:ext uri="{BB962C8B-B14F-4D97-AF65-F5344CB8AC3E}">
        <p14:creationId xmlns:p14="http://schemas.microsoft.com/office/powerpoint/2010/main" val="190190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...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625" y="2867878"/>
            <a:ext cx="5183691" cy="19008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040" y="1186308"/>
            <a:ext cx="4993114" cy="18309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98" y="4754316"/>
            <a:ext cx="4859054" cy="17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2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Створимо пірамідку нашого настрою. </a:t>
            </a:r>
            <a:endParaRPr lang="ru-RU" sz="2000" b="1" dirty="0"/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14" name="Групувати 1">
            <a:extLst>
              <a:ext uri="{FF2B5EF4-FFF2-40B4-BE49-F238E27FC236}">
                <a16:creationId xmlns:a16="http://schemas.microsoft.com/office/drawing/2014/main" id="{32258A9F-8212-49B1-95DF-38C4E708E613}"/>
              </a:ext>
            </a:extLst>
          </p:cNvPr>
          <p:cNvGrpSpPr/>
          <p:nvPr/>
        </p:nvGrpSpPr>
        <p:grpSpPr>
          <a:xfrm>
            <a:off x="254834" y="2353456"/>
            <a:ext cx="11671004" cy="3348511"/>
            <a:chOff x="2233765" y="2416091"/>
            <a:chExt cx="7095632" cy="1970942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BCDC0D07-BCA4-43BA-943E-A61F5BC9D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4685" y="3901258"/>
              <a:ext cx="1324712" cy="485775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7FD3DB48-8647-4217-B1DE-6D0B98708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2635" y="3901258"/>
              <a:ext cx="1324712" cy="48577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CFCFC9C-D992-4D0F-97AF-CA4B6B783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3695" y="3901258"/>
              <a:ext cx="1324712" cy="485775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ECD47C33-D5B9-4E96-83DF-AEF1FE0C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1645" y="3901258"/>
              <a:ext cx="1324712" cy="485775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BF01A5CB-26BD-45DD-88D0-A1E9B453F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05" y="3901257"/>
              <a:ext cx="1324712" cy="485775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F0C88430-E17B-4753-864B-FCDF9CDAF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3765" y="3901256"/>
              <a:ext cx="1324712" cy="485775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062CD9BD-64E4-4776-83D0-02385D6A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8477" y="3596493"/>
              <a:ext cx="1324712" cy="485775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61CFA840-AB05-4EAD-9BF5-8BA20D03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3009" y="3596493"/>
              <a:ext cx="1324712" cy="485775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0CAE8A8F-ED90-45B6-9BFE-936E2D4D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000" y="3596492"/>
              <a:ext cx="1324712" cy="485775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2A56DD96-B1F7-4F1C-ADA8-96AA5C7F5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5129" y="3602023"/>
              <a:ext cx="1324712" cy="485775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E11BBB4F-404C-4E5B-A942-0561BF9D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391" y="3591422"/>
              <a:ext cx="1324712" cy="485775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0DCA355C-9011-4AA5-8EB6-B254531E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7892" y="3291728"/>
              <a:ext cx="1324712" cy="485775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D78B8658-2E7D-457C-B7BF-AABF9F0ED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7991" y="3283940"/>
              <a:ext cx="1324712" cy="485775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2C337BD8-1A07-4057-9340-4CF9529A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0971" y="3289471"/>
              <a:ext cx="1324712" cy="485775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35541D30-3110-49B0-B435-C9AA00F5C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031" y="3289471"/>
              <a:ext cx="1324712" cy="485775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7B18C06D-0181-41C6-A3E2-2C099413B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863" y="3003434"/>
              <a:ext cx="1324712" cy="485775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40088A84-4338-4DB1-AAF9-E9BA8FBA4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9468" y="3003434"/>
              <a:ext cx="1324712" cy="485775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4681C890-2938-4826-8E65-94D2B61CA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0428" y="3002428"/>
              <a:ext cx="1324712" cy="485775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D56E03B9-4415-403C-833B-8A9DEF3BC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4895" y="2715447"/>
              <a:ext cx="1324712" cy="485775"/>
            </a:xfrm>
            <a:prstGeom prst="rect">
              <a:avLst/>
            </a:prstGeom>
          </p:spPr>
        </p:pic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DEF81BC7-2234-4250-B943-8CF44F2C9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7392" y="2715385"/>
              <a:ext cx="1324712" cy="485775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36CA5EBA-688D-4105-BC6C-C57F519E2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877" y="2416091"/>
              <a:ext cx="1324712" cy="48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94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25003" y="1869264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зараз пора року?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4" y="34287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місяць?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5050663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Яке число?</a:t>
            </a:r>
            <a:endParaRPr lang="ru-RU" sz="36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217" y="1236372"/>
            <a:ext cx="6503832" cy="51648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2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08715" y="1412049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Тепло чи холодно надворі?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3" y="2802152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стан неба?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4215658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температура повітря?</a:t>
            </a:r>
            <a:endParaRPr lang="ru-RU" sz="36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8691" y="55913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Чи були протягом дня опади?</a:t>
            </a:r>
            <a:endParaRPr lang="ru-RU" sz="36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0478" y="1148886"/>
            <a:ext cx="4799803" cy="330653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4310" y="3848777"/>
            <a:ext cx="3565623" cy="294463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Бесіда</a:t>
            </a:r>
            <a:r>
              <a:rPr lang="ru-RU" sz="2000" b="1" dirty="0"/>
              <a:t> на тему «</a:t>
            </a:r>
            <a:r>
              <a:rPr lang="ru-RU" sz="2000" b="1" dirty="0" err="1"/>
              <a:t>Сімейні</a:t>
            </a:r>
            <a:r>
              <a:rPr lang="ru-RU" sz="2000" b="1" dirty="0"/>
              <a:t> </a:t>
            </a:r>
            <a:r>
              <a:rPr lang="ru-RU" sz="2000" b="1" dirty="0" err="1"/>
              <a:t>традиції</a:t>
            </a:r>
            <a:r>
              <a:rPr lang="ru-RU" sz="2000" b="1" dirty="0"/>
              <a:t>»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688625-8C34-44BB-AF1E-03143AA7F5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6430" y="1260693"/>
            <a:ext cx="8169515" cy="54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5169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Які</a:t>
            </a:r>
            <a:r>
              <a:rPr lang="ru-RU" sz="2000" b="1" dirty="0"/>
              <a:t> </a:t>
            </a:r>
            <a:r>
              <a:rPr lang="ru-RU" sz="2000" b="1" dirty="0" err="1"/>
              <a:t>справи</a:t>
            </a:r>
            <a:r>
              <a:rPr lang="ru-RU" sz="2000" b="1" dirty="0"/>
              <a:t> </a:t>
            </a:r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події</a:t>
            </a:r>
            <a:r>
              <a:rPr lang="ru-RU" sz="2000" b="1" dirty="0"/>
              <a:t> </a:t>
            </a:r>
            <a:r>
              <a:rPr lang="ru-RU" sz="2000" b="1" dirty="0" err="1"/>
              <a:t>об’єднали</a:t>
            </a:r>
            <a:r>
              <a:rPr lang="ru-RU" sz="2000" b="1" dirty="0"/>
              <a:t> </a:t>
            </a:r>
            <a:r>
              <a:rPr lang="ru-RU" sz="2000" b="1" dirty="0" err="1"/>
              <a:t>ці</a:t>
            </a:r>
            <a:r>
              <a:rPr lang="ru-RU" sz="2000" b="1" dirty="0"/>
              <a:t> </a:t>
            </a:r>
            <a:r>
              <a:rPr lang="ru-RU" sz="2000" b="1" dirty="0" err="1"/>
              <a:t>родини</a:t>
            </a:r>
            <a:r>
              <a:rPr lang="ru-RU" sz="2000" b="1" dirty="0"/>
              <a:t>? </a:t>
            </a:r>
            <a:r>
              <a:rPr lang="ru-RU" sz="2000" b="1" dirty="0" err="1"/>
              <a:t>Яких</a:t>
            </a:r>
            <a:r>
              <a:rPr lang="ru-RU" sz="2000" b="1" dirty="0"/>
              <a:t> </a:t>
            </a:r>
            <a:r>
              <a:rPr lang="ru-RU" sz="2000" b="1" dirty="0" err="1"/>
              <a:t>традицій</a:t>
            </a:r>
            <a:r>
              <a:rPr lang="ru-RU" sz="2000" b="1" dirty="0"/>
              <a:t> вони </a:t>
            </a:r>
            <a:r>
              <a:rPr lang="ru-RU" sz="2000" b="1" dirty="0" err="1"/>
              <a:t>дотримуються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188C790-1A35-4F22-83CF-C537BA83E7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3028" y="1429138"/>
            <a:ext cx="3161978" cy="295856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6A558F3-5F86-47A7-95B9-865A482F2D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2701" y="4565589"/>
            <a:ext cx="2992305" cy="213330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FBB22E7-D26A-4C41-BBD8-7E51C886A88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8934" y="1381466"/>
            <a:ext cx="5532923" cy="300519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AB88666-06F1-4C96-8CE8-2078A890B5E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3607" y="4520097"/>
            <a:ext cx="2795786" cy="214278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Бульбашка прямої мови: прямокутна з округленими кутами 22">
            <a:extLst>
              <a:ext uri="{FF2B5EF4-FFF2-40B4-BE49-F238E27FC236}">
                <a16:creationId xmlns:a16="http://schemas.microsoft.com/office/drawing/2014/main" id="{A9A3D530-D1B5-42C7-B0DD-8F6E3F148DF4}"/>
              </a:ext>
            </a:extLst>
          </p:cNvPr>
          <p:cNvSpPr/>
          <p:nvPr/>
        </p:nvSpPr>
        <p:spPr>
          <a:xfrm>
            <a:off x="9034943" y="4564692"/>
            <a:ext cx="2750715" cy="1407372"/>
          </a:xfrm>
          <a:prstGeom prst="wedgeRoundRectCallout">
            <a:avLst>
              <a:gd name="adj1" fmla="val -63529"/>
              <a:gd name="adj2" fmla="val -60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Готують 12 страв</a:t>
            </a:r>
          </a:p>
        </p:txBody>
      </p:sp>
    </p:spTree>
    <p:extLst>
      <p:ext uri="{BB962C8B-B14F-4D97-AF65-F5344CB8AC3E}">
        <p14:creationId xmlns:p14="http://schemas.microsoft.com/office/powerpoint/2010/main" val="76454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Словничок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80304" y="1300766"/>
            <a:ext cx="11784169" cy="1378040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err="1"/>
              <a:t>Традиції</a:t>
            </a:r>
            <a:r>
              <a:rPr lang="ru-RU" sz="3600" b="1" dirty="0"/>
              <a:t> — </a:t>
            </a:r>
            <a:r>
              <a:rPr lang="ru-RU" sz="3600" b="1" dirty="0" err="1"/>
              <a:t>це</a:t>
            </a:r>
            <a:r>
              <a:rPr lang="ru-RU" sz="3600" b="1" dirty="0"/>
              <a:t> </a:t>
            </a:r>
            <a:r>
              <a:rPr lang="ru-RU" sz="3600" b="1" dirty="0" err="1"/>
              <a:t>звичаї</a:t>
            </a:r>
            <a:r>
              <a:rPr lang="ru-RU" sz="3600" b="1" dirty="0"/>
              <a:t>, </a:t>
            </a:r>
            <a:r>
              <a:rPr lang="ru-RU" sz="3600" b="1" dirty="0" err="1"/>
              <a:t>що</a:t>
            </a:r>
            <a:r>
              <a:rPr lang="ru-RU" sz="3600" b="1" dirty="0"/>
              <a:t> </a:t>
            </a:r>
            <a:r>
              <a:rPr lang="ru-RU" sz="3600" b="1" dirty="0" err="1"/>
              <a:t>передаються</a:t>
            </a:r>
            <a:r>
              <a:rPr lang="ru-RU" sz="3600" b="1" dirty="0"/>
              <a:t> </a:t>
            </a:r>
            <a:r>
              <a:rPr lang="ru-RU" sz="3600" b="1" dirty="0" err="1"/>
              <a:t>від</a:t>
            </a:r>
            <a:r>
              <a:rPr lang="ru-RU" sz="3600" b="1" dirty="0"/>
              <a:t> </a:t>
            </a:r>
            <a:r>
              <a:rPr lang="ru-RU" sz="3600" b="1" dirty="0" err="1"/>
              <a:t>покоління</a:t>
            </a:r>
            <a:r>
              <a:rPr lang="ru-RU" sz="3600" b="1" dirty="0"/>
              <a:t> до </a:t>
            </a:r>
            <a:r>
              <a:rPr lang="ru-RU" sz="3600" b="1" dirty="0" err="1"/>
              <a:t>покоління</a:t>
            </a:r>
            <a:r>
              <a:rPr lang="ru-RU" sz="3600" b="1" dirty="0"/>
              <a:t> в </a:t>
            </a:r>
            <a:r>
              <a:rPr lang="ru-RU" sz="3600" b="1" dirty="0" err="1"/>
              <a:t>родині</a:t>
            </a:r>
            <a:r>
              <a:rPr lang="ru-RU" sz="3600" b="1" dirty="0"/>
              <a:t>.</a:t>
            </a:r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ÐºÐ»Ð¸Ð¿Ð°ÑÑ ÑÐ¾Ð´Ð½Ñ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50" y="2899964"/>
            <a:ext cx="7816831" cy="381336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4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9032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Які</a:t>
            </a:r>
            <a:r>
              <a:rPr lang="ru-RU" sz="2000" b="1" dirty="0"/>
              <a:t> </a:t>
            </a:r>
            <a:r>
              <a:rPr lang="ru-RU" sz="2000" b="1" dirty="0" err="1"/>
              <a:t>традиції</a:t>
            </a:r>
            <a:r>
              <a:rPr lang="ru-RU" sz="2000" b="1" dirty="0"/>
              <a:t> є у </a:t>
            </a:r>
            <a:r>
              <a:rPr lang="ru-RU" sz="2000" b="1" dirty="0" err="1"/>
              <a:t>вашій</a:t>
            </a:r>
            <a:r>
              <a:rPr lang="ru-RU" sz="2000" b="1" dirty="0"/>
              <a:t> </a:t>
            </a:r>
            <a:r>
              <a:rPr lang="ru-RU" sz="2000" b="1" dirty="0" err="1"/>
              <a:t>родині</a:t>
            </a:r>
            <a:r>
              <a:rPr lang="ru-RU" sz="2000" b="1" dirty="0"/>
              <a:t>? </a:t>
            </a:r>
            <a:r>
              <a:rPr lang="ru-RU" sz="2000" b="1" dirty="0" err="1"/>
              <a:t>Які</a:t>
            </a:r>
            <a:r>
              <a:rPr lang="ru-RU" sz="2000" b="1" dirty="0"/>
              <a:t> </a:t>
            </a:r>
            <a:r>
              <a:rPr lang="ru-RU" sz="2000" b="1" dirty="0" err="1"/>
              <a:t>традиції</a:t>
            </a:r>
            <a:r>
              <a:rPr lang="ru-RU" sz="2000" b="1" dirty="0"/>
              <a:t> </a:t>
            </a:r>
            <a:r>
              <a:rPr lang="ru-RU" sz="2000" b="1" dirty="0" err="1"/>
              <a:t>допомагають</a:t>
            </a:r>
            <a:r>
              <a:rPr lang="ru-RU" sz="2000" b="1" dirty="0"/>
              <a:t> </a:t>
            </a:r>
            <a:r>
              <a:rPr lang="ru-RU" sz="2000" b="1" dirty="0" err="1"/>
              <a:t>зберегти</a:t>
            </a:r>
            <a:r>
              <a:rPr lang="ru-RU" sz="2000" b="1" dirty="0"/>
              <a:t> </a:t>
            </a:r>
            <a:r>
              <a:rPr lang="ru-RU" sz="2000" b="1" dirty="0" err="1"/>
              <a:t>здоров’я</a:t>
            </a:r>
            <a:r>
              <a:rPr lang="ru-RU" sz="2000" b="1" dirty="0"/>
              <a:t> у </a:t>
            </a:r>
            <a:r>
              <a:rPr lang="ru-RU" sz="2000" b="1" dirty="0" err="1"/>
              <a:t>вашій</a:t>
            </a:r>
            <a:r>
              <a:rPr lang="ru-RU" sz="2000" b="1" dirty="0"/>
              <a:t> </a:t>
            </a:r>
            <a:r>
              <a:rPr lang="ru-RU" sz="2000" b="1" dirty="0" err="1"/>
              <a:t>родині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D4F7B9-48C6-4559-B03F-95FBAD4AA9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0809" y="1377564"/>
            <a:ext cx="8084100" cy="526425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489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456</Words>
  <Application>Microsoft Office PowerPoint</Application>
  <PresentationFormat>Широкоэкранный</PresentationFormat>
  <Paragraphs>139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82</cp:revision>
  <dcterms:created xsi:type="dcterms:W3CDTF">2018-01-05T16:38:53Z</dcterms:created>
  <dcterms:modified xsi:type="dcterms:W3CDTF">2022-04-11T05:55:28Z</dcterms:modified>
</cp:coreProperties>
</file>