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1695" r:id="rId3"/>
    <p:sldId id="2969" r:id="rId4"/>
    <p:sldId id="3001" r:id="rId5"/>
    <p:sldId id="3002" r:id="rId6"/>
    <p:sldId id="3003" r:id="rId7"/>
    <p:sldId id="3004" r:id="rId8"/>
    <p:sldId id="3005" r:id="rId9"/>
    <p:sldId id="3007" r:id="rId10"/>
    <p:sldId id="3008" r:id="rId11"/>
    <p:sldId id="3006" r:id="rId12"/>
    <p:sldId id="2394" r:id="rId13"/>
    <p:sldId id="888" r:id="rId14"/>
    <p:sldId id="2959" r:id="rId15"/>
    <p:sldId id="3017" r:id="rId16"/>
    <p:sldId id="3010" r:id="rId17"/>
    <p:sldId id="3011" r:id="rId18"/>
    <p:sldId id="3012" r:id="rId19"/>
    <p:sldId id="3013" r:id="rId20"/>
    <p:sldId id="3018" r:id="rId21"/>
    <p:sldId id="3014" r:id="rId22"/>
    <p:sldId id="3015" r:id="rId23"/>
    <p:sldId id="3021" r:id="rId24"/>
    <p:sldId id="965" r:id="rId25"/>
    <p:sldId id="3022" r:id="rId26"/>
    <p:sldId id="30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969"/>
            <p14:sldId id="3001"/>
            <p14:sldId id="3002"/>
            <p14:sldId id="3003"/>
            <p14:sldId id="3004"/>
            <p14:sldId id="3005"/>
            <p14:sldId id="3007"/>
            <p14:sldId id="3008"/>
            <p14:sldId id="3006"/>
            <p14:sldId id="2394"/>
            <p14:sldId id="888"/>
            <p14:sldId id="2959"/>
            <p14:sldId id="3017"/>
            <p14:sldId id="3010"/>
            <p14:sldId id="3011"/>
            <p14:sldId id="3012"/>
            <p14:sldId id="3013"/>
            <p14:sldId id="3018"/>
            <p14:sldId id="3014"/>
            <p14:sldId id="3015"/>
            <p14:sldId id="3021"/>
          </p14:sldIdLst>
        </p14:section>
        <p14:section name="Раздел без заголовка" id="{AC9334F8-F988-4E78-9E68-3A8F16322EC6}">
          <p14:sldIdLst>
            <p14:sldId id="965"/>
            <p14:sldId id="302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FF99FF"/>
    <a:srgbClr val="FFFF00"/>
    <a:srgbClr val="56B3DC"/>
    <a:srgbClr val="53AFDB"/>
    <a:srgbClr val="FF66FF"/>
    <a:srgbClr val="FF0000"/>
    <a:srgbClr val="C6109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9.png"/><Relationship Id="rId18" Type="http://schemas.openxmlformats.org/officeDocument/2006/relationships/image" Target="../media/image27.png"/><Relationship Id="rId3" Type="http://schemas.openxmlformats.org/officeDocument/2006/relationships/image" Target="../media/image18.png"/><Relationship Id="rId21" Type="http://schemas.openxmlformats.org/officeDocument/2006/relationships/image" Target="../media/image30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17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7.png"/><Relationship Id="rId5" Type="http://schemas.openxmlformats.org/officeDocument/2006/relationships/image" Target="../media/image20.png"/><Relationship Id="rId15" Type="http://schemas.openxmlformats.org/officeDocument/2006/relationships/image" Target="../media/image11.png"/><Relationship Id="rId10" Type="http://schemas.openxmlformats.org/officeDocument/2006/relationships/image" Target="../media/image16.png"/><Relationship Id="rId19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10.png"/><Relationship Id="rId2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5.jpe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6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12" Type="http://schemas.openxmlformats.org/officeDocument/2006/relationships/image" Target="../media/image54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55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3.png"/><Relationship Id="rId3" Type="http://schemas.openxmlformats.org/officeDocument/2006/relationships/image" Target="../media/image36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0" Type="http://schemas.openxmlformats.org/officeDocument/2006/relationships/image" Target="../media/image60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479361"/>
            <a:ext cx="872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Вправи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і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задачі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на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застосування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вивчених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випадків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арифметичних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58C778-E824-44BA-A388-71E7A47C5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9458" y="709596"/>
            <a:ext cx="5275470" cy="36902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3720" y="1283105"/>
            <a:ext cx="6133968" cy="46907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81" y="3313720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45" y="4493706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870" y="5598758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020" y="5598758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81" y="4456239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198" y="4456239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384312" y="1541028"/>
            <a:ext cx="5888195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18∙x=880-790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538392" y="450193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1355795" y="561986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3699257" y="566956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556939" y="451296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634217" y="4515765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2634217" y="333609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7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3720" y="1283105"/>
            <a:ext cx="6133968" cy="46907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81" y="3313720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45" y="4493706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870" y="5598758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020" y="5598758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81" y="4456239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198" y="4456239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384312" y="1541028"/>
            <a:ext cx="5888195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x∙16=350-270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538392" y="450193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1355795" y="561986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3699257" y="566956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556939" y="451296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634217" y="4515765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2634217" y="333609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4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5999719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Запишіть числа на цеглинках </a:t>
            </a:r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LEGO 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у порядку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зростання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9B70ED0-AFD5-482C-B700-EFF7F06DAF6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2576" y="4424808"/>
            <a:ext cx="1890089" cy="6931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42318CD-C3B9-431D-9447-D81BCEED910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2919" y="5305541"/>
            <a:ext cx="1890090" cy="6931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E9104D0-D608-4F47-93AD-A2CEDE3596A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655" y="6042016"/>
            <a:ext cx="1890090" cy="6931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6B96A69-68DF-4C32-A69F-BA2A99A642CA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4805" y="6042016"/>
            <a:ext cx="1890090" cy="6931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2B80BF8-9B0A-4818-A238-54FD9581406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3755" y="5268074"/>
            <a:ext cx="1890090" cy="69310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91281DD-5ABA-4736-AB0D-1D0B1D320654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4372" y="5268074"/>
            <a:ext cx="1890090" cy="6931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7CA5DBE-CCDC-4C79-AF04-2C6E585FDE20}"/>
              </a:ext>
            </a:extLst>
          </p:cNvPr>
          <p:cNvSpPr txBox="1"/>
          <p:nvPr/>
        </p:nvSpPr>
        <p:spPr>
          <a:xfrm>
            <a:off x="10626566" y="531376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3A3758-CCA2-403F-AE71-BC7163C1C5D0}"/>
              </a:ext>
            </a:extLst>
          </p:cNvPr>
          <p:cNvSpPr txBox="1"/>
          <p:nvPr/>
        </p:nvSpPr>
        <p:spPr>
          <a:xfrm>
            <a:off x="7646580" y="606312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91E9AC-A17E-4158-BD5E-AC16CCD39307}"/>
              </a:ext>
            </a:extLst>
          </p:cNvPr>
          <p:cNvSpPr txBox="1"/>
          <p:nvPr/>
        </p:nvSpPr>
        <p:spPr>
          <a:xfrm>
            <a:off x="9990042" y="6112824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D270BA-39ED-42FC-93FF-C5BF4F5AE046}"/>
              </a:ext>
            </a:extLst>
          </p:cNvPr>
          <p:cNvSpPr txBox="1"/>
          <p:nvPr/>
        </p:nvSpPr>
        <p:spPr>
          <a:xfrm>
            <a:off x="6645113" y="532479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87A14D-4B93-4D5F-B997-1A483DB06D4F}"/>
              </a:ext>
            </a:extLst>
          </p:cNvPr>
          <p:cNvSpPr txBox="1"/>
          <p:nvPr/>
        </p:nvSpPr>
        <p:spPr>
          <a:xfrm>
            <a:off x="8722391" y="5327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20662E-83BD-4DC8-9D4D-901866EF5C36}"/>
              </a:ext>
            </a:extLst>
          </p:cNvPr>
          <p:cNvSpPr txBox="1"/>
          <p:nvPr/>
        </p:nvSpPr>
        <p:spPr>
          <a:xfrm>
            <a:off x="8871212" y="44471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E307F70-A3D8-4037-9468-4C457BE45C5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826577" y="3325404"/>
            <a:ext cx="406061" cy="86478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ED70CC1-8BA7-4E7C-BA5A-32C72D7E89F2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2705087" y="3325404"/>
            <a:ext cx="406061" cy="8647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9CA7C4A-3762-4BBF-82D7-582C7392B79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546158" y="3325404"/>
            <a:ext cx="606742" cy="864786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F83F196-A590-4580-B9C4-183A3BDC286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409515" y="3325404"/>
            <a:ext cx="606742" cy="86478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C79DD70-6F42-4ECF-9335-8B86A7882A51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866536" y="3325404"/>
            <a:ext cx="606742" cy="864786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4BF2C6D3-5ED5-48FE-A1CA-1E7E0732E8F2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5840441" y="3359079"/>
            <a:ext cx="427724" cy="86478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6AE379C-A1BC-4EB4-9702-934A7E66984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254856" y="3359079"/>
            <a:ext cx="427724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/>
      <p:bldP spid="54" grpId="0"/>
      <p:bldP spid="55" grpId="0"/>
      <p:bldP spid="56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78 - 79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19AD2-38A5-4B58-A9D0-4EA150C3F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823" y="1246217"/>
            <a:ext cx="3928936" cy="55522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490EE088-D105-4038-83E4-864858EA3CE7}"/>
              </a:ext>
            </a:extLst>
          </p:cNvPr>
          <p:cNvSpPr/>
          <p:nvPr/>
        </p:nvSpPr>
        <p:spPr>
          <a:xfrm>
            <a:off x="4061460" y="1297375"/>
            <a:ext cx="7948321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Токар виготовив 100 деталей. Перші 3 години він робив по 12 деталей за годину, а потім почав виготовляти по 16 деталей за годину. Скільки годин токар виготовляв по 16 деталей?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Рисунок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1297375"/>
            <a:ext cx="8116509" cy="535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19AD2-38A5-4B58-A9D0-4EA150C3F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095" y="1543959"/>
            <a:ext cx="3710837" cy="5244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178DA6-9F9C-4AE6-B94B-0ABE3A0B7F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451859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FFE915-456F-44AB-BB7B-2E941D1BC0D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389883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9CEE38-3837-4C38-91C7-BC3EB3B5CCE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670382"/>
            <a:ext cx="443631" cy="608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886526-A63B-4101-9DB2-28459B686EF0}"/>
              </a:ext>
            </a:extLst>
          </p:cNvPr>
          <p:cNvSpPr txBox="1"/>
          <p:nvPr/>
        </p:nvSpPr>
        <p:spPr>
          <a:xfrm>
            <a:off x="3810130" y="229224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6568035-F644-4C78-A47B-19985654E2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194694" y="2294869"/>
            <a:ext cx="443631" cy="60810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4D951F-C00F-4D18-BD38-11CF92F968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2661" y="2268230"/>
            <a:ext cx="44363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5295D0-1FE2-4C23-822C-803D6E60786B}"/>
              </a:ext>
            </a:extLst>
          </p:cNvPr>
          <p:cNvSpPr txBox="1"/>
          <p:nvPr/>
        </p:nvSpPr>
        <p:spPr>
          <a:xfrm>
            <a:off x="5349205" y="228483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C69FC-1FB7-4AAC-8B0C-ABD5EEF1BD1B}"/>
              </a:ext>
            </a:extLst>
          </p:cNvPr>
          <p:cNvSpPr txBox="1"/>
          <p:nvPr/>
        </p:nvSpPr>
        <p:spPr>
          <a:xfrm>
            <a:off x="6311329" y="2304143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</a:t>
            </a:r>
            <a:r>
              <a:rPr lang="uk-UA" sz="3200" dirty="0" err="1">
                <a:latin typeface="Monotype Corsiva" panose="03010101010201010101" pitchFamily="66" charset="0"/>
              </a:rPr>
              <a:t>спочтку</a:t>
            </a:r>
            <a:r>
              <a:rPr lang="uk-UA" sz="3200" dirty="0">
                <a:latin typeface="Monotype Corsiva" panose="03010101010201010101" pitchFamily="66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1485D-273D-439E-8935-532D382061A3}"/>
              </a:ext>
            </a:extLst>
          </p:cNvPr>
          <p:cNvSpPr txBox="1"/>
          <p:nvPr/>
        </p:nvSpPr>
        <p:spPr>
          <a:xfrm>
            <a:off x="3824820" y="4091515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4 години токар виготовляв по 16 деталей.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0D081-D9C5-46B2-97CE-D7EA7DB79553}"/>
              </a:ext>
            </a:extLst>
          </p:cNvPr>
          <p:cNvSpPr txBox="1"/>
          <p:nvPr/>
        </p:nvSpPr>
        <p:spPr>
          <a:xfrm>
            <a:off x="4806444" y="227703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598C418-01E3-437D-9C48-DA279AE11C7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4504" y="2269511"/>
            <a:ext cx="363808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AB09A80-37AF-40E4-B2FB-4CC06F3470B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95" y="1670382"/>
            <a:ext cx="44363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68A31E2-7177-4787-8D50-E775909AB73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690" y="1670382"/>
            <a:ext cx="443631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CEA34F-0B2B-45D5-8AD3-F823C4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2675" y="2279895"/>
            <a:ext cx="443631" cy="6081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D02A06-85BF-4589-A958-46BFB2D3282C}"/>
              </a:ext>
            </a:extLst>
          </p:cNvPr>
          <p:cNvSpPr txBox="1"/>
          <p:nvPr/>
        </p:nvSpPr>
        <p:spPr>
          <a:xfrm>
            <a:off x="3810130" y="2898648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DC9B614-5BC7-4E19-8A71-0866D9B6B10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132" y="2866072"/>
            <a:ext cx="443631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E83425-AD24-4FD6-A8D1-9BD6A6B34456}"/>
              </a:ext>
            </a:extLst>
          </p:cNvPr>
          <p:cNvSpPr txBox="1"/>
          <p:nvPr/>
        </p:nvSpPr>
        <p:spPr>
          <a:xfrm>
            <a:off x="5949816" y="28938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060FAD-C168-4321-A779-3662A2EC33E9}"/>
              </a:ext>
            </a:extLst>
          </p:cNvPr>
          <p:cNvSpPr txBox="1"/>
          <p:nvPr/>
        </p:nvSpPr>
        <p:spPr>
          <a:xfrm>
            <a:off x="6930872" y="2881686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потім.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76EC58-E63A-4CF6-B43B-E4E4F06A4961}"/>
              </a:ext>
            </a:extLst>
          </p:cNvPr>
          <p:cNvSpPr txBox="1"/>
          <p:nvPr/>
        </p:nvSpPr>
        <p:spPr>
          <a:xfrm>
            <a:off x="5098185" y="28442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11C799D-B180-4507-9758-0EA8C83EA1F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2146" y="2877737"/>
            <a:ext cx="44363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33108E0-4BF8-4D10-A372-03837D4666D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2275" y="2869404"/>
            <a:ext cx="443631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97D83BAE-E1A9-4D34-A690-C51FA8091B0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631272" y="2891742"/>
            <a:ext cx="443631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6EE3A1-F23D-412C-8B36-2244C5DBB5FF}"/>
              </a:ext>
            </a:extLst>
          </p:cNvPr>
          <p:cNvSpPr txBox="1"/>
          <p:nvPr/>
        </p:nvSpPr>
        <p:spPr>
          <a:xfrm>
            <a:off x="3810130" y="3495804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D49EE-7994-4FCE-811C-94C98CE16E8E}"/>
              </a:ext>
            </a:extLst>
          </p:cNvPr>
          <p:cNvSpPr txBox="1"/>
          <p:nvPr/>
        </p:nvSpPr>
        <p:spPr>
          <a:xfrm>
            <a:off x="5655536" y="3489513"/>
            <a:ext cx="39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57CD34-1170-409F-AEF7-DF801C2DCD9C}"/>
              </a:ext>
            </a:extLst>
          </p:cNvPr>
          <p:cNvSpPr txBox="1"/>
          <p:nvPr/>
        </p:nvSpPr>
        <p:spPr>
          <a:xfrm>
            <a:off x="6283350" y="3495803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5B5FC9-8FF2-4960-86E0-7D25DFC813EC}"/>
              </a:ext>
            </a:extLst>
          </p:cNvPr>
          <p:cNvSpPr txBox="1"/>
          <p:nvPr/>
        </p:nvSpPr>
        <p:spPr>
          <a:xfrm>
            <a:off x="4777786" y="34504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9A51793-98A7-4510-A009-8208BE3CED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009988" y="3480365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163EB2F-4352-491B-95CB-6581DF0DB7D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8214" y="2271444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9D2131C6-D318-4F82-BCDE-623E95FD042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9738" y="2877737"/>
            <a:ext cx="44363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27C9B84-57D8-4895-BBED-A5FCFA11E93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4520" y="2863695"/>
            <a:ext cx="44363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38FF1CF-6D2C-45F1-82A5-3981AA5E9D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4534" y="2875360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A8B1AB0E-1179-46FE-AB24-71163484D06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5251" y="3465089"/>
            <a:ext cx="44363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9D90D0D-9904-4F49-BC35-4AB7D8BF4AA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514248" y="3487427"/>
            <a:ext cx="44363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03B6A32B-258F-44AC-8B7B-122E28B6461B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1982" y="3475762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748988B-C122-4872-9D4B-0A84983F4A9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1996" y="3478617"/>
            <a:ext cx="44363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29" grpId="0"/>
      <p:bldP spid="34" grpId="0"/>
      <p:bldP spid="36" grpId="0"/>
      <p:bldP spid="37" grpId="0"/>
      <p:bldP spid="38" grpId="0"/>
      <p:bldP spid="43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BA22738E-93A6-49B8-92F7-298C5D501E79}"/>
              </a:ext>
            </a:extLst>
          </p:cNvPr>
          <p:cNvSpPr/>
          <p:nvPr/>
        </p:nvSpPr>
        <p:spPr>
          <a:xfrm>
            <a:off x="1288775" y="4329602"/>
            <a:ext cx="4512365" cy="77911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90:(а:3)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розв’яжи задачі за схемами.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0233E-07C9-405B-AC22-50A9042C0A43}"/>
              </a:ext>
            </a:extLst>
          </p:cNvPr>
          <p:cNvSpPr txBox="1"/>
          <p:nvPr/>
        </p:nvSpPr>
        <p:spPr>
          <a:xfrm>
            <a:off x="776404" y="1253690"/>
            <a:ext cx="4512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/>
              <a:t>3 год – а м дроту</a:t>
            </a:r>
          </a:p>
          <a:p>
            <a:pPr algn="ctr"/>
            <a:r>
              <a:rPr lang="uk-UA" sz="4400" b="1" dirty="0"/>
              <a:t>? – 90 м дроту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056F2935-C5A5-47A1-BEA3-94ECA5848D7E}"/>
              </a:ext>
            </a:extLst>
          </p:cNvPr>
          <p:cNvCxnSpPr/>
          <p:nvPr/>
        </p:nvCxnSpPr>
        <p:spPr>
          <a:xfrm>
            <a:off x="6490252" y="1938131"/>
            <a:ext cx="5198165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FE3CF1CA-BC62-4792-AB49-FE4045F95C3D}"/>
              </a:ext>
            </a:extLst>
          </p:cNvPr>
          <p:cNvCxnSpPr>
            <a:cxnSpLocks/>
          </p:cNvCxnSpPr>
          <p:nvPr/>
        </p:nvCxnSpPr>
        <p:spPr>
          <a:xfrm flipV="1">
            <a:off x="6490252" y="1734103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CFDBB36E-F408-491C-940D-8E599D4B87F7}"/>
              </a:ext>
            </a:extLst>
          </p:cNvPr>
          <p:cNvCxnSpPr>
            <a:cxnSpLocks/>
          </p:cNvCxnSpPr>
          <p:nvPr/>
        </p:nvCxnSpPr>
        <p:spPr>
          <a:xfrm flipV="1">
            <a:off x="7708140" y="1734103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1525291F-0741-4B5E-A9A8-DE8E874B6DB8}"/>
              </a:ext>
            </a:extLst>
          </p:cNvPr>
          <p:cNvCxnSpPr>
            <a:cxnSpLocks/>
          </p:cNvCxnSpPr>
          <p:nvPr/>
        </p:nvCxnSpPr>
        <p:spPr>
          <a:xfrm flipV="1">
            <a:off x="11683792" y="1734103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9B29C43D-D26A-4009-BFD0-E840CFBA4EAE}"/>
              </a:ext>
            </a:extLst>
          </p:cNvPr>
          <p:cNvCxnSpPr/>
          <p:nvPr/>
        </p:nvCxnSpPr>
        <p:spPr>
          <a:xfrm>
            <a:off x="6490252" y="3766931"/>
            <a:ext cx="5198165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51457399-AF4C-4525-9F23-B08F98FAF76B}"/>
              </a:ext>
            </a:extLst>
          </p:cNvPr>
          <p:cNvCxnSpPr>
            <a:cxnSpLocks/>
          </p:cNvCxnSpPr>
          <p:nvPr/>
        </p:nvCxnSpPr>
        <p:spPr>
          <a:xfrm flipV="1">
            <a:off x="6490252" y="3562903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437C3494-5114-4B6E-A19E-3A2D44AE1865}"/>
              </a:ext>
            </a:extLst>
          </p:cNvPr>
          <p:cNvCxnSpPr>
            <a:cxnSpLocks/>
          </p:cNvCxnSpPr>
          <p:nvPr/>
        </p:nvCxnSpPr>
        <p:spPr>
          <a:xfrm flipV="1">
            <a:off x="7708140" y="3562903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сполучна лінія 24">
            <a:extLst>
              <a:ext uri="{FF2B5EF4-FFF2-40B4-BE49-F238E27FC236}">
                <a16:creationId xmlns:a16="http://schemas.microsoft.com/office/drawing/2014/main" id="{6C1B8111-EEB3-45B1-A98D-C90E449DA906}"/>
              </a:ext>
            </a:extLst>
          </p:cNvPr>
          <p:cNvCxnSpPr>
            <a:cxnSpLocks/>
          </p:cNvCxnSpPr>
          <p:nvPr/>
        </p:nvCxnSpPr>
        <p:spPr>
          <a:xfrm flipV="1">
            <a:off x="11683792" y="3562903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лілінія: фігура 8">
            <a:extLst>
              <a:ext uri="{FF2B5EF4-FFF2-40B4-BE49-F238E27FC236}">
                <a16:creationId xmlns:a16="http://schemas.microsoft.com/office/drawing/2014/main" id="{444B2AFA-E730-48AB-A2AC-D2836000D85A}"/>
              </a:ext>
            </a:extLst>
          </p:cNvPr>
          <p:cNvSpPr/>
          <p:nvPr/>
        </p:nvSpPr>
        <p:spPr>
          <a:xfrm>
            <a:off x="6390861" y="2256183"/>
            <a:ext cx="5277678" cy="398310"/>
          </a:xfrm>
          <a:custGeom>
            <a:avLst/>
            <a:gdLst>
              <a:gd name="connsiteX0" fmla="*/ 0 w 5277678"/>
              <a:gd name="connsiteY0" fmla="*/ 79513 h 398310"/>
              <a:gd name="connsiteX1" fmla="*/ 2981739 w 5277678"/>
              <a:gd name="connsiteY1" fmla="*/ 397565 h 398310"/>
              <a:gd name="connsiteX2" fmla="*/ 5277678 w 5277678"/>
              <a:gd name="connsiteY2" fmla="*/ 0 h 39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7678" h="398310">
                <a:moveTo>
                  <a:pt x="0" y="79513"/>
                </a:moveTo>
                <a:cubicBezTo>
                  <a:pt x="1051063" y="245165"/>
                  <a:pt x="2102126" y="410817"/>
                  <a:pt x="2981739" y="397565"/>
                </a:cubicBezTo>
                <a:cubicBezTo>
                  <a:pt x="3861352" y="384313"/>
                  <a:pt x="4569515" y="192156"/>
                  <a:pt x="5277678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олілінія: фігура 25">
            <a:extLst>
              <a:ext uri="{FF2B5EF4-FFF2-40B4-BE49-F238E27FC236}">
                <a16:creationId xmlns:a16="http://schemas.microsoft.com/office/drawing/2014/main" id="{3C7CBB34-5FF8-47C1-AF00-2E802017780B}"/>
              </a:ext>
            </a:extLst>
          </p:cNvPr>
          <p:cNvSpPr/>
          <p:nvPr/>
        </p:nvSpPr>
        <p:spPr>
          <a:xfrm>
            <a:off x="6390861" y="4099795"/>
            <a:ext cx="5277678" cy="398310"/>
          </a:xfrm>
          <a:custGeom>
            <a:avLst/>
            <a:gdLst>
              <a:gd name="connsiteX0" fmla="*/ 0 w 5277678"/>
              <a:gd name="connsiteY0" fmla="*/ 79513 h 398310"/>
              <a:gd name="connsiteX1" fmla="*/ 2981739 w 5277678"/>
              <a:gd name="connsiteY1" fmla="*/ 397565 h 398310"/>
              <a:gd name="connsiteX2" fmla="*/ 5277678 w 5277678"/>
              <a:gd name="connsiteY2" fmla="*/ 0 h 39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7678" h="398310">
                <a:moveTo>
                  <a:pt x="0" y="79513"/>
                </a:moveTo>
                <a:cubicBezTo>
                  <a:pt x="1051063" y="245165"/>
                  <a:pt x="2102126" y="410817"/>
                  <a:pt x="2981739" y="397565"/>
                </a:cubicBezTo>
                <a:cubicBezTo>
                  <a:pt x="3861352" y="384313"/>
                  <a:pt x="4569515" y="192156"/>
                  <a:pt x="5277678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5C9C006-5C21-4FCB-A1A3-21B6DE04E5ED}"/>
              </a:ext>
            </a:extLst>
          </p:cNvPr>
          <p:cNvSpPr/>
          <p:nvPr/>
        </p:nvSpPr>
        <p:spPr>
          <a:xfrm>
            <a:off x="8964434" y="2476250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D88D4D6D-CC99-42BD-B258-384961A4F525}"/>
              </a:ext>
            </a:extLst>
          </p:cNvPr>
          <p:cNvSpPr/>
          <p:nvPr/>
        </p:nvSpPr>
        <p:spPr>
          <a:xfrm>
            <a:off x="6831501" y="3109449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4E51A5A-DB6B-4865-B8C7-7FAB998E93BF}"/>
              </a:ext>
            </a:extLst>
          </p:cNvPr>
          <p:cNvSpPr/>
          <p:nvPr/>
        </p:nvSpPr>
        <p:spPr>
          <a:xfrm>
            <a:off x="8964434" y="4230410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2ED7B107-7FD2-4411-953E-BCFA0F7B835F}"/>
              </a:ext>
            </a:extLst>
          </p:cNvPr>
          <p:cNvSpPr/>
          <p:nvPr/>
        </p:nvSpPr>
        <p:spPr>
          <a:xfrm>
            <a:off x="6831501" y="1199444"/>
            <a:ext cx="535390" cy="535390"/>
          </a:xfrm>
          <a:prstGeom prst="rect">
            <a:avLst/>
          </a:prstGeom>
          <a:solidFill>
            <a:srgbClr val="FF505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54281722-7D95-4189-B2F2-E6A80E7368B7}"/>
              </a:ext>
            </a:extLst>
          </p:cNvPr>
          <p:cNvSpPr/>
          <p:nvPr/>
        </p:nvSpPr>
        <p:spPr>
          <a:xfrm>
            <a:off x="183161" y="2591342"/>
            <a:ext cx="5888195" cy="179354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За 3 години майстер згинає </a:t>
            </a:r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 метрів дроту. Скільки годин потрібно майстру, щоб зігнути 90 метрів дроту?</a:t>
            </a:r>
          </a:p>
        </p:txBody>
      </p:sp>
      <p:sp>
        <p:nvSpPr>
          <p:cNvPr id="34" name="Скругленный прямоугольник 41">
            <a:extLst>
              <a:ext uri="{FF2B5EF4-FFF2-40B4-BE49-F238E27FC236}">
                <a16:creationId xmlns:a16="http://schemas.microsoft.com/office/drawing/2014/main" id="{F91918D0-A9FE-49E5-92F0-5A4A336AA33A}"/>
              </a:ext>
            </a:extLst>
          </p:cNvPr>
          <p:cNvSpPr/>
          <p:nvPr/>
        </p:nvSpPr>
        <p:spPr>
          <a:xfrm>
            <a:off x="6096000" y="5041011"/>
            <a:ext cx="5913781" cy="152875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палітр для малювання коштують стільки, скільки 12 пензликів. Яка вартість однієї палітри, якщо ціна пензлика 5 грн?</a:t>
            </a:r>
            <a:endParaRPr lang="uk-UA" sz="2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AE0AAFA5-417A-457E-A94E-65F5ADA4902F}"/>
              </a:ext>
            </a:extLst>
          </p:cNvPr>
          <p:cNvSpPr/>
          <p:nvPr/>
        </p:nvSpPr>
        <p:spPr>
          <a:xfrm>
            <a:off x="8964434" y="2479158"/>
            <a:ext cx="535390" cy="535390"/>
          </a:xfrm>
          <a:prstGeom prst="rect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250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5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 animBg="1"/>
      <p:bldP spid="26" grpId="0" animBg="1"/>
      <p:bldP spid="10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B0B456-4DD8-422A-8639-E49715C5B0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343" y="1386538"/>
            <a:ext cx="3746928" cy="530341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B862F9-9834-4728-A67C-BDCA155DA8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451859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3AEEE6C-4320-4F98-97DC-29A777227C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389883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710DA74-458C-4838-8AFF-308F4B4F077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670382"/>
            <a:ext cx="443631" cy="608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50F4D4-D4DB-4CED-B154-63C81CF10A25}"/>
              </a:ext>
            </a:extLst>
          </p:cNvPr>
          <p:cNvSpPr txBox="1"/>
          <p:nvPr/>
        </p:nvSpPr>
        <p:spPr>
          <a:xfrm>
            <a:off x="3810130" y="229224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81EFB8D-AD48-4A65-95C6-27C449026CB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809357" y="2294269"/>
            <a:ext cx="443631" cy="608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96B9DE9-D239-4BA4-A55F-B6C81D22D1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2661" y="2268230"/>
            <a:ext cx="44363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F04E6D-B252-4958-B95F-DC8CE9EE6F66}"/>
              </a:ext>
            </a:extLst>
          </p:cNvPr>
          <p:cNvSpPr txBox="1"/>
          <p:nvPr/>
        </p:nvSpPr>
        <p:spPr>
          <a:xfrm>
            <a:off x="5349205" y="228483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75469C-20FE-452F-8A7A-11E1EE8C1640}"/>
              </a:ext>
            </a:extLst>
          </p:cNvPr>
          <p:cNvSpPr txBox="1"/>
          <p:nvPr/>
        </p:nvSpPr>
        <p:spPr>
          <a:xfrm>
            <a:off x="6311329" y="2304143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(грн) – 12 пензликів;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85840-C0CB-4A60-A0C9-3930B6718875}"/>
              </a:ext>
            </a:extLst>
          </p:cNvPr>
          <p:cNvSpPr txBox="1"/>
          <p:nvPr/>
        </p:nvSpPr>
        <p:spPr>
          <a:xfrm>
            <a:off x="3840369" y="3532861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4 гривні вартість однієї палітри.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7645A-A36B-40C9-8E9D-19EA65DB4BA0}"/>
              </a:ext>
            </a:extLst>
          </p:cNvPr>
          <p:cNvSpPr txBox="1"/>
          <p:nvPr/>
        </p:nvSpPr>
        <p:spPr>
          <a:xfrm>
            <a:off x="4537872" y="225880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92C295F-E36F-4D62-8719-22E53A21F9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9167" y="2268911"/>
            <a:ext cx="363808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212AB06-12AC-4284-8E32-B8FD47ED9E2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95" y="1670382"/>
            <a:ext cx="443631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8F93199-3519-4772-A9E2-627F42B6FF7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690" y="1670382"/>
            <a:ext cx="44363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CB96135-B51D-4B52-88E7-EAB067BC380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2675" y="2279895"/>
            <a:ext cx="443631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AFC48A-BE24-443B-B5A4-59B5ABE8826E}"/>
              </a:ext>
            </a:extLst>
          </p:cNvPr>
          <p:cNvSpPr txBox="1"/>
          <p:nvPr/>
        </p:nvSpPr>
        <p:spPr>
          <a:xfrm>
            <a:off x="3810130" y="2898648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982DA-0528-4FD2-ACEA-0E9A5BFFC2DA}"/>
              </a:ext>
            </a:extLst>
          </p:cNvPr>
          <p:cNvSpPr txBox="1"/>
          <p:nvPr/>
        </p:nvSpPr>
        <p:spPr>
          <a:xfrm>
            <a:off x="5650254" y="289409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6B6B8-B6D0-4461-BE4E-5E4CBC1517F6}"/>
              </a:ext>
            </a:extLst>
          </p:cNvPr>
          <p:cNvSpPr txBox="1"/>
          <p:nvPr/>
        </p:nvSpPr>
        <p:spPr>
          <a:xfrm>
            <a:off x="6293099" y="288131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(грн)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2BC7E-234C-4B6F-B1EB-E698E141523D}"/>
              </a:ext>
            </a:extLst>
          </p:cNvPr>
          <p:cNvSpPr txBox="1"/>
          <p:nvPr/>
        </p:nvSpPr>
        <p:spPr>
          <a:xfrm>
            <a:off x="4840777" y="287294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CD6F426-951F-4336-902A-C0C2BD9F48A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2146" y="2877737"/>
            <a:ext cx="443631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C134C5B-55D0-430A-B6A0-4D561CD1EA0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026218" y="2912244"/>
            <a:ext cx="44363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9F52712-53D5-46DC-AD7B-2475B6C2219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5339" y="2283450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B82C697A-8AE1-4238-80C8-0EE1BFD09EB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1906" y="2884115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82000AC-8B26-44E7-93ED-BD9B466212F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108531" y="2901434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2431F4E-18FD-43B5-9127-BCE15867568D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7332" y="2888989"/>
            <a:ext cx="44363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6" grpId="0"/>
      <p:bldP spid="33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1669FAD-1F32-45BB-BF7C-E3CA81E3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31016" y="2513118"/>
            <a:ext cx="3100799" cy="4092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якщо </a:t>
            </a:r>
            <a:r>
              <a:rPr lang="uk-UA" sz="2000" b="1" dirty="0">
                <a:solidFill>
                  <a:srgbClr val="FFFF00"/>
                </a:solidFill>
              </a:rPr>
              <a:t>а = 72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5" name="Скругленный прямоугольник 24">
            <a:extLst>
              <a:ext uri="{FF2B5EF4-FFF2-40B4-BE49-F238E27FC236}">
                <a16:creationId xmlns:a16="http://schemas.microsoft.com/office/drawing/2014/main" id="{71B23536-DA38-4C2D-884E-5C4A0B975364}"/>
              </a:ext>
            </a:extLst>
          </p:cNvPr>
          <p:cNvSpPr/>
          <p:nvPr/>
        </p:nvSpPr>
        <p:spPr>
          <a:xfrm>
            <a:off x="3387231" y="1358210"/>
            <a:ext cx="4461167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а:12∙20, якщо а=72, то</a:t>
            </a:r>
          </a:p>
        </p:txBody>
      </p:sp>
      <p:sp>
        <p:nvSpPr>
          <p:cNvPr id="56" name="Скругленный прямоугольник 24">
            <a:extLst>
              <a:ext uri="{FF2B5EF4-FFF2-40B4-BE49-F238E27FC236}">
                <a16:creationId xmlns:a16="http://schemas.microsoft.com/office/drawing/2014/main" id="{94559DE7-74F7-4112-B240-9F8FACC5754A}"/>
              </a:ext>
            </a:extLst>
          </p:cNvPr>
          <p:cNvSpPr/>
          <p:nvPr/>
        </p:nvSpPr>
        <p:spPr>
          <a:xfrm>
            <a:off x="7729362" y="1358209"/>
            <a:ext cx="2239585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72:12∙20 = </a:t>
            </a:r>
          </a:p>
        </p:txBody>
      </p:sp>
      <p:sp>
        <p:nvSpPr>
          <p:cNvPr id="57" name="Скругленный прямоугольник 24">
            <a:extLst>
              <a:ext uri="{FF2B5EF4-FFF2-40B4-BE49-F238E27FC236}">
                <a16:creationId xmlns:a16="http://schemas.microsoft.com/office/drawing/2014/main" id="{3F0DA4CD-B7FD-423F-9218-ECEA073895F5}"/>
              </a:ext>
            </a:extLst>
          </p:cNvPr>
          <p:cNvSpPr/>
          <p:nvPr/>
        </p:nvSpPr>
        <p:spPr>
          <a:xfrm>
            <a:off x="9822852" y="1358209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120</a:t>
            </a:r>
          </a:p>
        </p:txBody>
      </p:sp>
      <p:sp>
        <p:nvSpPr>
          <p:cNvPr id="58" name="Скругленный прямоугольник 24">
            <a:extLst>
              <a:ext uri="{FF2B5EF4-FFF2-40B4-BE49-F238E27FC236}">
                <a16:creationId xmlns:a16="http://schemas.microsoft.com/office/drawing/2014/main" id="{0C9DE262-1276-48E1-84AE-8D00F1CE2B47}"/>
              </a:ext>
            </a:extLst>
          </p:cNvPr>
          <p:cNvSpPr/>
          <p:nvPr/>
        </p:nvSpPr>
        <p:spPr>
          <a:xfrm>
            <a:off x="3387231" y="2655974"/>
            <a:ext cx="4461167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(а-63)∙7, якщо а=72, то</a:t>
            </a:r>
          </a:p>
        </p:txBody>
      </p:sp>
      <p:sp>
        <p:nvSpPr>
          <p:cNvPr id="59" name="Скругленный прямоугольник 24">
            <a:extLst>
              <a:ext uri="{FF2B5EF4-FFF2-40B4-BE49-F238E27FC236}">
                <a16:creationId xmlns:a16="http://schemas.microsoft.com/office/drawing/2014/main" id="{BD2C894E-9FC5-4DEE-8E11-41EC09665B3B}"/>
              </a:ext>
            </a:extLst>
          </p:cNvPr>
          <p:cNvSpPr/>
          <p:nvPr/>
        </p:nvSpPr>
        <p:spPr>
          <a:xfrm>
            <a:off x="7729362" y="2655973"/>
            <a:ext cx="2239585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(72-63)∙7 = </a:t>
            </a:r>
          </a:p>
        </p:txBody>
      </p:sp>
      <p:sp>
        <p:nvSpPr>
          <p:cNvPr id="60" name="Скругленный прямоугольник 24">
            <a:extLst>
              <a:ext uri="{FF2B5EF4-FFF2-40B4-BE49-F238E27FC236}">
                <a16:creationId xmlns:a16="http://schemas.microsoft.com/office/drawing/2014/main" id="{D6686FF6-0237-4B51-BCD0-928BA2ED5616}"/>
              </a:ext>
            </a:extLst>
          </p:cNvPr>
          <p:cNvSpPr/>
          <p:nvPr/>
        </p:nvSpPr>
        <p:spPr>
          <a:xfrm>
            <a:off x="9822852" y="2655973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63</a:t>
            </a:r>
          </a:p>
        </p:txBody>
      </p:sp>
      <p:sp>
        <p:nvSpPr>
          <p:cNvPr id="61" name="Скругленный прямоугольник 24">
            <a:extLst>
              <a:ext uri="{FF2B5EF4-FFF2-40B4-BE49-F238E27FC236}">
                <a16:creationId xmlns:a16="http://schemas.microsoft.com/office/drawing/2014/main" id="{B7828F7C-0CF6-44E8-86CF-30F5A49E2B4F}"/>
              </a:ext>
            </a:extLst>
          </p:cNvPr>
          <p:cNvSpPr/>
          <p:nvPr/>
        </p:nvSpPr>
        <p:spPr>
          <a:xfrm>
            <a:off x="3387231" y="4067330"/>
            <a:ext cx="4461167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а:24+18, якщо а=72, то</a:t>
            </a:r>
          </a:p>
        </p:txBody>
      </p:sp>
      <p:sp>
        <p:nvSpPr>
          <p:cNvPr id="62" name="Скругленный прямоугольник 24">
            <a:extLst>
              <a:ext uri="{FF2B5EF4-FFF2-40B4-BE49-F238E27FC236}">
                <a16:creationId xmlns:a16="http://schemas.microsoft.com/office/drawing/2014/main" id="{4244524D-7C03-4DB1-9F2C-D929B13BC511}"/>
              </a:ext>
            </a:extLst>
          </p:cNvPr>
          <p:cNvSpPr/>
          <p:nvPr/>
        </p:nvSpPr>
        <p:spPr>
          <a:xfrm>
            <a:off x="7729362" y="4067329"/>
            <a:ext cx="2239585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72:24+18 = </a:t>
            </a:r>
          </a:p>
        </p:txBody>
      </p:sp>
      <p:sp>
        <p:nvSpPr>
          <p:cNvPr id="63" name="Скругленный прямоугольник 24">
            <a:extLst>
              <a:ext uri="{FF2B5EF4-FFF2-40B4-BE49-F238E27FC236}">
                <a16:creationId xmlns:a16="http://schemas.microsoft.com/office/drawing/2014/main" id="{2CAAAA71-8143-47F5-B50B-E5D5AF7A5C05}"/>
              </a:ext>
            </a:extLst>
          </p:cNvPr>
          <p:cNvSpPr/>
          <p:nvPr/>
        </p:nvSpPr>
        <p:spPr>
          <a:xfrm>
            <a:off x="9822852" y="4067329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6839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DA36EB1-273C-49CD-96BC-6A22437E53E6}"/>
              </a:ext>
            </a:extLst>
          </p:cNvPr>
          <p:cNvSpPr/>
          <p:nvPr/>
        </p:nvSpPr>
        <p:spPr>
          <a:xfrm>
            <a:off x="6530551" y="203065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36 см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FC034-4B66-46B3-8473-B86D9A3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559" y="1456402"/>
            <a:ext cx="5158408" cy="516380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6A5C50BD-D132-47A8-958C-F791FBA352D3}"/>
              </a:ext>
            </a:extLst>
          </p:cNvPr>
          <p:cNvSpPr/>
          <p:nvPr/>
        </p:nvSpPr>
        <p:spPr>
          <a:xfrm>
            <a:off x="6293179" y="123550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 м 6 см : 12 = 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3ABFC576-DA95-4E24-A0B2-12AC38AD6F83}"/>
              </a:ext>
            </a:extLst>
          </p:cNvPr>
          <p:cNvSpPr/>
          <p:nvPr/>
        </p:nvSpPr>
        <p:spPr>
          <a:xfrm>
            <a:off x="9504800" y="123550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 см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2F0A0AF-995A-4F93-B7FB-F914AB5B59BA}"/>
              </a:ext>
            </a:extLst>
          </p:cNvPr>
          <p:cNvSpPr/>
          <p:nvPr/>
        </p:nvSpPr>
        <p:spPr>
          <a:xfrm>
            <a:off x="6530551" y="468820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48 ц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7135D2F-8D23-4003-B800-2C8DF51A21A5}"/>
              </a:ext>
            </a:extLst>
          </p:cNvPr>
          <p:cNvSpPr/>
          <p:nvPr/>
        </p:nvSpPr>
        <p:spPr>
          <a:xfrm>
            <a:off x="6293179" y="389305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 т 8 ц : 16 ц = 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2B164747-6FD4-4FDC-8B00-67A6ABE38BCC}"/>
              </a:ext>
            </a:extLst>
          </p:cNvPr>
          <p:cNvSpPr/>
          <p:nvPr/>
        </p:nvSpPr>
        <p:spPr>
          <a:xfrm>
            <a:off x="9504800" y="389305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4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DA36EB1-273C-49CD-96BC-6A22437E53E6}"/>
              </a:ext>
            </a:extLst>
          </p:cNvPr>
          <p:cNvSpPr/>
          <p:nvPr/>
        </p:nvSpPr>
        <p:spPr>
          <a:xfrm>
            <a:off x="6530551" y="203065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 год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FC034-4B66-46B3-8473-B86D9A3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559" y="1456402"/>
            <a:ext cx="5158408" cy="516380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6A5C50BD-D132-47A8-958C-F791FBA352D3}"/>
              </a:ext>
            </a:extLst>
          </p:cNvPr>
          <p:cNvSpPr/>
          <p:nvPr/>
        </p:nvSpPr>
        <p:spPr>
          <a:xfrm>
            <a:off x="6293179" y="123550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 доби : 12 = 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3ABFC576-DA95-4E24-A0B2-12AC38AD6F83}"/>
              </a:ext>
            </a:extLst>
          </p:cNvPr>
          <p:cNvSpPr/>
          <p:nvPr/>
        </p:nvSpPr>
        <p:spPr>
          <a:xfrm>
            <a:off x="9699843" y="123550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 год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2F0A0AF-995A-4F93-B7FB-F914AB5B59BA}"/>
              </a:ext>
            </a:extLst>
          </p:cNvPr>
          <p:cNvSpPr/>
          <p:nvPr/>
        </p:nvSpPr>
        <p:spPr>
          <a:xfrm>
            <a:off x="6530551" y="468820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 год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7135D2F-8D23-4003-B800-2C8DF51A21A5}"/>
              </a:ext>
            </a:extLst>
          </p:cNvPr>
          <p:cNvSpPr/>
          <p:nvPr/>
        </p:nvSpPr>
        <p:spPr>
          <a:xfrm>
            <a:off x="6293179" y="389305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 доби – 18 год = 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2B164747-6FD4-4FDC-8B00-67A6ABE38BCC}"/>
              </a:ext>
            </a:extLst>
          </p:cNvPr>
          <p:cNvSpPr/>
          <p:nvPr/>
        </p:nvSpPr>
        <p:spPr>
          <a:xfrm>
            <a:off x="9699843" y="389305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54 год</a:t>
            </a:r>
          </a:p>
        </p:txBody>
      </p:sp>
    </p:spTree>
    <p:extLst>
      <p:ext uri="{BB962C8B-B14F-4D97-AF65-F5344CB8AC3E}">
        <p14:creationId xmlns:p14="http://schemas.microsoft.com/office/powerpoint/2010/main" val="26563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9A3BF4EC-F1A0-4C6A-BC8C-F10E16C53203}"/>
              </a:ext>
            </a:extLst>
          </p:cNvPr>
          <p:cNvSpPr/>
          <p:nvPr/>
        </p:nvSpPr>
        <p:spPr>
          <a:xfrm>
            <a:off x="5068956" y="1297375"/>
            <a:ext cx="6940825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 кожної сторони шестикутника дорівнює 1 </a:t>
            </a:r>
            <a:r>
              <a:rPr lang="uk-UA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r>
              <a:rPr lang="uk-U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см. Знайди довжину сторони квадрата, периметр якого дорівнює периметру шестикутника.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Шестикутник 5">
            <a:extLst>
              <a:ext uri="{FF2B5EF4-FFF2-40B4-BE49-F238E27FC236}">
                <a16:creationId xmlns:a16="http://schemas.microsoft.com/office/drawing/2014/main" id="{0F2EA4A7-382C-44F2-9CB5-BC0DB5E3734E}"/>
              </a:ext>
            </a:extLst>
          </p:cNvPr>
          <p:cNvSpPr/>
          <p:nvPr/>
        </p:nvSpPr>
        <p:spPr>
          <a:xfrm>
            <a:off x="1777696" y="1590677"/>
            <a:ext cx="2654452" cy="228832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D9AAB-6501-4064-943C-C6FB64B8C3B6}"/>
              </a:ext>
            </a:extLst>
          </p:cNvPr>
          <p:cNvSpPr txBox="1"/>
          <p:nvPr/>
        </p:nvSpPr>
        <p:spPr>
          <a:xfrm>
            <a:off x="2400332" y="1185892"/>
            <a:ext cx="14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1 </a:t>
            </a:r>
            <a:r>
              <a:rPr lang="uk-UA" b="1" dirty="0" err="1"/>
              <a:t>дм</a:t>
            </a:r>
            <a:r>
              <a:rPr lang="uk-UA" b="1" dirty="0"/>
              <a:t> 2 см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776D8ABD-3BB3-4CC8-856F-4DD381258C77}"/>
              </a:ext>
            </a:extLst>
          </p:cNvPr>
          <p:cNvSpPr/>
          <p:nvPr/>
        </p:nvSpPr>
        <p:spPr>
          <a:xfrm>
            <a:off x="1921848" y="4263445"/>
            <a:ext cx="2279359" cy="2279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BEB1D-1975-4367-BE83-AC91115F0686}"/>
              </a:ext>
            </a:extLst>
          </p:cNvPr>
          <p:cNvSpPr txBox="1"/>
          <p:nvPr/>
        </p:nvSpPr>
        <p:spPr>
          <a:xfrm>
            <a:off x="2419925" y="1202862"/>
            <a:ext cx="14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12 см</a:t>
            </a:r>
          </a:p>
        </p:txBody>
      </p:sp>
    </p:spTree>
    <p:extLst>
      <p:ext uri="{BB962C8B-B14F-4D97-AF65-F5344CB8AC3E}">
        <p14:creationId xmlns:p14="http://schemas.microsoft.com/office/powerpoint/2010/main" val="29673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Шестикутник 14">
            <a:extLst>
              <a:ext uri="{FF2B5EF4-FFF2-40B4-BE49-F238E27FC236}">
                <a16:creationId xmlns:a16="http://schemas.microsoft.com/office/drawing/2014/main" id="{8A49421B-75C9-4127-AD7D-71B5910D18CF}"/>
              </a:ext>
            </a:extLst>
          </p:cNvPr>
          <p:cNvSpPr/>
          <p:nvPr/>
        </p:nvSpPr>
        <p:spPr>
          <a:xfrm>
            <a:off x="1054100" y="1590677"/>
            <a:ext cx="2654452" cy="228832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7507F-2D47-4DD5-B044-0D8352F2662B}"/>
              </a:ext>
            </a:extLst>
          </p:cNvPr>
          <p:cNvSpPr txBox="1"/>
          <p:nvPr/>
        </p:nvSpPr>
        <p:spPr>
          <a:xfrm>
            <a:off x="1676736" y="1185892"/>
            <a:ext cx="14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12 см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F75318F3-B86C-4417-8278-6BEF35D38392}"/>
              </a:ext>
            </a:extLst>
          </p:cNvPr>
          <p:cNvSpPr/>
          <p:nvPr/>
        </p:nvSpPr>
        <p:spPr>
          <a:xfrm>
            <a:off x="1198252" y="4263445"/>
            <a:ext cx="2279359" cy="2279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Розв’яжи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1F85DB0-02FE-4F4B-8987-AC7C869D8E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7BBB8FB-62FB-4F6C-8F26-738B510AD2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5B6D520-C498-459A-A057-1CAA43482E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81D997-2CA5-493C-BB9E-B57E41E6249E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8DF98A-B9C0-48C0-80EB-B6E6545E44C1}"/>
              </a:ext>
            </a:extLst>
          </p:cNvPr>
          <p:cNvSpPr txBox="1"/>
          <p:nvPr/>
        </p:nvSpPr>
        <p:spPr>
          <a:xfrm>
            <a:off x="3806590" y="3288785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18 см довжина сторони квадрата.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ADD212C-EC8C-418B-8958-98B1227A23E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95" y="1435400"/>
            <a:ext cx="443631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F2B1B4D-B6B3-4E79-84E5-355E1EC0CFC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690" y="1435400"/>
            <a:ext cx="443631" cy="6081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0770CA-78D7-439D-9E22-5F9D7CBDB406}"/>
              </a:ext>
            </a:extLst>
          </p:cNvPr>
          <p:cNvSpPr txBox="1"/>
          <p:nvPr/>
        </p:nvSpPr>
        <p:spPr>
          <a:xfrm>
            <a:off x="3810130" y="266366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1F1988-C795-4F65-929D-E1EED1AF1A73}"/>
              </a:ext>
            </a:extLst>
          </p:cNvPr>
          <p:cNvSpPr txBox="1"/>
          <p:nvPr/>
        </p:nvSpPr>
        <p:spPr>
          <a:xfrm>
            <a:off x="5331058" y="265894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4B86D1-08BB-4472-B94E-51ECE7CBFA28}"/>
              </a:ext>
            </a:extLst>
          </p:cNvPr>
          <p:cNvSpPr txBox="1"/>
          <p:nvPr/>
        </p:nvSpPr>
        <p:spPr>
          <a:xfrm>
            <a:off x="6267519" y="264332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(см)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135CF1-B034-484C-9EAC-DFA46E139CD2}"/>
              </a:ext>
            </a:extLst>
          </p:cNvPr>
          <p:cNvSpPr txBox="1"/>
          <p:nvPr/>
        </p:nvSpPr>
        <p:spPr>
          <a:xfrm>
            <a:off x="4788940" y="264203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FCC3956-1B13-43CF-8D8B-900BD337CD2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109242" y="2648227"/>
            <a:ext cx="44363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936E4AD-BBAF-44CF-9480-285E6201D82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132" y="2026798"/>
            <a:ext cx="443631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47D057-C1D0-4F39-ADB5-F02B7BCA1735}"/>
              </a:ext>
            </a:extLst>
          </p:cNvPr>
          <p:cNvSpPr txBox="1"/>
          <p:nvPr/>
        </p:nvSpPr>
        <p:spPr>
          <a:xfrm>
            <a:off x="5331058" y="205465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FC3758-7705-4454-9DAF-BAFE950B3D8F}"/>
              </a:ext>
            </a:extLst>
          </p:cNvPr>
          <p:cNvSpPr txBox="1"/>
          <p:nvPr/>
        </p:nvSpPr>
        <p:spPr>
          <a:xfrm>
            <a:off x="4788940" y="20377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478FD22-7E2B-4F3E-BDAF-7882B7F48FA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2146" y="2038463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0550A7E-0FF5-4DC6-AC88-13EE8C4E472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8214" y="2038463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764C2AC-CE9B-4313-BD41-EB87CD78DEC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666" y="2038463"/>
            <a:ext cx="44363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0435F00-D8A8-4F65-94E1-40BEA1251B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5093" y="2038463"/>
            <a:ext cx="443631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9C429B-424A-4349-B26D-057B2D101D3C}"/>
              </a:ext>
            </a:extLst>
          </p:cNvPr>
          <p:cNvSpPr txBox="1"/>
          <p:nvPr/>
        </p:nvSpPr>
        <p:spPr>
          <a:xfrm>
            <a:off x="6267518" y="2067405"/>
            <a:ext cx="521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(см) – периметр шестикутника.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AE406E37-3EF6-4B76-8E59-82C1C1083DD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132" y="2646170"/>
            <a:ext cx="44363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AAAB12D-ED92-497B-83CF-92E5DDAE7E2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4559" y="2646170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E40D9A2-8A15-45CF-B0BA-339FD0292F8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666" y="2631382"/>
            <a:ext cx="443631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C2505BC9-050E-4F6C-A956-E73ED61815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2462" y="2643047"/>
            <a:ext cx="44363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7" grpId="0"/>
      <p:bldP spid="39" grpId="0"/>
      <p:bldP spid="40" grpId="0"/>
      <p:bldP spid="41" grpId="0"/>
      <p:bldP spid="59" grpId="0"/>
      <p:bldP spid="60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79,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обчислити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вирази 488 та розв’язати задачу 489.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79,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488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489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11.04.2022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3177" y="1306286"/>
            <a:ext cx="6992983" cy="322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№489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? м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Відрізали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5 </a:t>
            </a: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шматків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12 м - ? м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Залишилося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6 м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Вийде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? </a:t>
            </a: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шматків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11 м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399" y="4200424"/>
            <a:ext cx="8715103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</a:t>
            </a:r>
            <a:r>
              <a:rPr lang="ru-RU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розв'язку</a:t>
            </a:r>
            <a:r>
              <a:rPr lang="ru-RU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Скільки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метрів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дроту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відрізали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Скільки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метрів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дроту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Скільки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шматків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дроту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вийде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весь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дріт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розрізати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шматки по 11 м?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Завдання</a:t>
            </a:r>
            <a:r>
              <a:rPr lang="ru-RU" sz="2000" b="1" dirty="0">
                <a:solidFill>
                  <a:schemeClr val="bg1"/>
                </a:solidFill>
              </a:rPr>
              <a:t> з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цеглинками</a:t>
            </a:r>
            <a:r>
              <a:rPr lang="ru-RU" sz="2000" b="1" dirty="0">
                <a:solidFill>
                  <a:schemeClr val="bg1"/>
                </a:solidFill>
              </a:rPr>
              <a:t> (проголосуй </a:t>
            </a:r>
            <a:r>
              <a:rPr lang="ru-RU" sz="2000" b="1" dirty="0" err="1">
                <a:solidFill>
                  <a:schemeClr val="bg1"/>
                </a:solidFill>
              </a:rPr>
              <a:t>цеглинками</a:t>
            </a:r>
            <a:r>
              <a:rPr lang="ru-RU" sz="2000" b="1" dirty="0">
                <a:solidFill>
                  <a:schemeClr val="bg1"/>
                </a:solidFill>
              </a:rPr>
              <a:t> за </a:t>
            </a:r>
            <a:r>
              <a:rPr lang="ru-RU" sz="2000" b="1" dirty="0" err="1">
                <a:solidFill>
                  <a:schemeClr val="bg1"/>
                </a:solidFill>
              </a:rPr>
              <a:t>вірну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виразів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їхніх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рівності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ділення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двоцифрове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число.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90" y="1311965"/>
            <a:ext cx="4969565" cy="182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F008C-5AAA-414C-9934-B4CA700E32AC}"/>
              </a:ext>
            </a:extLst>
          </p:cNvPr>
          <p:cNvSpPr txBox="1"/>
          <p:nvPr/>
        </p:nvSpPr>
        <p:spPr>
          <a:xfrm>
            <a:off x="6715541" y="1948070"/>
            <a:ext cx="4465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∙ 3 = 72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3 = 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3 = 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24 =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24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: 72 = 3</a:t>
            </a: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91" y="3807623"/>
            <a:ext cx="4969564" cy="182235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ірка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результату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90" y="2663687"/>
            <a:ext cx="4969565" cy="18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виразів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їхніх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рівності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ділення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двоцифрове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число.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90" y="1311965"/>
            <a:ext cx="4969565" cy="182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F008C-5AAA-414C-9934-B4CA700E32AC}"/>
              </a:ext>
            </a:extLst>
          </p:cNvPr>
          <p:cNvSpPr txBox="1"/>
          <p:nvPr/>
        </p:nvSpPr>
        <p:spPr>
          <a:xfrm>
            <a:off x="6715541" y="1948070"/>
            <a:ext cx="4465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∙ 2 = 68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 : 34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 : 2 = 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 : 34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: 68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: 2 = 68</a:t>
            </a:r>
          </a:p>
        </p:txBody>
      </p:sp>
    </p:spTree>
    <p:extLst>
      <p:ext uri="{BB962C8B-B14F-4D97-AF65-F5344CB8AC3E}">
        <p14:creationId xmlns:p14="http://schemas.microsoft.com/office/powerpoint/2010/main" val="36497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6212" y="3245745"/>
            <a:ext cx="4969568" cy="182235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ірка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результату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6215" y="2196547"/>
            <a:ext cx="4969565" cy="18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виразів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їхніх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рівності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ділення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двоцифрове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число.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190" y="1311965"/>
            <a:ext cx="4969565" cy="182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F008C-5AAA-414C-9934-B4CA700E32AC}"/>
              </a:ext>
            </a:extLst>
          </p:cNvPr>
          <p:cNvSpPr txBox="1"/>
          <p:nvPr/>
        </p:nvSpPr>
        <p:spPr>
          <a:xfrm>
            <a:off x="6715541" y="1948070"/>
            <a:ext cx="4465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∙ 5 = 85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: 85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: 17 =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: 17 =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: 5 = 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: 5 = 85</a:t>
            </a:r>
          </a:p>
        </p:txBody>
      </p:sp>
    </p:spTree>
    <p:extLst>
      <p:ext uri="{BB962C8B-B14F-4D97-AF65-F5344CB8AC3E}">
        <p14:creationId xmlns:p14="http://schemas.microsoft.com/office/powerpoint/2010/main" val="190515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9AF39F-29E7-4FB8-99D9-ED665D8BD5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6213" y="3292131"/>
            <a:ext cx="4969567" cy="182235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ірка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результату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6215" y="2196547"/>
            <a:ext cx="4969565" cy="18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3720" y="1283105"/>
            <a:ext cx="6133968" cy="46907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81" y="3313720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45" y="4493706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870" y="5598758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020" y="5598758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81" y="4456239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198" y="4456239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384312" y="1541028"/>
            <a:ext cx="5888195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540:x=30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538392" y="450193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1355795" y="561986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3699257" y="566956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556939" y="451296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634217" y="4515765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2634217" y="333609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57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38639</TotalTime>
  <Words>931</Words>
  <Application>Microsoft Office PowerPoint</Application>
  <PresentationFormat>Широкоэкранный</PresentationFormat>
  <Paragraphs>327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5867</cp:revision>
  <dcterms:created xsi:type="dcterms:W3CDTF">2018-01-05T16:38:53Z</dcterms:created>
  <dcterms:modified xsi:type="dcterms:W3CDTF">2022-04-11T05:42:29Z</dcterms:modified>
</cp:coreProperties>
</file>