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753" r:id="rId3"/>
    <p:sldId id="689" r:id="rId4"/>
    <p:sldId id="454" r:id="rId5"/>
    <p:sldId id="736" r:id="rId6"/>
    <p:sldId id="749" r:id="rId7"/>
    <p:sldId id="542" r:id="rId8"/>
    <p:sldId id="751" r:id="rId9"/>
    <p:sldId id="756" r:id="rId10"/>
    <p:sldId id="758" r:id="rId11"/>
    <p:sldId id="740" r:id="rId12"/>
    <p:sldId id="759" r:id="rId13"/>
    <p:sldId id="289" r:id="rId14"/>
    <p:sldId id="306" r:id="rId15"/>
    <p:sldId id="732" r:id="rId16"/>
    <p:sldId id="75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741"/>
    <a:srgbClr val="FFB441"/>
    <a:srgbClr val="87BCE8"/>
    <a:srgbClr val="DB4037"/>
    <a:srgbClr val="BB75A9"/>
    <a:srgbClr val="E24ED0"/>
    <a:srgbClr val="E34DB5"/>
    <a:srgbClr val="FAF225"/>
    <a:srgbClr val="E9912D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9973" y="4417419"/>
            <a:ext cx="8597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Чим корисна їжа. Створення меню на 1 день. Рекомендації для правильного харчування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4106" y="1660782"/>
            <a:ext cx="3304541" cy="279984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Склади правила гігієни під час вживання овочів та фруктів.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42316" y="1322440"/>
            <a:ext cx="5856732" cy="881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Фрукти та овочі можна зберігати так: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42316" y="2332815"/>
            <a:ext cx="5856732" cy="231233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/>
              <a:t>заморожувати - так вони зберігають всі свої поживні речовини;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/>
              <a:t>засушувати – наприклад, для узварів та компотів;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/>
              <a:t>консервувати – варити варення з фруктів або маринувати овочі.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263640" y="1322439"/>
            <a:ext cx="5715000" cy="1228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Щоби зберегти вітаміни, готуючи страви із овочів та фруктів, слід дотримуватися таких порад: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263640" y="2671143"/>
            <a:ext cx="5715000" cy="2751249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/>
              <a:t>не зберігай довго очищені та розрізані овочі;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/>
              <a:t>варити овочі слід під закритою кришкою;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/>
              <a:t>краще їсти свіжі страви з овочів, а не розігріті повторно.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500" y="4774265"/>
            <a:ext cx="2686812" cy="184494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8007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419777" y="1049940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221949" y="1505113"/>
            <a:ext cx="11637034" cy="362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Порівняй два меню сніданку. Зроби вибір. Обґрунтуй свою відповідь.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05256" y="2046791"/>
            <a:ext cx="5020056" cy="1581912"/>
          </a:xfrm>
          <a:prstGeom prst="rect">
            <a:avLst/>
          </a:prstGeom>
          <a:solidFill>
            <a:srgbClr val="FFB4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i="1" dirty="0">
                <a:solidFill>
                  <a:schemeClr val="tx1"/>
                </a:solidFill>
              </a:rPr>
              <a:t>Сніданок 1 </a:t>
            </a:r>
          </a:p>
          <a:p>
            <a:pPr algn="ctr"/>
            <a:r>
              <a:rPr lang="uk-UA" sz="2400" dirty="0">
                <a:solidFill>
                  <a:schemeClr val="tx1"/>
                </a:solidFill>
              </a:rPr>
              <a:t>Вівсяна каша з варенням.</a:t>
            </a:r>
          </a:p>
          <a:p>
            <a:pPr algn="ctr"/>
            <a:r>
              <a:rPr lang="uk-UA" sz="2400" dirty="0">
                <a:solidFill>
                  <a:schemeClr val="tx1"/>
                </a:solidFill>
              </a:rPr>
              <a:t>Тістечко.</a:t>
            </a:r>
          </a:p>
          <a:p>
            <a:pPr algn="ctr"/>
            <a:r>
              <a:rPr lang="uk-UA" sz="2400" dirty="0">
                <a:solidFill>
                  <a:schemeClr val="tx1"/>
                </a:solidFill>
              </a:rPr>
              <a:t>Солодке какао.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5925312" y="2046791"/>
            <a:ext cx="5020056" cy="1581912"/>
          </a:xfrm>
          <a:prstGeom prst="rect">
            <a:avLst/>
          </a:prstGeom>
          <a:solidFill>
            <a:srgbClr val="87BC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i="1" dirty="0">
                <a:solidFill>
                  <a:schemeClr val="tx1"/>
                </a:solidFill>
              </a:rPr>
              <a:t>Сніданок 2 </a:t>
            </a:r>
          </a:p>
          <a:p>
            <a:pPr algn="ctr"/>
            <a:r>
              <a:rPr lang="uk-UA" sz="2400" dirty="0">
                <a:solidFill>
                  <a:schemeClr val="tx1"/>
                </a:solidFill>
              </a:rPr>
              <a:t>Вівсяна каша з сухофруктами.</a:t>
            </a:r>
          </a:p>
          <a:p>
            <a:pPr algn="ctr"/>
            <a:r>
              <a:rPr lang="uk-UA" sz="2400" dirty="0">
                <a:solidFill>
                  <a:schemeClr val="tx1"/>
                </a:solidFill>
              </a:rPr>
              <a:t>Сир.</a:t>
            </a:r>
          </a:p>
          <a:p>
            <a:pPr algn="ctr"/>
            <a:r>
              <a:rPr lang="uk-UA" sz="2400" dirty="0">
                <a:solidFill>
                  <a:schemeClr val="tx1"/>
                </a:solidFill>
              </a:rPr>
              <a:t>Несолодкий чай.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25296" y="4034995"/>
            <a:ext cx="10378440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631037"/>
            <a:ext cx="2425427" cy="1169056"/>
          </a:xfrm>
          <a:prstGeom prst="rect">
            <a:avLst/>
          </a:prstGeom>
        </p:spPr>
      </p:pic>
      <p:cxnSp>
        <p:nvCxnSpPr>
          <p:cNvPr id="42" name="Прямая соединительная линия 41"/>
          <p:cNvCxnSpPr/>
          <p:nvPr/>
        </p:nvCxnSpPr>
        <p:spPr>
          <a:xfrm>
            <a:off x="1225296" y="4563184"/>
            <a:ext cx="10378440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1225296" y="5104327"/>
            <a:ext cx="10378440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1225296" y="5636326"/>
            <a:ext cx="10378440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5925312" y="3188295"/>
            <a:ext cx="448762" cy="440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Прямоугольник 48"/>
          <p:cNvSpPr/>
          <p:nvPr/>
        </p:nvSpPr>
        <p:spPr>
          <a:xfrm>
            <a:off x="905256" y="3188295"/>
            <a:ext cx="448762" cy="440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466" y="3270338"/>
            <a:ext cx="247685" cy="3048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7024" y="3536395"/>
            <a:ext cx="104740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Доцільно обрати сніданок № 2, тому що в нього включено як і рослинну, так і тваринну їжу; продукти, які надають організму енергію та сили для повноцінної роботи; відсутній цукор та солодощі. </a:t>
            </a:r>
          </a:p>
        </p:txBody>
      </p:sp>
    </p:spTree>
    <p:extLst>
      <p:ext uri="{BB962C8B-B14F-4D97-AF65-F5344CB8AC3E}">
        <p14:creationId xmlns:p14="http://schemas.microsoft.com/office/powerpoint/2010/main" val="19741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Вправа «Правильне харчування»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32588" y="1260906"/>
            <a:ext cx="11845346" cy="82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Після кожного твердження ви повинні підняти </a:t>
            </a:r>
            <a:r>
              <a:rPr lang="uk-UA" sz="2400" dirty="0" err="1"/>
              <a:t>цеглинкуз</a:t>
            </a:r>
            <a:r>
              <a:rPr lang="uk-UA" sz="2400" dirty="0"/>
              <a:t> відповідним кольором. «Погоджуюсь», «Не погоджуюсь», чи «Не можу відповісти».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32588" y="2586060"/>
            <a:ext cx="7868412" cy="41069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Вживайте свіжу їжу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87751" y="3100848"/>
            <a:ext cx="9390181" cy="410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Їжа повинна бути одноманітною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588" y="3638180"/>
            <a:ext cx="7868412" cy="400446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Не їжте свіжі овочі та фрукти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87751" y="4165264"/>
            <a:ext cx="9390181" cy="410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Процес прийняття їжі не повинен приносити задоволення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32588" y="4689279"/>
            <a:ext cx="7868412" cy="41069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Необхідно дотримуватися режиму харчування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587751" y="5217296"/>
            <a:ext cx="9390181" cy="410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Слід відразу після вечері лягати спати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6388" y="2086916"/>
            <a:ext cx="1176956" cy="43159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751" y="2099071"/>
            <a:ext cx="1148051" cy="42099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8245" y="2099071"/>
            <a:ext cx="1148051" cy="420993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32588" y="5750626"/>
            <a:ext cx="7868412" cy="74161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Під час їжі потрібно відволікатися (читання, розмова, перегляд телевізора тощо)</a:t>
            </a:r>
          </a:p>
        </p:txBody>
      </p:sp>
    </p:spTree>
    <p:extLst>
      <p:ext uri="{BB962C8B-B14F-4D97-AF65-F5344CB8AC3E}">
        <p14:creationId xmlns:p14="http://schemas.microsoft.com/office/powerpoint/2010/main" val="119447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892039" y="1154545"/>
            <a:ext cx="7156797" cy="5465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prstClr val="white"/>
                </a:solidFill>
              </a:rPr>
              <a:t>Харчування сучасної людини визначає її стан здоров’я протягом</a:t>
            </a:r>
          </a:p>
          <a:p>
            <a:pPr algn="ctr"/>
            <a:r>
              <a:rPr lang="uk-UA" sz="3200" dirty="0">
                <a:solidFill>
                  <a:prstClr val="white"/>
                </a:solidFill>
              </a:rPr>
              <a:t>всього життя, безпосередньо впливає на благополуччя та тривалість життя.</a:t>
            </a:r>
          </a:p>
          <a:p>
            <a:pPr algn="ctr"/>
            <a:r>
              <a:rPr lang="uk-UA" sz="3200" dirty="0">
                <a:solidFill>
                  <a:prstClr val="white"/>
                </a:solidFill>
              </a:rPr>
              <a:t>Дотримання всією родиною збалансованої дієти та принципів здорового способу</a:t>
            </a:r>
          </a:p>
          <a:p>
            <a:pPr algn="ctr"/>
            <a:r>
              <a:rPr lang="uk-UA" sz="3200" dirty="0">
                <a:solidFill>
                  <a:prstClr val="white"/>
                </a:solidFill>
              </a:rPr>
              <a:t>життя закладає основу їхнього здоров’я. </a:t>
            </a:r>
            <a:endParaRPr lang="uk-UA" sz="32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Держпродспоживслужба продовжує вживати відповідні заходи щодо запобігання  та зниження рівня харчових отруєнь серед дітейГоловне управління  Держпродспоживслужби в Дніпропетровській області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843" y="1899088"/>
            <a:ext cx="4574570" cy="294723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2" y="1265380"/>
            <a:ext cx="9051082" cy="53731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У 100 грамах </a:t>
            </a:r>
            <a:r>
              <a:rPr lang="uk-UA" sz="3200"/>
              <a:t>«Кока-Коли</a:t>
            </a:r>
            <a:r>
              <a:rPr lang="uk-UA" sz="3200" dirty="0"/>
              <a:t>» міститься 9 грамів цукру, це майже 2 чайних ложки цукру. У банці кока-коли (0,33 літра) міститься біля 7 чайних ложок цукру. Приблизно така сама кількість цукру міститься в інших солодких газованих напоях. Така кількість цукру шкідлива для здоров’я, регулярне вживання солодощів у великих кількостях збільшує імовірність виникнення цукрового діабету.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704" r="27803"/>
          <a:stretch/>
        </p:blipFill>
        <p:spPr>
          <a:xfrm>
            <a:off x="9198864" y="1279270"/>
            <a:ext cx="2312299" cy="48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83-86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</a:t>
            </a:r>
            <a:r>
              <a:rPr lang="uk-UA" sz="4400" i="1">
                <a:solidFill>
                  <a:srgbClr val="2F3242"/>
                </a:solidFill>
              </a:rPr>
              <a:t>запис 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с.83-86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 «Все в твоїх руках»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77" t="1792" r="5671" b="934"/>
          <a:stretch/>
        </p:blipFill>
        <p:spPr>
          <a:xfrm>
            <a:off x="1191491" y="1290146"/>
            <a:ext cx="9812765" cy="5381868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9500" y="1304579"/>
            <a:ext cx="2447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/>
              <a:t>Яким був твій настрій? Яке завдання сподобалось </a:t>
            </a:r>
          </a:p>
          <a:p>
            <a:pPr algn="ctr"/>
            <a:r>
              <a:rPr lang="uk-UA" sz="1600" b="1" dirty="0"/>
              <a:t>найбільше?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3272" y="1290146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Чим ти сьогодні допоміг іншим? Чи покращилися сьогодні твої стосунки з оточуючими?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5710" y="3723928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Які труднощі ти сьогодні відчув? </a:t>
            </a:r>
          </a:p>
          <a:p>
            <a:pPr algn="ctr"/>
            <a:r>
              <a:rPr lang="uk-UA" b="1" dirty="0"/>
              <a:t>Над чим ще потрібно подумати?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9496" y="2901891"/>
            <a:ext cx="2576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Що ти сьогодні виконав? Яких результатів досяг?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9500" y="4836801"/>
            <a:ext cx="267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Про що нове ти сьогодні дізнався? Які знання отримав?</a:t>
            </a:r>
          </a:p>
        </p:txBody>
      </p:sp>
    </p:spTree>
    <p:extLst>
      <p:ext uri="{BB962C8B-B14F-4D97-AF65-F5344CB8AC3E}">
        <p14:creationId xmlns:p14="http://schemas.microsoft.com/office/powerpoint/2010/main" val="59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5" t="24634" r="1108" b="1155"/>
          <a:stretch/>
        </p:blipFill>
        <p:spPr>
          <a:xfrm>
            <a:off x="203317" y="1570006"/>
            <a:ext cx="6107502" cy="3994031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6435306" y="1456402"/>
            <a:ext cx="5572665" cy="44871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Усміхнися всім навколо: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небу, сонцю, квітам, людям.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І тоді обов'язково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день тобі веселим буде!</a:t>
            </a:r>
          </a:p>
        </p:txBody>
      </p:sp>
    </p:spTree>
    <p:extLst>
      <p:ext uri="{BB962C8B-B14F-4D97-AF65-F5344CB8AC3E}">
        <p14:creationId xmlns:p14="http://schemas.microsoft.com/office/powerpoint/2010/main" val="42652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Ранкове коло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Що таке здорове харчування людини? За діаграмою назвіть продукти, які потрібно вживати найбільше, і ті, які потрібно обмежувати.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383" t="2924" r="13246" b="2853"/>
          <a:stretch/>
        </p:blipFill>
        <p:spPr>
          <a:xfrm>
            <a:off x="3831335" y="1228676"/>
            <a:ext cx="4480561" cy="5376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00332" y="1920240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Менше споживайте солодощів та жирної їжі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864608" y="2468880"/>
            <a:ext cx="722376" cy="246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5674" y="2942708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Молоко та молочні продукти – 2-3 рази на тиждень</a:t>
            </a:r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4105656" y="3258135"/>
            <a:ext cx="1051560" cy="1085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43988" y="3177553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Овочі – 3-5 порцій на тиждень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47237" y="1920240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М’ясо, риба, яйця, горіхи – 2-3 порції на тиждень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24976" y="4440063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Хліб, крупи, рис, макарони – 6-11 порцій на тиждень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6766561" y="2243405"/>
            <a:ext cx="1311147" cy="996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7905496" y="5201842"/>
            <a:ext cx="1582420" cy="531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7315200" y="3642535"/>
            <a:ext cx="1509776" cy="943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2880360" y="4871716"/>
            <a:ext cx="1618488" cy="60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06694" y="4437810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Фрукти – 2-4 порції на тиждень</a:t>
            </a:r>
          </a:p>
        </p:txBody>
      </p:sp>
    </p:spTree>
    <p:extLst>
      <p:ext uri="{BB962C8B-B14F-4D97-AF65-F5344CB8AC3E}">
        <p14:creationId xmlns:p14="http://schemas.microsoft.com/office/powerpoint/2010/main" val="7350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Практична робота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46822" y="1254412"/>
            <a:ext cx="11850624" cy="699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Скористайтеся «пірамідою харчування» та створіть меню на один день. Запишіть його на листочку.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224950" y="5582654"/>
            <a:ext cx="10688130" cy="113067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Порівняйте меню, яке ви створили, з тим, що ви їли протягом кількох попередніх днів. Чи є істотна різниця у цих меню? Чи потрібно щось змінити у вашому харчуванні?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19178" y="2041479"/>
            <a:ext cx="2167264" cy="506893"/>
          </a:xfrm>
          <a:prstGeom prst="roundRect">
            <a:avLst/>
          </a:prstGeom>
          <a:solidFill>
            <a:srgbClr val="FFB4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Сніданок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822" y="2603920"/>
            <a:ext cx="1362614" cy="10582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0289" y="2587946"/>
            <a:ext cx="1309945" cy="10617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292" y="4282433"/>
            <a:ext cx="1299900" cy="10457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5242" y="3601167"/>
            <a:ext cx="90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Омлет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9435" y="3676483"/>
            <a:ext cx="160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Вівсяна каша з фруктами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0820" y="5230339"/>
            <a:ext cx="193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Сир з фруктами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570727" y="2041478"/>
            <a:ext cx="2167264" cy="506893"/>
          </a:xfrm>
          <a:prstGeom prst="roundRect">
            <a:avLst/>
          </a:prstGeom>
          <a:solidFill>
            <a:srgbClr val="FFB4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Обід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4076" y="2598386"/>
            <a:ext cx="1066384" cy="106638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2660" y="2598386"/>
            <a:ext cx="1779495" cy="107809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04467" y="3579240"/>
            <a:ext cx="130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Гречана каша з грудинкою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54359" y="3607804"/>
            <a:ext cx="15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 з рибою та овочами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467" y="4454542"/>
            <a:ext cx="1281698" cy="96728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30460" y="4551366"/>
            <a:ext cx="15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Макарони з телятиною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6822276" y="2041477"/>
            <a:ext cx="2167264" cy="506893"/>
          </a:xfrm>
          <a:prstGeom prst="roundRect">
            <a:avLst/>
          </a:prstGeom>
          <a:solidFill>
            <a:srgbClr val="FFB4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Вечеря 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9015" y="2587946"/>
            <a:ext cx="1479786" cy="108453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1773" y="2571817"/>
            <a:ext cx="1234780" cy="1056637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9700" y="4417020"/>
            <a:ext cx="1369101" cy="104644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077207" y="4454541"/>
            <a:ext cx="150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Запечена картопля з овочами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95722" y="3590249"/>
            <a:ext cx="197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Запіканка з сиром та овочами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69015" y="3579240"/>
            <a:ext cx="15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Риба з овочами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875257" y="2064924"/>
            <a:ext cx="2167264" cy="506893"/>
          </a:xfrm>
          <a:prstGeom prst="roundRect">
            <a:avLst/>
          </a:prstGeom>
          <a:solidFill>
            <a:srgbClr val="FFB4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Перекус 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75257" y="2656516"/>
            <a:ext cx="1267498" cy="849033"/>
          </a:xfrm>
          <a:prstGeom prst="rect">
            <a:avLst/>
          </a:prstGeom>
        </p:spPr>
      </p:pic>
      <p:pic>
        <p:nvPicPr>
          <p:cNvPr id="7168" name="Рисунок 7167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936" y="3570121"/>
            <a:ext cx="1301819" cy="884420"/>
          </a:xfrm>
          <a:prstGeom prst="rect">
            <a:avLst/>
          </a:prstGeom>
        </p:spPr>
      </p:pic>
      <p:pic>
        <p:nvPicPr>
          <p:cNvPr id="7169" name="Рисунок 7168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40937" y="4494675"/>
            <a:ext cx="1330316" cy="85541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1171253" y="2804591"/>
            <a:ext cx="90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Йогурт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142755" y="4667427"/>
            <a:ext cx="104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Горішки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71252" y="3804220"/>
            <a:ext cx="90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Фрукти </a:t>
            </a:r>
          </a:p>
        </p:txBody>
      </p:sp>
    </p:spTree>
    <p:extLst>
      <p:ext uri="{BB962C8B-B14F-4D97-AF65-F5344CB8AC3E}">
        <p14:creationId xmlns:p14="http://schemas.microsoft.com/office/powerpoint/2010/main" val="220240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6" grpId="0" animBg="1"/>
      <p:bldP spid="11" grpId="0"/>
      <p:bldP spid="15" grpId="0"/>
      <p:bldP spid="16" grpId="0"/>
      <p:bldP spid="17" grpId="0" animBg="1"/>
      <p:bldP spid="20" grpId="0"/>
      <p:bldP spid="21" grpId="0"/>
      <p:bldP spid="23" grpId="0"/>
      <p:bldP spid="24" grpId="0" animBg="1"/>
      <p:bldP spid="28" grpId="0"/>
      <p:bldP spid="29" grpId="0"/>
      <p:bldP spid="30" grpId="0"/>
      <p:bldP spid="31" grpId="0" animBg="1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209" y="1441969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ст.84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Запропонуйте кілька своїх порад та доповніть перелік рекомендацій для правильного харчування.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42316" y="1322441"/>
            <a:ext cx="7868412" cy="518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1. У більшості випадків, їжу потрібно готувати. </a:t>
            </a:r>
          </a:p>
        </p:txBody>
      </p:sp>
      <p:pic>
        <p:nvPicPr>
          <p:cNvPr id="7172" name="Picture 4" descr="7 ужинов: меню на каждый день - tochka.ne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4775" y="1811439"/>
            <a:ext cx="3349089" cy="2435701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242316" y="1964475"/>
            <a:ext cx="7868412" cy="51870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2. Овочі і фрукти варто їсти в сирому вигляді. 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42316" y="2606509"/>
            <a:ext cx="7868412" cy="518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3. Їжа має бути різноманітною. 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42316" y="3248542"/>
            <a:ext cx="7868412" cy="845671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4. Вживати їжу потрібно малими порціями 3-4 рази в день. 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42316" y="4217546"/>
            <a:ext cx="7868412" cy="829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5. Потрібно слідкувати за масою свого тіла, але дітям захоплюватися дієтами не варто.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82116" y="5175282"/>
            <a:ext cx="7868412" cy="51870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6. Відмовтеся від фаст-фуду. 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182116" y="5817316"/>
            <a:ext cx="7868412" cy="518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7. Їжте повільно, ретельно пережовуйте їжу. </a:t>
            </a:r>
          </a:p>
        </p:txBody>
      </p:sp>
    </p:spTree>
    <p:extLst>
      <p:ext uri="{BB962C8B-B14F-4D97-AF65-F5344CB8AC3E}">
        <p14:creationId xmlns:p14="http://schemas.microsoft.com/office/powerpoint/2010/main" val="3123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10624</TotalTime>
  <Words>832</Words>
  <Application>Microsoft Office PowerPoint</Application>
  <PresentationFormat>Широкоэкранный</PresentationFormat>
  <Paragraphs>163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2011</cp:revision>
  <dcterms:created xsi:type="dcterms:W3CDTF">2018-01-05T16:38:53Z</dcterms:created>
  <dcterms:modified xsi:type="dcterms:W3CDTF">2022-04-11T05:43:00Z</dcterms:modified>
</cp:coreProperties>
</file>