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695" r:id="rId3"/>
    <p:sldId id="2969" r:id="rId4"/>
    <p:sldId id="2394" r:id="rId5"/>
    <p:sldId id="2959" r:id="rId6"/>
    <p:sldId id="3028" r:id="rId7"/>
    <p:sldId id="3030" r:id="rId8"/>
    <p:sldId id="3035" r:id="rId9"/>
    <p:sldId id="3036" r:id="rId10"/>
    <p:sldId id="3037" r:id="rId11"/>
    <p:sldId id="3038" r:id="rId12"/>
    <p:sldId id="3031" r:id="rId13"/>
    <p:sldId id="965" r:id="rId14"/>
    <p:sldId id="300" r:id="rId15"/>
    <p:sldId id="3034" r:id="rId16"/>
    <p:sldId id="303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2394"/>
            <p14:sldId id="2959"/>
            <p14:sldId id="3028"/>
            <p14:sldId id="3030"/>
            <p14:sldId id="3035"/>
            <p14:sldId id="3036"/>
            <p14:sldId id="3037"/>
            <p14:sldId id="3038"/>
            <p14:sldId id="3031"/>
          </p14:sldIdLst>
        </p14:section>
        <p14:section name="Раздел без заголовка" id="{AC9334F8-F988-4E78-9E68-3A8F16322EC6}">
          <p14:sldIdLst>
            <p14:sldId id="965"/>
            <p14:sldId id="300"/>
            <p14:sldId id="3034"/>
            <p14:sldId id="30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95F"/>
    <a:srgbClr val="FF5050"/>
    <a:srgbClr val="2F3242"/>
    <a:srgbClr val="FF99FF"/>
    <a:srgbClr val="FFFF00"/>
    <a:srgbClr val="56B3DC"/>
    <a:srgbClr val="53AFDB"/>
    <a:srgbClr val="FF66FF"/>
    <a:srgbClr val="FF0000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479361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Вправи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і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задачі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на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застосування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вивчених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випадків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арифметичних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38B967-271A-4877-A6D2-05A398523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1" r="719" b="29669"/>
          <a:stretch/>
        </p:blipFill>
        <p:spPr>
          <a:xfrm>
            <a:off x="3222812" y="892350"/>
            <a:ext cx="8729103" cy="3471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(54:9)∙Х=30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6∙Х=30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Х=30:6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(54:9)∙5=6∙5=30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30=30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312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(82+14):Х=6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96:Х=6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Х=96:6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=16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(82+14):16=96:16=6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6=6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142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CD976B7-6D40-4652-8E31-EAB16D7CD4B4}"/>
              </a:ext>
            </a:extLst>
          </p:cNvPr>
          <p:cNvSpPr/>
          <p:nvPr/>
        </p:nvSpPr>
        <p:spPr>
          <a:xfrm>
            <a:off x="1291853" y="1569337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207FA21-539D-4674-B5E1-F38053B5540F}"/>
              </a:ext>
            </a:extLst>
          </p:cNvPr>
          <p:cNvSpPr/>
          <p:nvPr/>
        </p:nvSpPr>
        <p:spPr>
          <a:xfrm>
            <a:off x="9629638" y="1569337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589CE-AAE3-44F0-8B8F-969B7AAB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87" y="5342889"/>
            <a:ext cx="7407950" cy="1530946"/>
          </a:xfrm>
          <a:prstGeom prst="rect">
            <a:avLst/>
          </a:prstGeom>
        </p:spPr>
      </p:pic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A95BEE98-201F-45FB-A71A-AF6DA7E15F2A}"/>
              </a:ext>
            </a:extLst>
          </p:cNvPr>
          <p:cNvSpPr/>
          <p:nvPr/>
        </p:nvSpPr>
        <p:spPr>
          <a:xfrm>
            <a:off x="2562362" y="1428693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68:17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A733B4DB-97BE-4E2E-8341-30CA4060F37B}"/>
              </a:ext>
            </a:extLst>
          </p:cNvPr>
          <p:cNvSpPr/>
          <p:nvPr/>
        </p:nvSpPr>
        <p:spPr>
          <a:xfrm>
            <a:off x="6981835" y="1428693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64:16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6F53C9C-A181-4F96-9FF7-BBDDEDB8CE8A}"/>
              </a:ext>
            </a:extLst>
          </p:cNvPr>
          <p:cNvSpPr/>
          <p:nvPr/>
        </p:nvSpPr>
        <p:spPr>
          <a:xfrm>
            <a:off x="5496340" y="1428693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=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06C4AACC-1522-4AC1-9936-5B064A9FAB55}"/>
              </a:ext>
            </a:extLst>
          </p:cNvPr>
          <p:cNvSpPr/>
          <p:nvPr/>
        </p:nvSpPr>
        <p:spPr>
          <a:xfrm>
            <a:off x="1291853" y="2552233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60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6FDB8BFB-079B-45AE-A22F-79368667A231}"/>
              </a:ext>
            </a:extLst>
          </p:cNvPr>
          <p:cNvSpPr/>
          <p:nvPr/>
        </p:nvSpPr>
        <p:spPr>
          <a:xfrm>
            <a:off x="9629638" y="2552233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CD479304-32C4-45C7-961A-52C6CF2C724E}"/>
              </a:ext>
            </a:extLst>
          </p:cNvPr>
          <p:cNvSpPr/>
          <p:nvPr/>
        </p:nvSpPr>
        <p:spPr>
          <a:xfrm>
            <a:off x="2562362" y="2411589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360:6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C37A21C7-8F89-452E-AB61-495A7D63BBF3}"/>
              </a:ext>
            </a:extLst>
          </p:cNvPr>
          <p:cNvSpPr/>
          <p:nvPr/>
        </p:nvSpPr>
        <p:spPr>
          <a:xfrm>
            <a:off x="6981835" y="2411589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720:8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8D2923C2-C18C-41F0-BB21-1B0D518B8F2A}"/>
              </a:ext>
            </a:extLst>
          </p:cNvPr>
          <p:cNvSpPr/>
          <p:nvPr/>
        </p:nvSpPr>
        <p:spPr>
          <a:xfrm>
            <a:off x="5496340" y="2411589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589FF55A-8AA0-4D3B-B133-835B01DE182B}"/>
              </a:ext>
            </a:extLst>
          </p:cNvPr>
          <p:cNvSpPr/>
          <p:nvPr/>
        </p:nvSpPr>
        <p:spPr>
          <a:xfrm>
            <a:off x="1291853" y="3478149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F2ED2D73-6639-4A57-A97D-ECC0F3B2D94A}"/>
              </a:ext>
            </a:extLst>
          </p:cNvPr>
          <p:cNvSpPr/>
          <p:nvPr/>
        </p:nvSpPr>
        <p:spPr>
          <a:xfrm>
            <a:off x="9629638" y="3478149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E0FBDEEC-7583-41A1-9C99-D1945449B6AE}"/>
              </a:ext>
            </a:extLst>
          </p:cNvPr>
          <p:cNvSpPr/>
          <p:nvPr/>
        </p:nvSpPr>
        <p:spPr>
          <a:xfrm>
            <a:off x="2562362" y="3337505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70:14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E73E8E79-1D9F-47D0-8F5D-810B2E06AE68}"/>
              </a:ext>
            </a:extLst>
          </p:cNvPr>
          <p:cNvSpPr/>
          <p:nvPr/>
        </p:nvSpPr>
        <p:spPr>
          <a:xfrm>
            <a:off x="6981835" y="3337505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90:15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99D28022-B4BC-4F11-852D-25F3C44827FE}"/>
              </a:ext>
            </a:extLst>
          </p:cNvPr>
          <p:cNvSpPr/>
          <p:nvPr/>
        </p:nvSpPr>
        <p:spPr>
          <a:xfrm>
            <a:off x="5496340" y="3337505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65AEF82E-0BFD-4B05-8B29-0BF09D49EB2C}"/>
              </a:ext>
            </a:extLst>
          </p:cNvPr>
          <p:cNvSpPr/>
          <p:nvPr/>
        </p:nvSpPr>
        <p:spPr>
          <a:xfrm>
            <a:off x="1291853" y="4421448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949E2227-D6ED-4AF6-A397-A69169B5E130}"/>
              </a:ext>
            </a:extLst>
          </p:cNvPr>
          <p:cNvSpPr/>
          <p:nvPr/>
        </p:nvSpPr>
        <p:spPr>
          <a:xfrm>
            <a:off x="9629638" y="4421448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C252FC81-9755-4EC0-B85D-B76A69851919}"/>
              </a:ext>
            </a:extLst>
          </p:cNvPr>
          <p:cNvSpPr/>
          <p:nvPr/>
        </p:nvSpPr>
        <p:spPr>
          <a:xfrm>
            <a:off x="2562362" y="4280804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350:70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4E208F7F-F07B-47DF-ADF2-0D03990664C2}"/>
              </a:ext>
            </a:extLst>
          </p:cNvPr>
          <p:cNvSpPr/>
          <p:nvPr/>
        </p:nvSpPr>
        <p:spPr>
          <a:xfrm>
            <a:off x="6981835" y="4280804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480:60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B6E0C9E9-F38C-47C3-BA24-92D009DA3D35}"/>
              </a:ext>
            </a:extLst>
          </p:cNvPr>
          <p:cNvSpPr/>
          <p:nvPr/>
        </p:nvSpPr>
        <p:spPr>
          <a:xfrm>
            <a:off x="5496340" y="4280804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5" grpId="0" animBg="1"/>
      <p:bldP spid="21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97821" y="1896540"/>
            <a:ext cx="5049342" cy="312838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адача№ 497,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№498.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77DCB7-E545-4D05-A821-11259A85C4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8F3A9B8-FB9E-4156-AF99-FD16AFC16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607F6D-430E-4E36-A7F4-BA6705C771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r="54704"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71264B-15A4-4BAB-861B-FB0026A826E9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B3F890-010C-4FA8-B0A5-F4D10F6C2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3628" r="71941" b="-3628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5592C87-2ABD-409D-AB0D-5708FB6BFB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5" r="12983"/>
          <a:stretch/>
        </p:blipFill>
        <p:spPr>
          <a:xfrm>
            <a:off x="5421834" y="1811349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E5F1BD-E9E2-4AC1-A873-A4E2B45E5F91}"/>
              </a:ext>
            </a:extLst>
          </p:cNvPr>
          <p:cNvSpPr txBox="1"/>
          <p:nvPr/>
        </p:nvSpPr>
        <p:spPr>
          <a:xfrm>
            <a:off x="5633203" y="181856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F05F4-F39C-4720-A8A1-87BD078AFD69}"/>
              </a:ext>
            </a:extLst>
          </p:cNvPr>
          <p:cNvSpPr txBox="1"/>
          <p:nvPr/>
        </p:nvSpPr>
        <p:spPr>
          <a:xfrm>
            <a:off x="6599330" y="1863082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– разом за 3 </a:t>
            </a:r>
            <a:r>
              <a:rPr lang="uk-UA" sz="3200" dirty="0" smtClean="0">
                <a:latin typeface="Monotype Corsiva" panose="03010101010201010101" pitchFamily="66" charset="0"/>
              </a:rPr>
              <a:t>години.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475E8-8DB4-4F63-BD70-209AB5C62139}"/>
              </a:ext>
            </a:extLst>
          </p:cNvPr>
          <p:cNvSpPr txBox="1"/>
          <p:nvPr/>
        </p:nvSpPr>
        <p:spPr>
          <a:xfrm>
            <a:off x="3879369" y="3617162"/>
            <a:ext cx="825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за 6 год майстрині разом розпишуть 84 </a:t>
            </a:r>
            <a:r>
              <a:rPr lang="uk-UA" sz="3600" dirty="0" smtClean="0">
                <a:latin typeface="Monotype Corsiva" panose="03010101010201010101" pitchFamily="66" charset="0"/>
              </a:rPr>
              <a:t>тарілки</a:t>
            </a:r>
            <a:r>
              <a:rPr lang="uk-UA" sz="3600" dirty="0">
                <a:latin typeface="Monotype Corsiva" panose="03010101010201010101" pitchFamily="66" charset="0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E40AC-AEF1-4B28-AFFF-CC50AE5FDB3C}"/>
              </a:ext>
            </a:extLst>
          </p:cNvPr>
          <p:cNvSpPr txBox="1"/>
          <p:nvPr/>
        </p:nvSpPr>
        <p:spPr>
          <a:xfrm>
            <a:off x="4744524" y="180061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00CF409-BE95-493C-B922-B8043AE8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7" r="55709"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BBCA977-DE90-4A7A-905F-40C8228A8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6" r="1302"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C860330-FA93-4A27-99E4-3A04F0A4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r="83038"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B2C444-527B-46D3-8556-FF6274B206BB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9A1F5-1F99-49F8-9EC1-A32B2CF8E4E7}"/>
              </a:ext>
            </a:extLst>
          </p:cNvPr>
          <p:cNvSpPr txBox="1"/>
          <p:nvPr/>
        </p:nvSpPr>
        <p:spPr>
          <a:xfrm>
            <a:off x="5303264" y="241775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A902C-AD69-4B20-88A1-9A901825E0D7}"/>
              </a:ext>
            </a:extLst>
          </p:cNvPr>
          <p:cNvSpPr txBox="1"/>
          <p:nvPr/>
        </p:nvSpPr>
        <p:spPr>
          <a:xfrm>
            <a:off x="6283350" y="243386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– разом за 1 годину.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91479-C394-4256-B9B2-095CACF667DD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D7933-538F-4FD4-B32E-763EE9A385AE}"/>
              </a:ext>
            </a:extLst>
          </p:cNvPr>
          <p:cNvSpPr txBox="1"/>
          <p:nvPr/>
        </p:nvSpPr>
        <p:spPr>
          <a:xfrm>
            <a:off x="5655536" y="3032391"/>
            <a:ext cx="39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C39AEF-448C-4409-90A3-28593FA95099}"/>
              </a:ext>
            </a:extLst>
          </p:cNvPr>
          <p:cNvSpPr txBox="1"/>
          <p:nvPr/>
        </p:nvSpPr>
        <p:spPr>
          <a:xfrm>
            <a:off x="6283350" y="3038681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(год)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E79140-294A-4DA3-94C2-6E8FE23B59CA}"/>
              </a:ext>
            </a:extLst>
          </p:cNvPr>
          <p:cNvSpPr txBox="1"/>
          <p:nvPr/>
        </p:nvSpPr>
        <p:spPr>
          <a:xfrm>
            <a:off x="4846985" y="23763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BD4495A-4C31-402B-919D-0209D6F623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6" t="3628" r="32222" b="-3628"/>
          <a:stretch/>
        </p:blipFill>
        <p:spPr>
          <a:xfrm>
            <a:off x="6009988" y="3023243"/>
            <a:ext cx="443631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FD4EC39-3645-4179-AF98-70FF6430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9" r="64409"/>
          <a:stretch/>
        </p:blipFill>
        <p:spPr>
          <a:xfrm>
            <a:off x="5105669" y="2427102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3C352A-8998-4BFE-8727-7759A5174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5101982" y="3018640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1471BA-DF8F-4370-84EB-5B8A3ACB29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r="79607"/>
          <a:stretch/>
        </p:blipFill>
        <p:spPr>
          <a:xfrm>
            <a:off x="5124378" y="1811349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E2F02EF-C27B-4AD5-986E-C474F34A44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012164" y="1824556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45F5B81-1201-442A-BBAD-B10E109CF6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3628" r="71941" b="-3628"/>
          <a:stretch/>
        </p:blipFill>
        <p:spPr>
          <a:xfrm>
            <a:off x="6312365" y="1837747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802AEFF-C17B-4DAA-8AF1-FBC2B4E5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4223966" y="2411782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CABFE76-638A-4648-8A4E-82AC7911BA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3628" r="71941" b="-3628"/>
          <a:stretch/>
        </p:blipFill>
        <p:spPr>
          <a:xfrm>
            <a:off x="4524167" y="2424973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1260DA8-2DE9-4E91-A34A-E90354DBD7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r="79607"/>
          <a:stretch/>
        </p:blipFill>
        <p:spPr>
          <a:xfrm>
            <a:off x="5719290" y="2408178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9C78165-198A-4568-B00E-8731569C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020593" y="2429741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4B43C34-8360-4C00-932C-464EB711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4507699" y="3039483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EB8AEF9-1406-44C6-BEA3-C3069F754B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4" t="3628" r="12954" b="-3628"/>
          <a:stretch/>
        </p:blipFill>
        <p:spPr>
          <a:xfrm>
            <a:off x="4200717" y="3039483"/>
            <a:ext cx="44363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85F84E-5D67-495E-B42E-F617AC036CCF}"/>
              </a:ext>
            </a:extLst>
          </p:cNvPr>
          <p:cNvSpPr txBox="1"/>
          <p:nvPr/>
        </p:nvSpPr>
        <p:spPr>
          <a:xfrm>
            <a:off x="4817506" y="301163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23FF120-40BB-45D6-8AE5-0B1E0CCC80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406972" y="3026294"/>
            <a:ext cx="443631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736" t="15799" r="21453" b="37852"/>
          <a:stretch/>
        </p:blipFill>
        <p:spPr>
          <a:xfrm>
            <a:off x="293234" y="4868221"/>
            <a:ext cx="4683095" cy="15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9" grpId="0"/>
      <p:bldP spid="30" grpId="0"/>
      <p:bldP spid="35" grpId="0"/>
      <p:bldP spid="37" grpId="0"/>
      <p:bldP spid="38" grpId="0"/>
      <p:bldP spid="43" grpId="0"/>
      <p:bldP spid="44" grpId="0"/>
      <p:bldP spid="45" grpId="0"/>
      <p:bldP spid="46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06.04.2022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21293" y="1119677"/>
            <a:ext cx="80159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/>
              <a:t>	</a:t>
            </a:r>
            <a:r>
              <a:rPr lang="ru-RU" sz="4400" b="1" dirty="0" smtClean="0">
                <a:solidFill>
                  <a:srgbClr val="7030A0"/>
                </a:solidFill>
              </a:rPr>
              <a:t>Задача</a:t>
            </a:r>
            <a:r>
              <a:rPr lang="ru-RU" sz="4400" b="1" dirty="0">
                <a:solidFill>
                  <a:srgbClr val="7030A0"/>
                </a:solidFill>
              </a:rPr>
              <a:t>№ </a:t>
            </a:r>
            <a:r>
              <a:rPr lang="ru-RU" sz="4400" b="1" dirty="0" smtClean="0">
                <a:solidFill>
                  <a:srgbClr val="7030A0"/>
                </a:solidFill>
              </a:rPr>
              <a:t>497</a:t>
            </a:r>
          </a:p>
          <a:p>
            <a:pPr algn="ctr"/>
            <a:endParaRPr lang="ru-RU" sz="4400" b="1" dirty="0">
              <a:solidFill>
                <a:srgbClr val="7030A0"/>
              </a:solidFill>
            </a:endParaRPr>
          </a:p>
          <a:p>
            <a:r>
              <a:rPr lang="ru-RU" sz="4400" b="1" dirty="0" err="1">
                <a:solidFill>
                  <a:srgbClr val="0070C0"/>
                </a:solidFill>
              </a:rPr>
              <a:t>Було</a:t>
            </a:r>
            <a:r>
              <a:rPr lang="ru-RU" sz="4400" b="1" dirty="0">
                <a:solidFill>
                  <a:srgbClr val="0070C0"/>
                </a:solidFill>
              </a:rPr>
              <a:t> - ? в.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Продали – 96 в.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Залиш</a:t>
            </a:r>
            <a:r>
              <a:rPr lang="ru-RU" sz="4400" b="1" dirty="0">
                <a:solidFill>
                  <a:srgbClr val="0070C0"/>
                </a:solidFill>
              </a:rPr>
              <a:t>. - ? в., у 3 рази </a:t>
            </a:r>
            <a:r>
              <a:rPr lang="ru-RU" sz="4400" b="1" dirty="0" err="1">
                <a:solidFill>
                  <a:srgbClr val="0070C0"/>
                </a:solidFill>
              </a:rPr>
              <a:t>менше</a:t>
            </a:r>
            <a:endParaRPr lang="ru-RU" sz="4400" b="1" dirty="0">
              <a:solidFill>
                <a:srgbClr val="0070C0"/>
              </a:solidFill>
            </a:endParaRPr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10800000">
            <a:off x="6058969" y="3486685"/>
            <a:ext cx="1726251" cy="777667"/>
          </a:xfrm>
          <a:prstGeom prst="bentConnector3">
            <a:avLst>
              <a:gd name="adj1" fmla="val -4604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авая фигурная скобка 9"/>
          <p:cNvSpPr/>
          <p:nvPr/>
        </p:nvSpPr>
        <p:spPr>
          <a:xfrm>
            <a:off x="8904718" y="3349952"/>
            <a:ext cx="555476" cy="914400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8409062" y="2858614"/>
            <a:ext cx="1632246" cy="884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74755-FB86-4C07-AD26-A3DE3BC9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84537" l="9252" r="90644">
                        <a14:foregroundMark x1="24532" y1="52593" x2="29418" y2="58519"/>
                        <a14:foregroundMark x1="29418" y1="58519" x2="38046" y2="62222"/>
                        <a14:foregroundMark x1="38046" y1="62222" x2="46154" y2="61204"/>
                        <a14:foregroundMark x1="46154" y1="61204" x2="47505" y2="57870"/>
                        <a14:foregroundMark x1="31601" y1="77685" x2="49168" y2="76852"/>
                        <a14:foregroundMark x1="49168" y1="76852" x2="55925" y2="80926"/>
                        <a14:foregroundMark x1="55925" y1="80926" x2="57069" y2="81204"/>
                        <a14:foregroundMark x1="91060" y1="47685" x2="80873" y2="46111"/>
                        <a14:foregroundMark x1="55925" y1="7500" x2="46154" y2="12037"/>
                        <a14:foregroundMark x1="9252" y1="50556" x2="18087" y2="53796"/>
                        <a14:foregroundMark x1="33992" y1="56204" x2="52391" y2="56759"/>
                        <a14:foregroundMark x1="52391" y1="56759" x2="55301" y2="58148"/>
                        <a14:foregroundMark x1="28482" y1="82778" x2="29730" y2="76667"/>
                        <a14:foregroundMark x1="43243" y1="84537" x2="45426" y2="7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>
          <a:xfrm flipH="1">
            <a:off x="-55975" y="2078219"/>
            <a:ext cx="3015870" cy="30562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FB59E2-255F-4AAE-AF4A-501490A8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2586628" y="1344871"/>
            <a:ext cx="2013802" cy="19436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82638A-39B9-49CE-80F7-AACD36498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3430876" y="3288503"/>
            <a:ext cx="2013802" cy="194363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71ABC4D-EF64-42CC-996C-D5FE298CF0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5444678" y="4725525"/>
            <a:ext cx="2013802" cy="19436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FB1971-12D4-45A8-9311-9E3E2CBA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6576656" y="2781893"/>
            <a:ext cx="2013802" cy="19436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953269D-C445-4F7E-978F-10FA5FCEB9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8373608" y="1096853"/>
            <a:ext cx="2013802" cy="19436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9BAE6F-BC8D-4880-96D7-633FA7323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9857726" y="2634544"/>
            <a:ext cx="2013802" cy="1943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EF48CE-102F-4C40-BFE0-FE19059C1F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FE69E-9243-478D-8F2A-7FAF563FE20A}"/>
              </a:ext>
            </a:extLst>
          </p:cNvPr>
          <p:cNvSpPr txBox="1"/>
          <p:nvPr/>
        </p:nvSpPr>
        <p:spPr>
          <a:xfrm>
            <a:off x="3029469" y="199553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51</a:t>
            </a:r>
            <a:endParaRPr lang="uk-UA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B3252-CC82-474F-B13D-B64DBE0F453D}"/>
              </a:ext>
            </a:extLst>
          </p:cNvPr>
          <p:cNvSpPr txBox="1"/>
          <p:nvPr/>
        </p:nvSpPr>
        <p:spPr>
          <a:xfrm>
            <a:off x="3910020" y="401260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17</a:t>
            </a:r>
            <a:endParaRPr lang="uk-UA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D0121-518D-4FC3-B5BA-FE7685E12F72}"/>
              </a:ext>
            </a:extLst>
          </p:cNvPr>
          <p:cNvSpPr txBox="1"/>
          <p:nvPr/>
        </p:nvSpPr>
        <p:spPr>
          <a:xfrm>
            <a:off x="5923822" y="541016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27</a:t>
            </a:r>
            <a:endParaRPr lang="uk-UA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4A2C7-B54F-40E2-8316-E553F4A7717D}"/>
              </a:ext>
            </a:extLst>
          </p:cNvPr>
          <p:cNvSpPr txBox="1"/>
          <p:nvPr/>
        </p:nvSpPr>
        <p:spPr>
          <a:xfrm>
            <a:off x="6991342" y="343054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uk-UA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4D2FF-A1C1-4196-9F67-24EDE3389B23}"/>
              </a:ext>
            </a:extLst>
          </p:cNvPr>
          <p:cNvSpPr txBox="1"/>
          <p:nvPr/>
        </p:nvSpPr>
        <p:spPr>
          <a:xfrm>
            <a:off x="8802212" y="1696792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54</a:t>
            </a:r>
            <a:endParaRPr lang="uk-UA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CD3A3-449D-40DA-9DCC-6999A92A4DA9}"/>
              </a:ext>
            </a:extLst>
          </p:cNvPr>
          <p:cNvSpPr txBox="1"/>
          <p:nvPr/>
        </p:nvSpPr>
        <p:spPr>
          <a:xfrm>
            <a:off x="10336870" y="328521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18</a:t>
            </a:r>
            <a:endParaRPr lang="uk-UA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A3F26A-6578-4FAB-9E5C-5F1A8700CD8E}"/>
              </a:ext>
            </a:extLst>
          </p:cNvPr>
          <p:cNvSpPr txBox="1"/>
          <p:nvPr/>
        </p:nvSpPr>
        <p:spPr>
          <a:xfrm>
            <a:off x="3557226" y="2969370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160E6-E7ED-4A9A-828A-63014A7F10E5}"/>
              </a:ext>
            </a:extLst>
          </p:cNvPr>
          <p:cNvSpPr txBox="1"/>
          <p:nvPr/>
        </p:nvSpPr>
        <p:spPr>
          <a:xfrm>
            <a:off x="4876860" y="4736699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FC6D9A-C0D2-4C76-9F4F-D496D85C6959}"/>
              </a:ext>
            </a:extLst>
          </p:cNvPr>
          <p:cNvSpPr txBox="1"/>
          <p:nvPr/>
        </p:nvSpPr>
        <p:spPr>
          <a:xfrm>
            <a:off x="6576656" y="441353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5A5A7-FF2F-4F01-A4F9-4939230CAF44}"/>
              </a:ext>
            </a:extLst>
          </p:cNvPr>
          <p:cNvSpPr txBox="1"/>
          <p:nvPr/>
        </p:nvSpPr>
        <p:spPr>
          <a:xfrm>
            <a:off x="8012161" y="2530775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F6E65-DC07-416F-85BE-979B30F04C07}"/>
              </a:ext>
            </a:extLst>
          </p:cNvPr>
          <p:cNvSpPr txBox="1"/>
          <p:nvPr/>
        </p:nvSpPr>
        <p:spPr>
          <a:xfrm>
            <a:off x="9722436" y="2458727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-</a:t>
            </a:r>
            <a:endParaRPr lang="uk-UA" sz="3600" b="1" dirty="0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CA43873C-8A80-4C9A-B866-D716B659B4EF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468</a:t>
            </a:r>
            <a:endParaRPr lang="uk-U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781558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«сонячне» число.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1327007" y="3339016"/>
            <a:ext cx="406061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1776171" y="3325404"/>
            <a:ext cx="606742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0B18D95-6FC5-44AB-9F4F-46636F8A00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B13B4591-890C-445D-9925-3E11609327AC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468</a:t>
            </a:r>
            <a:endParaRPr lang="uk-U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D5FF52C-3F94-4B3B-9D02-0D6E8A1560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890745" y="3339016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A403535-4283-41F7-990C-2E15AB87FC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3113949" y="3339016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2DFF5D1-4250-4590-B220-D8DE795C29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3563113" y="3325404"/>
            <a:ext cx="606742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82CF566-4B69-4646-8C4B-1315D4583F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2677687" y="3339016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F63F0AB-DA0C-41A8-93C3-98CB7FE4F9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4912664" y="3339016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1C93AD-7C6E-4CE9-89E0-FF0C9795F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5348926" y="3334218"/>
            <a:ext cx="606742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EE30DA7-AF8B-4267-8E96-10D78AF524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4476402" y="3339016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F5F73FC-B5F8-46D4-A3B8-9A888F1171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6670246" y="3339016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F2D0BCF-34D2-4FEE-A528-A4CC853D68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7106508" y="3334218"/>
            <a:ext cx="606742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213AF24-62A0-48A7-BCE4-3C4A737020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6233984" y="3339016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A6C439B-D42C-4E0D-9798-1DCD241C98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8443886" y="3339016"/>
            <a:ext cx="406061" cy="86478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0F743987-4C13-40AF-842A-ED788E0C57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8880148" y="3334218"/>
            <a:ext cx="606742" cy="8647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7A0D86B-D2AC-42B0-9308-539D5D7D9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8007624" y="3339016"/>
            <a:ext cx="406061" cy="86478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FE5582DB-71A7-49B0-B966-69D62120B0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10235641" y="3339016"/>
            <a:ext cx="406061" cy="86478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D1A7E7A-11B3-4878-9A73-270B8ECA66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10671903" y="3334218"/>
            <a:ext cx="606742" cy="86478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D27D4A6-948F-4D75-BBEC-4AC6E4312A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6" r="56296" b="-431"/>
          <a:stretch/>
        </p:blipFill>
        <p:spPr>
          <a:xfrm>
            <a:off x="9799379" y="3339016"/>
            <a:ext cx="406061" cy="8647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5839" y="944065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етриківський розпис в Острозькій збірці – Острозький замок">
            <a:extLst>
              <a:ext uri="{FF2B5EF4-FFF2-40B4-BE49-F238E27FC236}">
                <a16:creationId xmlns:a16="http://schemas.microsoft.com/office/drawing/2014/main" id="{ADA96B3A-F5CA-46B2-BDDF-4343ED17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1132">
            <a:off x="9025989" y="3989853"/>
            <a:ext cx="3313011" cy="239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64EDD8A1-E88D-4A3C-91E2-3B0F4C4093C8}"/>
              </a:ext>
            </a:extLst>
          </p:cNvPr>
          <p:cNvSpPr/>
          <p:nvPr/>
        </p:nvSpPr>
        <p:spPr>
          <a:xfrm>
            <a:off x="231812" y="1097153"/>
            <a:ext cx="9348023" cy="312446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майстриня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- 3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- 24 тарілки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ІІ майстриня – 3 год – 18 тарілок       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год разом 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годин разом - 84 т.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7725398" y="1866481"/>
            <a:ext cx="521293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текстом і схемою склади та розв’яжи рівняння.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6FD79EAA-C90B-4E46-B7F3-F03F948E3C34}"/>
              </a:ext>
            </a:extLst>
          </p:cNvPr>
          <p:cNvSpPr/>
          <p:nvPr/>
        </p:nvSpPr>
        <p:spPr>
          <a:xfrm>
            <a:off x="109330" y="1279291"/>
            <a:ext cx="6039667" cy="159311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Невідоме число помножили на 3, до результату додали 57 і одержали 90. Знайди невідоме число.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1AEEDE8F-8F38-452F-BE35-349310C13C82}"/>
              </a:ext>
            </a:extLst>
          </p:cNvPr>
          <p:cNvCxnSpPr>
            <a:cxnSpLocks/>
          </p:cNvCxnSpPr>
          <p:nvPr/>
        </p:nvCxnSpPr>
        <p:spPr>
          <a:xfrm>
            <a:off x="6559826" y="2017978"/>
            <a:ext cx="519816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8FC3F7C5-8CF5-45FA-88F1-24F6CDC2597E}"/>
              </a:ext>
            </a:extLst>
          </p:cNvPr>
          <p:cNvCxnSpPr>
            <a:cxnSpLocks/>
          </p:cNvCxnSpPr>
          <p:nvPr/>
        </p:nvCxnSpPr>
        <p:spPr>
          <a:xfrm flipV="1">
            <a:off x="6559826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0D12B7DB-4BB3-4BD5-BE7D-816275310BF2}"/>
              </a:ext>
            </a:extLst>
          </p:cNvPr>
          <p:cNvCxnSpPr>
            <a:cxnSpLocks/>
          </p:cNvCxnSpPr>
          <p:nvPr/>
        </p:nvCxnSpPr>
        <p:spPr>
          <a:xfrm flipV="1">
            <a:off x="7519297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095D4184-9CBA-43CA-9773-D673B3499346}"/>
              </a:ext>
            </a:extLst>
          </p:cNvPr>
          <p:cNvCxnSpPr>
            <a:cxnSpLocks/>
          </p:cNvCxnSpPr>
          <p:nvPr/>
        </p:nvCxnSpPr>
        <p:spPr>
          <a:xfrm flipV="1">
            <a:off x="11753366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ілінія: фігура 21">
            <a:extLst>
              <a:ext uri="{FF2B5EF4-FFF2-40B4-BE49-F238E27FC236}">
                <a16:creationId xmlns:a16="http://schemas.microsoft.com/office/drawing/2014/main" id="{A176043D-4B18-40A6-AEB2-96822228E944}"/>
              </a:ext>
            </a:extLst>
          </p:cNvPr>
          <p:cNvSpPr/>
          <p:nvPr/>
        </p:nvSpPr>
        <p:spPr>
          <a:xfrm flipV="1">
            <a:off x="6559825" y="1356743"/>
            <a:ext cx="5113021" cy="432629"/>
          </a:xfrm>
          <a:custGeom>
            <a:avLst/>
            <a:gdLst>
              <a:gd name="connsiteX0" fmla="*/ 0 w 5277678"/>
              <a:gd name="connsiteY0" fmla="*/ 79513 h 398310"/>
              <a:gd name="connsiteX1" fmla="*/ 2981739 w 5277678"/>
              <a:gd name="connsiteY1" fmla="*/ 397565 h 398310"/>
              <a:gd name="connsiteX2" fmla="*/ 5277678 w 5277678"/>
              <a:gd name="connsiteY2" fmla="*/ 0 h 3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7678" h="398310">
                <a:moveTo>
                  <a:pt x="0" y="79513"/>
                </a:moveTo>
                <a:cubicBezTo>
                  <a:pt x="1051063" y="245165"/>
                  <a:pt x="2102126" y="410817"/>
                  <a:pt x="2981739" y="397565"/>
                </a:cubicBezTo>
                <a:cubicBezTo>
                  <a:pt x="3861352" y="384313"/>
                  <a:pt x="4569515" y="192156"/>
                  <a:pt x="5277678" y="0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7BD1D02B-0ECE-48C6-88A2-9FF9E80BA619}"/>
              </a:ext>
            </a:extLst>
          </p:cNvPr>
          <p:cNvSpPr/>
          <p:nvPr/>
        </p:nvSpPr>
        <p:spPr>
          <a:xfrm>
            <a:off x="8964434" y="1057753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2E263FBE-D471-4F45-A214-9238F2C995F4}"/>
              </a:ext>
            </a:extLst>
          </p:cNvPr>
          <p:cNvSpPr/>
          <p:nvPr/>
        </p:nvSpPr>
        <p:spPr>
          <a:xfrm>
            <a:off x="6901075" y="1279291"/>
            <a:ext cx="535390" cy="535390"/>
          </a:xfrm>
          <a:prstGeom prst="rect">
            <a:avLst/>
          </a:prstGeom>
          <a:solidFill>
            <a:srgbClr val="FF505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</a:rPr>
              <a:t>х</a:t>
            </a:r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E3C4C013-DB73-4843-B8D7-7674ABC92D6C}"/>
              </a:ext>
            </a:extLst>
          </p:cNvPr>
          <p:cNvCxnSpPr>
            <a:cxnSpLocks/>
          </p:cNvCxnSpPr>
          <p:nvPr/>
        </p:nvCxnSpPr>
        <p:spPr>
          <a:xfrm flipV="1">
            <a:off x="8768465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ілінія: фігура 7">
            <a:extLst>
              <a:ext uri="{FF2B5EF4-FFF2-40B4-BE49-F238E27FC236}">
                <a16:creationId xmlns:a16="http://schemas.microsoft.com/office/drawing/2014/main" id="{DB4B6C5C-46A7-4CB7-90E5-2689BD6489BF}"/>
              </a:ext>
            </a:extLst>
          </p:cNvPr>
          <p:cNvSpPr/>
          <p:nvPr/>
        </p:nvSpPr>
        <p:spPr>
          <a:xfrm>
            <a:off x="6549886" y="2385391"/>
            <a:ext cx="2218535" cy="228522"/>
          </a:xfrm>
          <a:custGeom>
            <a:avLst/>
            <a:gdLst>
              <a:gd name="connsiteX0" fmla="*/ 0 w 954156"/>
              <a:gd name="connsiteY0" fmla="*/ 0 h 189239"/>
              <a:gd name="connsiteX1" fmla="*/ 546652 w 954156"/>
              <a:gd name="connsiteY1" fmla="*/ 188844 h 189239"/>
              <a:gd name="connsiteX2" fmla="*/ 954156 w 954156"/>
              <a:gd name="connsiteY2" fmla="*/ 39757 h 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156" h="189239">
                <a:moveTo>
                  <a:pt x="0" y="0"/>
                </a:moveTo>
                <a:cubicBezTo>
                  <a:pt x="193813" y="91109"/>
                  <a:pt x="387626" y="182218"/>
                  <a:pt x="546652" y="188844"/>
                </a:cubicBezTo>
                <a:cubicBezTo>
                  <a:pt x="705678" y="195470"/>
                  <a:pt x="829917" y="117613"/>
                  <a:pt x="954156" y="397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372E5244-C2C0-4DDB-A1C1-4D1B533AB6E1}"/>
              </a:ext>
            </a:extLst>
          </p:cNvPr>
          <p:cNvSpPr/>
          <p:nvPr/>
        </p:nvSpPr>
        <p:spPr>
          <a:xfrm>
            <a:off x="7436465" y="238539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1" name="Полілінія: фігура 30">
            <a:extLst>
              <a:ext uri="{FF2B5EF4-FFF2-40B4-BE49-F238E27FC236}">
                <a16:creationId xmlns:a16="http://schemas.microsoft.com/office/drawing/2014/main" id="{7C0DAAA2-33E6-4681-AE8C-677A85999BB9}"/>
              </a:ext>
            </a:extLst>
          </p:cNvPr>
          <p:cNvSpPr/>
          <p:nvPr/>
        </p:nvSpPr>
        <p:spPr>
          <a:xfrm>
            <a:off x="8858434" y="2385390"/>
            <a:ext cx="2894921" cy="298067"/>
          </a:xfrm>
          <a:custGeom>
            <a:avLst/>
            <a:gdLst>
              <a:gd name="connsiteX0" fmla="*/ 0 w 954156"/>
              <a:gd name="connsiteY0" fmla="*/ 0 h 189239"/>
              <a:gd name="connsiteX1" fmla="*/ 546652 w 954156"/>
              <a:gd name="connsiteY1" fmla="*/ 188844 h 189239"/>
              <a:gd name="connsiteX2" fmla="*/ 954156 w 954156"/>
              <a:gd name="connsiteY2" fmla="*/ 39757 h 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156" h="189239">
                <a:moveTo>
                  <a:pt x="0" y="0"/>
                </a:moveTo>
                <a:cubicBezTo>
                  <a:pt x="193813" y="91109"/>
                  <a:pt x="387626" y="182218"/>
                  <a:pt x="546652" y="188844"/>
                </a:cubicBezTo>
                <a:cubicBezTo>
                  <a:pt x="705678" y="195470"/>
                  <a:pt x="829917" y="117613"/>
                  <a:pt x="954156" y="397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029011F5-449B-47A2-90BC-D014E24A1AA9}"/>
              </a:ext>
            </a:extLst>
          </p:cNvPr>
          <p:cNvSpPr/>
          <p:nvPr/>
        </p:nvSpPr>
        <p:spPr>
          <a:xfrm>
            <a:off x="10305894" y="238539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73F914D4-41C5-4F81-88D0-6479023A059E}"/>
              </a:ext>
            </a:extLst>
          </p:cNvPr>
          <p:cNvSpPr/>
          <p:nvPr/>
        </p:nvSpPr>
        <p:spPr>
          <a:xfrm>
            <a:off x="1738037" y="3083992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X ∙ 3 + 57 = 90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C572F145-D859-4067-9413-978A71E6A6C5}"/>
              </a:ext>
            </a:extLst>
          </p:cNvPr>
          <p:cNvSpPr/>
          <p:nvPr/>
        </p:nvSpPr>
        <p:spPr>
          <a:xfrm>
            <a:off x="1738037" y="3612670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X ∙ 3 = 90 - 57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8842AB55-121E-47FF-A2AC-13EAD0A6978A}"/>
              </a:ext>
            </a:extLst>
          </p:cNvPr>
          <p:cNvSpPr/>
          <p:nvPr/>
        </p:nvSpPr>
        <p:spPr>
          <a:xfrm>
            <a:off x="1738037" y="4141348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X ∙ 3 = 33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98C202D0-9F5C-4889-8C29-22888CAF75A3}"/>
              </a:ext>
            </a:extLst>
          </p:cNvPr>
          <p:cNvSpPr/>
          <p:nvPr/>
        </p:nvSpPr>
        <p:spPr>
          <a:xfrm>
            <a:off x="1738037" y="4702162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X = 33 : 3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84E9C8BE-8E24-4029-9CC5-343DA7B3753F}"/>
              </a:ext>
            </a:extLst>
          </p:cNvPr>
          <p:cNvSpPr/>
          <p:nvPr/>
        </p:nvSpPr>
        <p:spPr>
          <a:xfrm>
            <a:off x="1738037" y="5284694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X = 11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EE7B17AD-192A-4884-947F-19D502887529}"/>
              </a:ext>
            </a:extLst>
          </p:cNvPr>
          <p:cNvSpPr/>
          <p:nvPr/>
        </p:nvSpPr>
        <p:spPr>
          <a:xfrm>
            <a:off x="1738037" y="5783226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11 ∙ 3 + 57 = 90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2F56301E-8FB7-47B1-940A-E7005497F667}"/>
              </a:ext>
            </a:extLst>
          </p:cNvPr>
          <p:cNvSpPr/>
          <p:nvPr/>
        </p:nvSpPr>
        <p:spPr>
          <a:xfrm>
            <a:off x="4256056" y="6298977"/>
            <a:ext cx="4512365" cy="39999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90 = 90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-6∙9=35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-54=35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=35+54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=89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89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-6∙9=89-54=35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35=35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2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Х+(37-9)=67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Х+28=67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Х=67-28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=39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39+(37-9)=39+28=67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67=67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41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45-29+Х=34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16+Х=34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Х=34-16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=18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45-29+18=16+18=34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34=34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881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38755</TotalTime>
  <Words>554</Words>
  <Application>Microsoft Office PowerPoint</Application>
  <PresentationFormat>Широкоэкранный</PresentationFormat>
  <Paragraphs>237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5944</cp:revision>
  <dcterms:created xsi:type="dcterms:W3CDTF">2018-01-05T16:38:53Z</dcterms:created>
  <dcterms:modified xsi:type="dcterms:W3CDTF">2022-04-06T17:11:13Z</dcterms:modified>
</cp:coreProperties>
</file>