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8" r:id="rId2"/>
    <p:sldId id="753" r:id="rId3"/>
    <p:sldId id="454" r:id="rId4"/>
    <p:sldId id="736" r:id="rId5"/>
    <p:sldId id="749" r:id="rId6"/>
    <p:sldId id="751" r:id="rId7"/>
    <p:sldId id="756" r:id="rId8"/>
    <p:sldId id="758" r:id="rId9"/>
    <p:sldId id="740" r:id="rId10"/>
    <p:sldId id="759" r:id="rId11"/>
    <p:sldId id="289" r:id="rId12"/>
    <p:sldId id="306" r:id="rId13"/>
    <p:sldId id="732" r:id="rId14"/>
    <p:sldId id="754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B741"/>
    <a:srgbClr val="FFB441"/>
    <a:srgbClr val="87BCE8"/>
    <a:srgbClr val="DB4037"/>
    <a:srgbClr val="BB75A9"/>
    <a:srgbClr val="E24ED0"/>
    <a:srgbClr val="E34DB5"/>
    <a:srgbClr val="FAF225"/>
    <a:srgbClr val="E9912D"/>
    <a:srgbClr val="2F3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44" autoAdjust="0"/>
    <p:restoredTop sz="94660"/>
  </p:normalViewPr>
  <p:slideViewPr>
    <p:cSldViewPr snapToGrid="0">
      <p:cViewPr varScale="1">
        <p:scale>
          <a:sx n="73" d="100"/>
          <a:sy n="73" d="100"/>
        </p:scale>
        <p:origin x="57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t>11.04.2022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t>11.04.2022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t>11.04.2022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t>11.04.2022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t>11.04.2022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t>11.04.2022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t>11.04.2022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t>11.04.2022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t>11.04.2022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t>11.04.2022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t>11.04.2022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t>11.04.2022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2038" y="2660821"/>
            <a:ext cx="19927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№80</a:t>
            </a:r>
            <a:endParaRPr lang="ru-RU" sz="48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29973" y="4417419"/>
            <a:ext cx="85971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rgbClr val="2F3242"/>
                </a:solidFill>
              </a:rPr>
              <a:t>Чим корисна їжа. Створення меню на 1 день. Рекомендації для правильного харчування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50106" y="368121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Я досліджую світ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64106" y="1660782"/>
            <a:ext cx="3304541" cy="2799847"/>
          </a:xfrm>
          <a:prstGeom prst="rect">
            <a:avLst/>
          </a:prstGeom>
          <a:ln w="38100"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6255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Вправа «Правильне харчування»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132588" y="1260906"/>
            <a:ext cx="11845346" cy="826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/>
              <a:t>Після кожного твердження ви повинні підняти </a:t>
            </a:r>
            <a:r>
              <a:rPr lang="uk-UA" sz="2400" dirty="0" err="1"/>
              <a:t>цеглинкуз</a:t>
            </a:r>
            <a:r>
              <a:rPr lang="uk-UA" sz="2400" dirty="0"/>
              <a:t> відповідним кольором. «Погоджуюсь», «Не погоджуюсь», чи «Не можу відповісти».</a:t>
            </a: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132588" y="2586060"/>
            <a:ext cx="7868412" cy="410694"/>
          </a:xfrm>
          <a:prstGeom prst="roundRect">
            <a:avLst/>
          </a:prstGeom>
          <a:solidFill>
            <a:srgbClr val="6CB7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/>
              <a:t>Вживайте свіжу їжу</a:t>
            </a: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2587751" y="3100848"/>
            <a:ext cx="9390181" cy="410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/>
              <a:t>Їжа повинна бути одноманітною</a:t>
            </a: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132588" y="3638180"/>
            <a:ext cx="7868412" cy="400446"/>
          </a:xfrm>
          <a:prstGeom prst="roundRect">
            <a:avLst/>
          </a:prstGeom>
          <a:solidFill>
            <a:srgbClr val="6CB7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/>
              <a:t>Не їжте свіжі овочі та фрукти</a:t>
            </a:r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2587751" y="4165264"/>
            <a:ext cx="9390181" cy="410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/>
              <a:t>Процес прийняття їжі не повинен приносити задоволення</a:t>
            </a: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132588" y="4689279"/>
            <a:ext cx="7868412" cy="410694"/>
          </a:xfrm>
          <a:prstGeom prst="roundRect">
            <a:avLst/>
          </a:prstGeom>
          <a:solidFill>
            <a:srgbClr val="6CB7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/>
              <a:t>Необхідно дотримуватися режиму харчування</a:t>
            </a:r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2587751" y="5217296"/>
            <a:ext cx="9390181" cy="410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/>
              <a:t>Слід відразу після вечері лягати спати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26388" y="2086916"/>
            <a:ext cx="1176956" cy="431593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87751" y="2099071"/>
            <a:ext cx="1148051" cy="420993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78245" y="2099071"/>
            <a:ext cx="1148051" cy="420993"/>
          </a:xfrm>
          <a:prstGeom prst="rect">
            <a:avLst/>
          </a:prstGeom>
        </p:spPr>
      </p:pic>
      <p:sp>
        <p:nvSpPr>
          <p:cNvPr id="19" name="Скругленный прямоугольник 18"/>
          <p:cNvSpPr/>
          <p:nvPr/>
        </p:nvSpPr>
        <p:spPr>
          <a:xfrm>
            <a:off x="132588" y="5750626"/>
            <a:ext cx="7868412" cy="741614"/>
          </a:xfrm>
          <a:prstGeom prst="roundRect">
            <a:avLst/>
          </a:prstGeom>
          <a:solidFill>
            <a:srgbClr val="6CB7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/>
              <a:t>Під час їжі потрібно відволікатися (читання, розмова, перегляд телевізора тощо)</a:t>
            </a:r>
          </a:p>
        </p:txBody>
      </p:sp>
    </p:spTree>
    <p:extLst>
      <p:ext uri="{BB962C8B-B14F-4D97-AF65-F5344CB8AC3E}">
        <p14:creationId xmlns:p14="http://schemas.microsoft.com/office/powerpoint/2010/main" val="1194473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0" grpId="0" animBg="1"/>
      <p:bldP spid="11" grpId="0" animBg="1"/>
      <p:bldP spid="14" grpId="0" animBg="1"/>
      <p:bldP spid="15" grpId="0" animBg="1"/>
      <p:bldP spid="16" grpId="0" animBg="1"/>
      <p:bldP spid="17" grpId="0" animBg="1"/>
      <p:bldP spid="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5768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Висновок</a:t>
            </a: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4892039" y="1154545"/>
            <a:ext cx="7156797" cy="54657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dirty="0">
                <a:solidFill>
                  <a:prstClr val="white"/>
                </a:solidFill>
              </a:rPr>
              <a:t>Харчування сучасної людини визначає її стан здоров’я протягом</a:t>
            </a:r>
          </a:p>
          <a:p>
            <a:pPr algn="ctr"/>
            <a:r>
              <a:rPr lang="uk-UA" sz="3200" dirty="0">
                <a:solidFill>
                  <a:prstClr val="white"/>
                </a:solidFill>
              </a:rPr>
              <a:t>всього життя, безпосередньо впливає на благополуччя та тривалість життя.</a:t>
            </a:r>
          </a:p>
          <a:p>
            <a:pPr algn="ctr"/>
            <a:r>
              <a:rPr lang="uk-UA" sz="3200" dirty="0">
                <a:solidFill>
                  <a:prstClr val="white"/>
                </a:solidFill>
              </a:rPr>
              <a:t>Дотримання всією родиною збалансованої дієти та принципів здорового способу</a:t>
            </a:r>
          </a:p>
          <a:p>
            <a:pPr algn="ctr"/>
            <a:r>
              <a:rPr lang="uk-UA" sz="3200" dirty="0">
                <a:solidFill>
                  <a:prstClr val="white"/>
                </a:solidFill>
              </a:rPr>
              <a:t>життя закладає основу їхнього здоров’я. </a:t>
            </a:r>
            <a:endParaRPr lang="uk-UA" sz="3200" dirty="0">
              <a:solidFill>
                <a:srgbClr val="FFFF00"/>
              </a:solidFill>
            </a:endParaRPr>
          </a:p>
        </p:txBody>
      </p:sp>
      <p:pic>
        <p:nvPicPr>
          <p:cNvPr id="5122" name="Picture 2" descr="Держпродспоживслужба продовжує вживати відповідні заходи щодо запобігання  та зниження рівня харчових отруєнь серед дітейГоловне управління  Держпродспоживслужби в Дніпропетровській області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0843" y="1899088"/>
            <a:ext cx="4574570" cy="2947232"/>
          </a:xfrm>
          <a:prstGeom prst="rect">
            <a:avLst/>
          </a:prstGeom>
          <a:noFill/>
          <a:ln w="38100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9626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5768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Чи знаєте ви, що…</a:t>
            </a: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147782" y="1265380"/>
            <a:ext cx="9051082" cy="5373164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dirty="0"/>
              <a:t>У 100 грамах </a:t>
            </a:r>
            <a:r>
              <a:rPr lang="uk-UA" sz="3200"/>
              <a:t>«Кока-Коли</a:t>
            </a:r>
            <a:r>
              <a:rPr lang="uk-UA" sz="3200" dirty="0"/>
              <a:t>» міститься 9 грамів цукру, це майже 2 чайних ложки цукру. У банці кока-коли (0,33 літра) міститься біля 7 чайних ложок цукру. Приблизно така сама кількість цукру міститься в інших солодких газованих напоях. Така кількість цукру шкідлива для здоров’я, регулярне вживання солодощів у великих кількостях збільшує імовірність виникнення цукрового діабету.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4704" r="27803"/>
          <a:stretch/>
        </p:blipFill>
        <p:spPr>
          <a:xfrm>
            <a:off x="9198864" y="1279270"/>
            <a:ext cx="2312299" cy="486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925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Домашнє завдання</a:t>
            </a:r>
          </a:p>
        </p:txBody>
      </p:sp>
      <p:sp>
        <p:nvSpPr>
          <p:cNvPr id="5" name="Прямокутник: округлені кути 5">
            <a:extLst>
              <a:ext uri="{FF2B5EF4-FFF2-40B4-BE49-F238E27FC236}">
                <a16:creationId xmlns:a16="http://schemas.microsoft.com/office/drawing/2014/main" id="{F35B1DC1-1FB4-485D-B536-AB95778CE417}"/>
              </a:ext>
            </a:extLst>
          </p:cNvPr>
          <p:cNvSpPr/>
          <p:nvPr/>
        </p:nvSpPr>
        <p:spPr>
          <a:xfrm>
            <a:off x="6195700" y="1983441"/>
            <a:ext cx="5520583" cy="3263676"/>
          </a:xfrm>
          <a:prstGeom prst="roundRect">
            <a:avLst/>
          </a:prstGeom>
          <a:ln w="57150">
            <a:solidFill>
              <a:srgbClr val="2F3242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 smtClean="0">
                <a:solidFill>
                  <a:srgbClr val="2F3242"/>
                </a:solidFill>
              </a:rPr>
              <a:t>Підручник ст. 83-86</a:t>
            </a:r>
          </a:p>
          <a:p>
            <a:pPr algn="ctr"/>
            <a:r>
              <a:rPr lang="uk-UA" sz="4400" b="1" dirty="0" smtClean="0">
                <a:solidFill>
                  <a:srgbClr val="2F3242"/>
                </a:solidFill>
              </a:rPr>
              <a:t>Зошит ст.32 (3) </a:t>
            </a:r>
            <a:endParaRPr lang="uk-UA" sz="4400" b="1" dirty="0">
              <a:solidFill>
                <a:srgbClr val="2F3242"/>
              </a:solidFill>
            </a:endParaRPr>
          </a:p>
          <a:p>
            <a:pPr algn="ctr"/>
            <a:endParaRPr lang="uk-UA" sz="4400" i="1" dirty="0">
              <a:solidFill>
                <a:srgbClr val="2F3242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0165" y="1983441"/>
            <a:ext cx="5340365" cy="3913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441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Рефлексія «Все в твоїх руках»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577" t="1792" r="5671" b="934"/>
          <a:stretch/>
        </p:blipFill>
        <p:spPr>
          <a:xfrm>
            <a:off x="1191491" y="1290146"/>
            <a:ext cx="9812765" cy="5381868"/>
          </a:xfrm>
          <a:prstGeom prst="rect">
            <a:avLst/>
          </a:prstGeom>
          <a:ln w="57150">
            <a:solidFill>
              <a:schemeClr val="tx2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1609500" y="1304579"/>
            <a:ext cx="24476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1600" b="1" dirty="0"/>
              <a:t>Яким був твій настрій? Яке завдання сподобалось </a:t>
            </a:r>
          </a:p>
          <a:p>
            <a:pPr algn="ctr"/>
            <a:r>
              <a:rPr lang="uk-UA" sz="1600" b="1" dirty="0"/>
              <a:t>найбільше?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943272" y="1290146"/>
            <a:ext cx="26785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b="1" dirty="0"/>
              <a:t>Чим ти сьогодні допоміг іншим? Чи покращилися сьогодні твої стосунки з оточуючими?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325710" y="3723928"/>
            <a:ext cx="26785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b="1" dirty="0"/>
              <a:t>Які труднощі ти сьогодні відчув? </a:t>
            </a:r>
          </a:p>
          <a:p>
            <a:pPr algn="ctr"/>
            <a:r>
              <a:rPr lang="uk-UA" b="1" dirty="0"/>
              <a:t>Над чим ще потрібно подумати?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19496" y="2901891"/>
            <a:ext cx="25769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b="1" dirty="0"/>
              <a:t>Що ти сьогодні виконав? Яких результатів досяг?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609500" y="4836801"/>
            <a:ext cx="26785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b="1" dirty="0"/>
              <a:t>Про що нове ти сьогодні дізнався? Які знання отримав?</a:t>
            </a:r>
          </a:p>
        </p:txBody>
      </p:sp>
    </p:spTree>
    <p:extLst>
      <p:ext uri="{BB962C8B-B14F-4D97-AF65-F5344CB8AC3E}">
        <p14:creationId xmlns:p14="http://schemas.microsoft.com/office/powerpoint/2010/main" val="59924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13" grpId="0"/>
      <p:bldP spid="14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Організація класу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85" t="24634" r="1108" b="1155"/>
          <a:stretch/>
        </p:blipFill>
        <p:spPr>
          <a:xfrm>
            <a:off x="203317" y="1570006"/>
            <a:ext cx="6107502" cy="3994031"/>
          </a:xfrm>
          <a:prstGeom prst="rect">
            <a:avLst/>
          </a:prstGeom>
          <a:ln w="57150">
            <a:solidFill>
              <a:schemeClr val="tx2"/>
            </a:solidFill>
          </a:ln>
        </p:spPr>
      </p:pic>
      <p:sp>
        <p:nvSpPr>
          <p:cNvPr id="11" name="Скругленный прямоугольник 10"/>
          <p:cNvSpPr/>
          <p:nvPr/>
        </p:nvSpPr>
        <p:spPr>
          <a:xfrm>
            <a:off x="6435306" y="1456402"/>
            <a:ext cx="5572665" cy="448719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/>
              <a:t>Усміхнися всім навколо:</a:t>
            </a:r>
          </a:p>
          <a:p>
            <a:pPr algn="ctr"/>
            <a:endParaRPr lang="uk-UA" sz="3200" b="1" dirty="0"/>
          </a:p>
          <a:p>
            <a:pPr algn="ctr"/>
            <a:r>
              <a:rPr lang="uk-UA" sz="3200" b="1" dirty="0"/>
              <a:t>небу, сонцю, квітам, людям.</a:t>
            </a:r>
          </a:p>
          <a:p>
            <a:pPr algn="ctr"/>
            <a:endParaRPr lang="uk-UA" sz="3200" b="1" dirty="0"/>
          </a:p>
          <a:p>
            <a:pPr algn="ctr"/>
            <a:r>
              <a:rPr lang="uk-UA" sz="3200" b="1" dirty="0"/>
              <a:t>І тоді обов'язково</a:t>
            </a:r>
          </a:p>
          <a:p>
            <a:pPr algn="ctr"/>
            <a:endParaRPr lang="uk-UA" sz="3200" b="1" dirty="0"/>
          </a:p>
          <a:p>
            <a:pPr algn="ctr"/>
            <a:r>
              <a:rPr lang="uk-UA" sz="3200" b="1" dirty="0"/>
              <a:t>день тобі веселим буде!</a:t>
            </a:r>
          </a:p>
        </p:txBody>
      </p:sp>
    </p:spTree>
    <p:extLst>
      <p:ext uri="{BB962C8B-B14F-4D97-AF65-F5344CB8AC3E}">
        <p14:creationId xmlns:p14="http://schemas.microsoft.com/office/powerpoint/2010/main" val="4265236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Програма «Як почуває себе ненька Україна?» в прямому ефірі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973D871-F8E9-49D2-B0F0-2844CCCC52B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73612" y="1273705"/>
            <a:ext cx="9644776" cy="5425187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54EB3798-FD88-4C06-853A-DDD3032B46C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12694" y="3033088"/>
            <a:ext cx="664369" cy="414962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F4DF4143-1517-459E-BD87-61BD623184E7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22477" y="3889659"/>
            <a:ext cx="3116472" cy="3365788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BEBF752B-E74B-4974-88E2-607D0C78057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501314" y="4226524"/>
            <a:ext cx="2216372" cy="2366318"/>
          </a:xfrm>
          <a:prstGeom prst="rect">
            <a:avLst/>
          </a:prstGeom>
        </p:spPr>
      </p:pic>
      <p:sp>
        <p:nvSpPr>
          <p:cNvPr id="35" name="Прямокутник 34">
            <a:extLst>
              <a:ext uri="{FF2B5EF4-FFF2-40B4-BE49-F238E27FC236}">
                <a16:creationId xmlns:a16="http://schemas.microsoft.com/office/drawing/2014/main" id="{877B13A1-60DA-45AE-AA15-944A5F7E597F}"/>
              </a:ext>
            </a:extLst>
          </p:cNvPr>
          <p:cNvSpPr/>
          <p:nvPr/>
        </p:nvSpPr>
        <p:spPr>
          <a:xfrm>
            <a:off x="266700" y="6363471"/>
            <a:ext cx="11658600" cy="22937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7" name="Прямокутник 36">
            <a:extLst>
              <a:ext uri="{FF2B5EF4-FFF2-40B4-BE49-F238E27FC236}">
                <a16:creationId xmlns:a16="http://schemas.microsoft.com/office/drawing/2014/main" id="{B85ABA71-FB8C-485A-89DE-104D54B4A742}"/>
              </a:ext>
            </a:extLst>
          </p:cNvPr>
          <p:cNvSpPr/>
          <p:nvPr/>
        </p:nvSpPr>
        <p:spPr>
          <a:xfrm>
            <a:off x="363592" y="6226573"/>
            <a:ext cx="655583" cy="450107"/>
          </a:xfrm>
          <a:prstGeom prst="rect">
            <a:avLst/>
          </a:prstGeom>
          <a:solidFill>
            <a:srgbClr val="FF535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8" name="Прямокутник 37">
            <a:extLst>
              <a:ext uri="{FF2B5EF4-FFF2-40B4-BE49-F238E27FC236}">
                <a16:creationId xmlns:a16="http://schemas.microsoft.com/office/drawing/2014/main" id="{31D0FF76-9E6F-4DD7-8951-8D7A59D6A5F9}"/>
              </a:ext>
            </a:extLst>
          </p:cNvPr>
          <p:cNvSpPr/>
          <p:nvPr/>
        </p:nvSpPr>
        <p:spPr>
          <a:xfrm>
            <a:off x="240024" y="1264024"/>
            <a:ext cx="1369476" cy="49794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LIVE</a:t>
            </a:r>
            <a:endParaRPr lang="uk-UA" sz="3200" b="1" dirty="0"/>
          </a:p>
        </p:txBody>
      </p:sp>
      <p:sp>
        <p:nvSpPr>
          <p:cNvPr id="39" name="Бульбашка прямої мови: прямокутна з округленими кутами 38">
            <a:extLst>
              <a:ext uri="{FF2B5EF4-FFF2-40B4-BE49-F238E27FC236}">
                <a16:creationId xmlns:a16="http://schemas.microsoft.com/office/drawing/2014/main" id="{4B21E80B-0553-4061-ABBB-97E9DE1F1BF0}"/>
              </a:ext>
            </a:extLst>
          </p:cNvPr>
          <p:cNvSpPr/>
          <p:nvPr/>
        </p:nvSpPr>
        <p:spPr>
          <a:xfrm>
            <a:off x="1784926" y="2105025"/>
            <a:ext cx="3358574" cy="1669615"/>
          </a:xfrm>
          <a:prstGeom prst="wedgeRoundRectCallout">
            <a:avLst>
              <a:gd name="adj1" fmla="val -35552"/>
              <a:gd name="adj2" fmla="val 70543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Привіт, друзі!</a:t>
            </a:r>
          </a:p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А яка зараз пора року?</a:t>
            </a:r>
          </a:p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Який місяць?</a:t>
            </a:r>
          </a:p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Яке сьогодні число?</a:t>
            </a:r>
          </a:p>
        </p:txBody>
      </p:sp>
      <p:sp>
        <p:nvSpPr>
          <p:cNvPr id="40" name="Бульбашка прямої мови: прямокутна з округленими кутами 39">
            <a:extLst>
              <a:ext uri="{FF2B5EF4-FFF2-40B4-BE49-F238E27FC236}">
                <a16:creationId xmlns:a16="http://schemas.microsoft.com/office/drawing/2014/main" id="{8473B87A-8FC6-499A-A4D1-0F4D70A28CF5}"/>
              </a:ext>
            </a:extLst>
          </p:cNvPr>
          <p:cNvSpPr/>
          <p:nvPr/>
        </p:nvSpPr>
        <p:spPr>
          <a:xfrm>
            <a:off x="7562850" y="2405761"/>
            <a:ext cx="4362450" cy="1669615"/>
          </a:xfrm>
          <a:prstGeom prst="wedgeRoundRectCallout">
            <a:avLst>
              <a:gd name="adj1" fmla="val -2654"/>
              <a:gd name="adj2" fmla="val 65979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Мої вітання!</a:t>
            </a:r>
          </a:p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Яким було вранці небо, коли ми йшли до школи?</a:t>
            </a:r>
          </a:p>
          <a:p>
            <a:pPr algn="ctr"/>
            <a:r>
              <a:rPr lang="uk-UA" sz="2000" b="1">
                <a:solidFill>
                  <a:schemeClr val="accent2">
                    <a:lumMod val="50000"/>
                  </a:schemeClr>
                </a:solidFill>
              </a:rPr>
              <a:t>Що стосовно опадів</a:t>
            </a:r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?</a:t>
            </a:r>
          </a:p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Кому відома температура повітря?</a:t>
            </a:r>
          </a:p>
        </p:txBody>
      </p:sp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AEA14DB0-14C2-4135-96D1-6330616A940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1685" y="1104742"/>
            <a:ext cx="621506" cy="628651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20C6E46C-1C8C-4CE7-A0E2-3D5534BEDF7B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48863" y="1196049"/>
            <a:ext cx="1034700" cy="561908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6088A31A-77BF-4574-BBF7-7FF4599864D0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95683" y="1157129"/>
            <a:ext cx="1034700" cy="561908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4E614D09-687C-42A4-9540-5D7D98A66C18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536451" y="1191586"/>
            <a:ext cx="1072847" cy="628651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44CE8BF4-934D-48D5-893B-4631C53F7298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75376" y="1157129"/>
            <a:ext cx="907593" cy="628651"/>
          </a:xfrm>
          <a:prstGeom prst="rect">
            <a:avLst/>
          </a:prstGeom>
        </p:spPr>
      </p:pic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95308696-196C-4B58-9F95-8C9A282CEA81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624185" y="1023713"/>
            <a:ext cx="1097280" cy="940236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964141BC-C1B7-44C4-97C1-B884BA08D7FE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8612" y="3457731"/>
            <a:ext cx="3063304" cy="296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35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7.40741E-7 L 0.09883 -7.40741E-7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3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883 -7.40741E-7 L 0.21055 0.00093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86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055 0.00093 L 0.38073 0.00185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03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2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8073 0.00185 L 0.55326 0.00208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2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42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5326 0.00208 L 0.7013 0.00185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96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42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013 0.00185 L 0.82461 0.00232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59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7" grpId="0" animBg="1"/>
      <p:bldP spid="37" grpId="1" animBg="1"/>
      <p:bldP spid="37" grpId="2" animBg="1"/>
      <p:bldP spid="37" grpId="3" animBg="1"/>
      <p:bldP spid="37" grpId="4" animBg="1"/>
      <p:bldP spid="37" grpId="5" animBg="1"/>
      <p:bldP spid="37" grpId="6" animBg="1"/>
      <p:bldP spid="38" grpId="0" animBg="1"/>
      <p:bldP spid="39" grpId="0" animBg="1"/>
      <p:bldP spid="4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6255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Що таке здорове харчування людини? За діаграмою назвіть продукти, які потрібно вживати найбільше, і ті, які потрібно обмежувати.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5383" t="2924" r="13246" b="2853"/>
          <a:stretch/>
        </p:blipFill>
        <p:spPr>
          <a:xfrm>
            <a:off x="3831335" y="1228676"/>
            <a:ext cx="4480561" cy="537667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400332" y="1920240"/>
            <a:ext cx="256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/>
              <a:t>Менше споживайте солодощів та жирної їжі</a:t>
            </a:r>
          </a:p>
        </p:txBody>
      </p:sp>
      <p:cxnSp>
        <p:nvCxnSpPr>
          <p:cNvPr id="14" name="Прямая со стрелкой 13"/>
          <p:cNvCxnSpPr/>
          <p:nvPr/>
        </p:nvCxnSpPr>
        <p:spPr>
          <a:xfrm>
            <a:off x="4864608" y="2468880"/>
            <a:ext cx="722376" cy="2468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835674" y="2942708"/>
            <a:ext cx="2560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/>
              <a:t>Молоко та молочні продукти – 2-3 рази на тиждень</a:t>
            </a:r>
          </a:p>
        </p:txBody>
      </p:sp>
      <p:cxnSp>
        <p:nvCxnSpPr>
          <p:cNvPr id="21" name="Прямая со стрелкой 20"/>
          <p:cNvCxnSpPr/>
          <p:nvPr/>
        </p:nvCxnSpPr>
        <p:spPr>
          <a:xfrm>
            <a:off x="4105656" y="3258135"/>
            <a:ext cx="1051560" cy="1085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143988" y="3177553"/>
            <a:ext cx="256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/>
              <a:t>Овочі – 3-5 порцій на тиждень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747237" y="1920240"/>
            <a:ext cx="2560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/>
              <a:t>М’ясо, риба, яйця, горіхи – 2-3 порції на тиждень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824976" y="4440063"/>
            <a:ext cx="2560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/>
              <a:t>Хліб, крупи, рис, макарони – 6-11 порцій на тиждень</a:t>
            </a:r>
          </a:p>
        </p:txBody>
      </p:sp>
      <p:cxnSp>
        <p:nvCxnSpPr>
          <p:cNvPr id="26" name="Прямая со стрелкой 25"/>
          <p:cNvCxnSpPr/>
          <p:nvPr/>
        </p:nvCxnSpPr>
        <p:spPr>
          <a:xfrm flipH="1">
            <a:off x="6766561" y="2243405"/>
            <a:ext cx="1311147" cy="9960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/>
          <p:nvPr/>
        </p:nvCxnSpPr>
        <p:spPr>
          <a:xfrm flipH="1">
            <a:off x="7905496" y="5201842"/>
            <a:ext cx="1582420" cy="5314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/>
          <p:nvPr/>
        </p:nvCxnSpPr>
        <p:spPr>
          <a:xfrm flipH="1">
            <a:off x="7315200" y="3642535"/>
            <a:ext cx="1509776" cy="9431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 flipV="1">
            <a:off x="2880360" y="4871716"/>
            <a:ext cx="1618488" cy="600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106694" y="4437810"/>
            <a:ext cx="256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/>
              <a:t>Фрукти – 2-4 порції на тиждень</a:t>
            </a:r>
          </a:p>
        </p:txBody>
      </p:sp>
    </p:spTree>
    <p:extLst>
      <p:ext uri="{BB962C8B-B14F-4D97-AF65-F5344CB8AC3E}">
        <p14:creationId xmlns:p14="http://schemas.microsoft.com/office/powerpoint/2010/main" val="735075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6255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Практична робота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146822" y="1254412"/>
            <a:ext cx="11850624" cy="6998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/>
              <a:t>Скористайтеся «пірамідою харчування» та створіть меню на один день. Запишіть його на листочку.</a:t>
            </a: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1224950" y="5582654"/>
            <a:ext cx="10688130" cy="1130672"/>
          </a:xfrm>
          <a:prstGeom prst="roundRect">
            <a:avLst/>
          </a:prstGeom>
          <a:solidFill>
            <a:srgbClr val="6CB7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/>
              <a:t>Порівняйте меню, яке ви створили, з тим, що ви їли протягом кількох попередніх днів. Чи є істотна різниця у цих меню? Чи потрібно щось змінити у вашому харчуванні? </a:t>
            </a: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319178" y="2041479"/>
            <a:ext cx="2167264" cy="506893"/>
          </a:xfrm>
          <a:prstGeom prst="roundRect">
            <a:avLst/>
          </a:prstGeom>
          <a:solidFill>
            <a:srgbClr val="FFB4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dirty="0"/>
              <a:t>Сніданок 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6822" y="2603920"/>
            <a:ext cx="1362614" cy="1058297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40289" y="2587946"/>
            <a:ext cx="1309945" cy="1061708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9292" y="4282433"/>
            <a:ext cx="1299900" cy="104573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75242" y="3601167"/>
            <a:ext cx="905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Омлет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09435" y="3676483"/>
            <a:ext cx="1603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/>
              <a:t>Вівсяна каша з фруктами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0820" y="5230339"/>
            <a:ext cx="1939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Сир з фруктами</a:t>
            </a:r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3570727" y="2041478"/>
            <a:ext cx="2167264" cy="506893"/>
          </a:xfrm>
          <a:prstGeom prst="roundRect">
            <a:avLst/>
          </a:prstGeom>
          <a:solidFill>
            <a:srgbClr val="FFB4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dirty="0"/>
              <a:t>Обід</a:t>
            </a: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64076" y="2598386"/>
            <a:ext cx="1066384" cy="1066384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42660" y="2598386"/>
            <a:ext cx="1779495" cy="1078097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204467" y="3579240"/>
            <a:ext cx="13085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/>
              <a:t>Гречана каша з грудинкою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654359" y="3607804"/>
            <a:ext cx="150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Рис з рибою та овочами</a:t>
            </a:r>
          </a:p>
        </p:txBody>
      </p:sp>
      <p:pic>
        <p:nvPicPr>
          <p:cNvPr id="19" name="Рисунок 18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04467" y="4454542"/>
            <a:ext cx="1281698" cy="967281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4330460" y="4551366"/>
            <a:ext cx="150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/>
              <a:t>Макарони з телятиною</a:t>
            </a:r>
          </a:p>
        </p:txBody>
      </p:sp>
      <p:sp>
        <p:nvSpPr>
          <p:cNvPr id="24" name="Скругленный прямоугольник 23"/>
          <p:cNvSpPr/>
          <p:nvPr/>
        </p:nvSpPr>
        <p:spPr>
          <a:xfrm>
            <a:off x="6822276" y="2041477"/>
            <a:ext cx="2167264" cy="506893"/>
          </a:xfrm>
          <a:prstGeom prst="roundRect">
            <a:avLst/>
          </a:prstGeom>
          <a:solidFill>
            <a:srgbClr val="FFB4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dirty="0"/>
              <a:t>Вечеря </a:t>
            </a:r>
          </a:p>
        </p:txBody>
      </p:sp>
      <p:pic>
        <p:nvPicPr>
          <p:cNvPr id="22" name="Рисунок 21"/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69015" y="2587946"/>
            <a:ext cx="1479786" cy="1084532"/>
          </a:xfrm>
          <a:prstGeom prst="rect">
            <a:avLst/>
          </a:prstGeom>
        </p:spPr>
      </p:pic>
      <p:pic>
        <p:nvPicPr>
          <p:cNvPr id="25" name="Рисунок 24"/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31773" y="2571817"/>
            <a:ext cx="1234780" cy="1056637"/>
          </a:xfrm>
          <a:prstGeom prst="rect">
            <a:avLst/>
          </a:prstGeom>
        </p:spPr>
      </p:pic>
      <p:pic>
        <p:nvPicPr>
          <p:cNvPr id="26" name="Рисунок 25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79700" y="4417020"/>
            <a:ext cx="1369101" cy="1046446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8077207" y="4454541"/>
            <a:ext cx="1508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Запечена картопля з овочами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895722" y="3590249"/>
            <a:ext cx="1979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Запіканка з сиром та овочами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569015" y="3579240"/>
            <a:ext cx="150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/>
              <a:t>Риба з овочами</a:t>
            </a:r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9875257" y="2064924"/>
            <a:ext cx="2167264" cy="506893"/>
          </a:xfrm>
          <a:prstGeom prst="roundRect">
            <a:avLst/>
          </a:prstGeom>
          <a:solidFill>
            <a:srgbClr val="FFB4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dirty="0"/>
              <a:t>Перекус </a:t>
            </a:r>
          </a:p>
        </p:txBody>
      </p:sp>
      <p:pic>
        <p:nvPicPr>
          <p:cNvPr id="27" name="Рисунок 26"/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75257" y="2656516"/>
            <a:ext cx="1267498" cy="849033"/>
          </a:xfrm>
          <a:prstGeom prst="rect">
            <a:avLst/>
          </a:prstGeom>
        </p:spPr>
      </p:pic>
      <p:pic>
        <p:nvPicPr>
          <p:cNvPr id="7168" name="Рисунок 7167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40936" y="3570121"/>
            <a:ext cx="1301819" cy="884420"/>
          </a:xfrm>
          <a:prstGeom prst="rect">
            <a:avLst/>
          </a:prstGeom>
        </p:spPr>
      </p:pic>
      <p:pic>
        <p:nvPicPr>
          <p:cNvPr id="7169" name="Рисунок 7168"/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40937" y="4494675"/>
            <a:ext cx="1330316" cy="855419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11171253" y="2804591"/>
            <a:ext cx="905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Йогурт 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1142755" y="4667427"/>
            <a:ext cx="1049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Горішки 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1171252" y="3804220"/>
            <a:ext cx="905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Фрукти </a:t>
            </a:r>
          </a:p>
        </p:txBody>
      </p:sp>
    </p:spTree>
    <p:extLst>
      <p:ext uri="{BB962C8B-B14F-4D97-AF65-F5344CB8AC3E}">
        <p14:creationId xmlns:p14="http://schemas.microsoft.com/office/powerpoint/2010/main" val="2202407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7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7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 animBg="1"/>
      <p:bldP spid="6" grpId="0" animBg="1"/>
      <p:bldP spid="11" grpId="0"/>
      <p:bldP spid="15" grpId="0"/>
      <p:bldP spid="16" grpId="0"/>
      <p:bldP spid="17" grpId="0" animBg="1"/>
      <p:bldP spid="20" grpId="0"/>
      <p:bldP spid="21" grpId="0"/>
      <p:bldP spid="23" grpId="0"/>
      <p:bldP spid="24" grpId="0" animBg="1"/>
      <p:bldP spid="28" grpId="0"/>
      <p:bldP spid="29" grpId="0"/>
      <p:bldP spid="30" grpId="0"/>
      <p:bldP spid="31" grpId="0" animBg="1"/>
      <p:bldP spid="35" grpId="0"/>
      <p:bldP spid="36" grpId="0"/>
      <p:bldP spid="3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Робота з підручником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DF8D282-3C5B-4B10-9CF8-7B9B11BC956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07209" y="1441969"/>
            <a:ext cx="7636971" cy="5154789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Выноска-облако 8"/>
          <p:cNvSpPr/>
          <p:nvPr/>
        </p:nvSpPr>
        <p:spPr>
          <a:xfrm>
            <a:off x="6595983" y="994737"/>
            <a:ext cx="2521529" cy="1305118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b="1" dirty="0"/>
              <a:t>Прочитайте параграф на ст.84</a:t>
            </a:r>
          </a:p>
        </p:txBody>
      </p:sp>
    </p:spTree>
    <p:extLst>
      <p:ext uri="{BB962C8B-B14F-4D97-AF65-F5344CB8AC3E}">
        <p14:creationId xmlns:p14="http://schemas.microsoft.com/office/powerpoint/2010/main" val="3022529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6255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Запропонуйте кілька своїх порад та доповніть перелік рекомендацій для правильного харчування.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242316" y="1322441"/>
            <a:ext cx="7868412" cy="5187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2800" dirty="0"/>
              <a:t>1. У більшості випадків, їжу потрібно готувати. </a:t>
            </a:r>
          </a:p>
        </p:txBody>
      </p:sp>
      <p:pic>
        <p:nvPicPr>
          <p:cNvPr id="7172" name="Picture 4" descr="7 ужинов: меню на каждый день - tochka.net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94775" y="1811439"/>
            <a:ext cx="3349089" cy="3674961"/>
          </a:xfrm>
          <a:prstGeom prst="rect">
            <a:avLst/>
          </a:prstGeom>
          <a:noFill/>
          <a:ln w="38100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Скругленный прямоугольник 9"/>
          <p:cNvSpPr/>
          <p:nvPr/>
        </p:nvSpPr>
        <p:spPr>
          <a:xfrm>
            <a:off x="242316" y="1939342"/>
            <a:ext cx="7868412" cy="518702"/>
          </a:xfrm>
          <a:prstGeom prst="roundRect">
            <a:avLst/>
          </a:prstGeom>
          <a:solidFill>
            <a:srgbClr val="6CB7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2800" dirty="0"/>
              <a:t>2. Овочі і фрукти варто їсти в сирому вигляді. </a:t>
            </a: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242316" y="2606509"/>
            <a:ext cx="7868412" cy="5187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2800" dirty="0"/>
              <a:t>3. Їжа має бути різноманітною. </a:t>
            </a: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242316" y="3248542"/>
            <a:ext cx="7868412" cy="845671"/>
          </a:xfrm>
          <a:prstGeom prst="roundRect">
            <a:avLst/>
          </a:prstGeom>
          <a:solidFill>
            <a:srgbClr val="6CB7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2800" dirty="0"/>
              <a:t>4. Вживати їжу потрібно малими порціями </a:t>
            </a:r>
            <a:endParaRPr lang="uk-UA" sz="2800" dirty="0" smtClean="0"/>
          </a:p>
          <a:p>
            <a:pPr algn="ctr"/>
            <a:r>
              <a:rPr lang="uk-UA" sz="2800" dirty="0" smtClean="0"/>
              <a:t>3-4 </a:t>
            </a:r>
            <a:r>
              <a:rPr lang="uk-UA" sz="2800" dirty="0"/>
              <a:t>рази в день. </a:t>
            </a:r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242316" y="4217546"/>
            <a:ext cx="7868412" cy="829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2800" dirty="0"/>
              <a:t>5. Потрібно слідкувати за масою свого тіла, але дітям захоплюватися дієтами не варто. </a:t>
            </a: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242316" y="5145687"/>
            <a:ext cx="7868412" cy="518702"/>
          </a:xfrm>
          <a:prstGeom prst="roundRect">
            <a:avLst/>
          </a:prstGeom>
          <a:solidFill>
            <a:srgbClr val="6CB7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2800" dirty="0"/>
              <a:t>6. Відмовтеся від фаст-фуду. </a:t>
            </a:r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242316" y="5825861"/>
            <a:ext cx="7868412" cy="5187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2800" dirty="0"/>
              <a:t>7. Їжте повільно, ретельно пережовуйте їжу. </a:t>
            </a:r>
          </a:p>
        </p:txBody>
      </p:sp>
    </p:spTree>
    <p:extLst>
      <p:ext uri="{BB962C8B-B14F-4D97-AF65-F5344CB8AC3E}">
        <p14:creationId xmlns:p14="http://schemas.microsoft.com/office/powerpoint/2010/main" val="312311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0" grpId="0" animBg="1"/>
      <p:bldP spid="11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6255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Склади правила гігієни під час вживання овочів та фруктів.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242316" y="1322440"/>
            <a:ext cx="5856732" cy="8812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dirty="0"/>
              <a:t>Фрукти та овочі можна зберігати так:</a:t>
            </a: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242316" y="2332815"/>
            <a:ext cx="5856732" cy="2312338"/>
          </a:xfrm>
          <a:prstGeom prst="roundRect">
            <a:avLst/>
          </a:prstGeom>
          <a:solidFill>
            <a:srgbClr val="6CB7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uk-UA" sz="2400" dirty="0"/>
              <a:t>заморожувати - так вони зберігають всі свої поживні речовини;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uk-UA" sz="2400" dirty="0"/>
              <a:t>засушувати – наприклад, для узварів та компотів;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uk-UA" sz="2400" dirty="0"/>
              <a:t>консервувати – варити варення з фруктів або маринувати овочі.</a:t>
            </a: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6263640" y="1322439"/>
            <a:ext cx="5715000" cy="12287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/>
              <a:t>Щоби зберегти вітаміни, готуючи страви із овочів та фруктів, слід дотримуватися таких порад:</a:t>
            </a: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6263640" y="2671143"/>
            <a:ext cx="5715000" cy="2751249"/>
          </a:xfrm>
          <a:prstGeom prst="roundRect">
            <a:avLst/>
          </a:prstGeom>
          <a:solidFill>
            <a:srgbClr val="6CB7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uk-UA" sz="2400" dirty="0"/>
              <a:t>не зберігай довго очищені та розрізані овочі;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uk-UA" sz="2400" dirty="0"/>
              <a:t>варити овочі слід під закритою кришкою;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uk-UA" sz="2400" dirty="0"/>
              <a:t>краще їсти свіжі страви з овочів, а не розігріті повторно.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95500" y="4774265"/>
            <a:ext cx="2686812" cy="1844944"/>
          </a:xfrm>
          <a:prstGeom prst="rect">
            <a:avLst/>
          </a:prstGeom>
          <a:ln w="38100"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1580075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0" grpId="0" animBg="1"/>
      <p:bldP spid="11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Робота в зошитах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ru-RU" sz="4000" b="1" dirty="0">
                <a:solidFill>
                  <a:schemeClr val="bg1"/>
                </a:solidFill>
              </a:rPr>
              <a:t>32</a:t>
            </a:r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3419777" y="1049940"/>
            <a:ext cx="6242458" cy="417177"/>
          </a:xfrm>
          <a:prstGeom prst="roundRect">
            <a:avLst/>
          </a:prstGeom>
          <a:solidFill>
            <a:srgbClr val="E991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/>
              <a:t>Завдання 3</a:t>
            </a:r>
          </a:p>
        </p:txBody>
      </p:sp>
      <p:sp>
        <p:nvSpPr>
          <p:cNvPr id="63" name="Скругленный прямоугольник 62"/>
          <p:cNvSpPr/>
          <p:nvPr/>
        </p:nvSpPr>
        <p:spPr>
          <a:xfrm>
            <a:off x="221949" y="1505113"/>
            <a:ext cx="11637034" cy="362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/>
              <a:t>Порівняй два меню сніданку. Зроби вибір. Обґрунтуй свою відповідь.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905256" y="2046791"/>
            <a:ext cx="5020056" cy="1581912"/>
          </a:xfrm>
          <a:prstGeom prst="rect">
            <a:avLst/>
          </a:prstGeom>
          <a:solidFill>
            <a:srgbClr val="FFB4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b="1" i="1" dirty="0">
                <a:solidFill>
                  <a:schemeClr val="tx1"/>
                </a:solidFill>
              </a:rPr>
              <a:t>Сніданок 1 </a:t>
            </a:r>
          </a:p>
          <a:p>
            <a:pPr algn="ctr"/>
            <a:r>
              <a:rPr lang="uk-UA" sz="2400" dirty="0">
                <a:solidFill>
                  <a:schemeClr val="tx1"/>
                </a:solidFill>
              </a:rPr>
              <a:t>Вівсяна каша з варенням.</a:t>
            </a:r>
          </a:p>
          <a:p>
            <a:pPr algn="ctr"/>
            <a:r>
              <a:rPr lang="uk-UA" sz="2400" dirty="0">
                <a:solidFill>
                  <a:schemeClr val="tx1"/>
                </a:solidFill>
              </a:rPr>
              <a:t>Тістечко.</a:t>
            </a:r>
          </a:p>
          <a:p>
            <a:pPr algn="ctr"/>
            <a:r>
              <a:rPr lang="uk-UA" sz="2400" dirty="0">
                <a:solidFill>
                  <a:schemeClr val="tx1"/>
                </a:solidFill>
              </a:rPr>
              <a:t>Солодке какао.</a:t>
            </a:r>
          </a:p>
        </p:txBody>
      </p:sp>
      <p:sp>
        <p:nvSpPr>
          <p:cNvPr id="40" name="Прямоугольник 39"/>
          <p:cNvSpPr/>
          <p:nvPr/>
        </p:nvSpPr>
        <p:spPr>
          <a:xfrm>
            <a:off x="5925312" y="2046791"/>
            <a:ext cx="5020056" cy="1581912"/>
          </a:xfrm>
          <a:prstGeom prst="rect">
            <a:avLst/>
          </a:prstGeom>
          <a:solidFill>
            <a:srgbClr val="87BC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b="1" i="1" dirty="0">
                <a:solidFill>
                  <a:schemeClr val="tx1"/>
                </a:solidFill>
              </a:rPr>
              <a:t>Сніданок 2 </a:t>
            </a:r>
          </a:p>
          <a:p>
            <a:pPr algn="ctr"/>
            <a:r>
              <a:rPr lang="uk-UA" sz="2400" dirty="0">
                <a:solidFill>
                  <a:schemeClr val="tx1"/>
                </a:solidFill>
              </a:rPr>
              <a:t>Вівсяна каша з сухофруктами.</a:t>
            </a:r>
          </a:p>
          <a:p>
            <a:pPr algn="ctr"/>
            <a:r>
              <a:rPr lang="uk-UA" sz="2400" dirty="0">
                <a:solidFill>
                  <a:schemeClr val="tx1"/>
                </a:solidFill>
              </a:rPr>
              <a:t>Сир.</a:t>
            </a:r>
          </a:p>
          <a:p>
            <a:pPr algn="ctr"/>
            <a:r>
              <a:rPr lang="uk-UA" sz="2400" dirty="0">
                <a:solidFill>
                  <a:schemeClr val="tx1"/>
                </a:solidFill>
              </a:rPr>
              <a:t>Несолодкий чай.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1225296" y="4034995"/>
            <a:ext cx="10378440" cy="9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3513D88B-8D42-4772-A30A-2BF03C69D7C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62235" y="5631037"/>
            <a:ext cx="2425427" cy="1169056"/>
          </a:xfrm>
          <a:prstGeom prst="rect">
            <a:avLst/>
          </a:prstGeom>
        </p:spPr>
      </p:pic>
      <p:cxnSp>
        <p:nvCxnSpPr>
          <p:cNvPr id="42" name="Прямая соединительная линия 41"/>
          <p:cNvCxnSpPr/>
          <p:nvPr/>
        </p:nvCxnSpPr>
        <p:spPr>
          <a:xfrm>
            <a:off x="1225296" y="4563184"/>
            <a:ext cx="10378440" cy="9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1225296" y="5104327"/>
            <a:ext cx="10378440" cy="9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1225296" y="5636326"/>
            <a:ext cx="10378440" cy="9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Прямоугольник 47"/>
          <p:cNvSpPr/>
          <p:nvPr/>
        </p:nvSpPr>
        <p:spPr>
          <a:xfrm>
            <a:off x="5925312" y="3188295"/>
            <a:ext cx="448762" cy="4405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9" name="Прямоугольник 48"/>
          <p:cNvSpPr/>
          <p:nvPr/>
        </p:nvSpPr>
        <p:spPr>
          <a:xfrm>
            <a:off x="905256" y="3188295"/>
            <a:ext cx="448762" cy="4405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50" name="Рисунок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0466" y="3270338"/>
            <a:ext cx="247685" cy="30484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137024" y="3536395"/>
            <a:ext cx="1047409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/>
              <a:t>Доцільно обрати сніданок № 2, тому що в нього включено як і рослинну, так і тваринну їжу; продукти, які надають організму енергію та сили для повноцінної роботи; відсутній цукор та солодощі. </a:t>
            </a:r>
          </a:p>
        </p:txBody>
      </p:sp>
    </p:spTree>
    <p:extLst>
      <p:ext uri="{BB962C8B-B14F-4D97-AF65-F5344CB8AC3E}">
        <p14:creationId xmlns:p14="http://schemas.microsoft.com/office/powerpoint/2010/main" val="1974193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10656</TotalTime>
  <Words>799</Words>
  <Application>Microsoft Office PowerPoint</Application>
  <PresentationFormat>Широкоэкранный</PresentationFormat>
  <Paragraphs>138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Monotype Corsiva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Школа</cp:lastModifiedBy>
  <cp:revision>2013</cp:revision>
  <dcterms:created xsi:type="dcterms:W3CDTF">2018-01-05T16:38:53Z</dcterms:created>
  <dcterms:modified xsi:type="dcterms:W3CDTF">2022-04-11T06:09:54Z</dcterms:modified>
</cp:coreProperties>
</file>