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257" r:id="rId3"/>
    <p:sldId id="2258" r:id="rId4"/>
    <p:sldId id="2255" r:id="rId5"/>
    <p:sldId id="267" r:id="rId6"/>
    <p:sldId id="2262" r:id="rId7"/>
    <p:sldId id="2259" r:id="rId8"/>
    <p:sldId id="2261" r:id="rId9"/>
    <p:sldId id="2264" r:id="rId10"/>
    <p:sldId id="2263" r:id="rId11"/>
    <p:sldId id="2268" r:id="rId12"/>
    <p:sldId id="2260" r:id="rId13"/>
    <p:sldId id="2267" r:id="rId14"/>
    <p:sldId id="2252" r:id="rId15"/>
    <p:sldId id="2266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FF5050"/>
    <a:srgbClr val="2F3242"/>
    <a:srgbClr val="1694E9"/>
    <a:srgbClr val="FFFF00"/>
    <a:srgbClr val="295FFF"/>
    <a:srgbClr val="FFB441"/>
    <a:srgbClr val="709E32"/>
    <a:srgbClr val="00B0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24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иктория Мешковая" userId="30cc52346335888d" providerId="LiveId" clId="{DA7DD8F9-56EC-475E-9BFE-797E268B46A5}"/>
    <pc:docChg chg="delSld modSld">
      <pc:chgData name="Виктория Мешковая" userId="30cc52346335888d" providerId="LiveId" clId="{DA7DD8F9-56EC-475E-9BFE-797E268B46A5}" dt="2021-05-29T10:49:55.574" v="8" actId="2696"/>
      <pc:docMkLst>
        <pc:docMk/>
      </pc:docMkLst>
      <pc:sldChg chg="addSp delSp modSp mod">
        <pc:chgData name="Виктория Мешковая" userId="30cc52346335888d" providerId="LiveId" clId="{DA7DD8F9-56EC-475E-9BFE-797E268B46A5}" dt="2021-05-29T10:49:34.077" v="4" actId="20577"/>
        <pc:sldMkLst>
          <pc:docMk/>
          <pc:sldMk cId="302857040" sldId="258"/>
        </pc:sldMkLst>
        <pc:spChg chg="mod">
          <ac:chgData name="Виктория Мешковая" userId="30cc52346335888d" providerId="LiveId" clId="{DA7DD8F9-56EC-475E-9BFE-797E268B46A5}" dt="2021-05-29T10:49:34.077" v="4" actId="20577"/>
          <ac:spMkLst>
            <pc:docMk/>
            <pc:sldMk cId="302857040" sldId="258"/>
            <ac:spMk id="10" creationId="{FE31676A-4D26-44D5-AB4D-E38972C4AE5B}"/>
          </ac:spMkLst>
        </pc:spChg>
        <pc:picChg chg="add mod">
          <ac:chgData name="Виктория Мешковая" userId="30cc52346335888d" providerId="LiveId" clId="{DA7DD8F9-56EC-475E-9BFE-797E268B46A5}" dt="2021-05-29T10:49:29.093" v="2" actId="1076"/>
          <ac:picMkLst>
            <pc:docMk/>
            <pc:sldMk cId="302857040" sldId="258"/>
            <ac:picMk id="2" creationId="{2C12304A-EB9D-467E-B467-E8DEF50E8F2A}"/>
          </ac:picMkLst>
        </pc:picChg>
        <pc:picChg chg="del">
          <ac:chgData name="Виктория Мешковая" userId="30cc52346335888d" providerId="LiveId" clId="{DA7DD8F9-56EC-475E-9BFE-797E268B46A5}" dt="2021-05-29T10:49:24.859" v="0" actId="478"/>
          <ac:picMkLst>
            <pc:docMk/>
            <pc:sldMk cId="302857040" sldId="258"/>
            <ac:picMk id="12" creationId="{FC0406F9-4D3B-4A6C-A8F4-20DA231953FE}"/>
          </ac:picMkLst>
        </pc:picChg>
      </pc:sldChg>
      <pc:sldChg chg="del">
        <pc:chgData name="Виктория Мешковая" userId="30cc52346335888d" providerId="LiveId" clId="{DA7DD8F9-56EC-475E-9BFE-797E268B46A5}" dt="2021-05-29T10:49:55.574" v="8" actId="2696"/>
        <pc:sldMkLst>
          <pc:docMk/>
          <pc:sldMk cId="1138614991" sldId="300"/>
        </pc:sldMkLst>
      </pc:sldChg>
      <pc:sldChg chg="del">
        <pc:chgData name="Виктория Мешковая" userId="30cc52346335888d" providerId="LiveId" clId="{DA7DD8F9-56EC-475E-9BFE-797E268B46A5}" dt="2021-05-29T10:49:42.889" v="5" actId="2696"/>
        <pc:sldMkLst>
          <pc:docMk/>
          <pc:sldMk cId="2713296088" sldId="1299"/>
        </pc:sldMkLst>
      </pc:sldChg>
      <pc:sldChg chg="del">
        <pc:chgData name="Виктория Мешковая" userId="30cc52346335888d" providerId="LiveId" clId="{DA7DD8F9-56EC-475E-9BFE-797E268B46A5}" dt="2021-05-29T10:49:48.645" v="7" actId="2696"/>
        <pc:sldMkLst>
          <pc:docMk/>
          <pc:sldMk cId="141692548" sldId="1301"/>
        </pc:sldMkLst>
      </pc:sldChg>
      <pc:sldChg chg="del">
        <pc:chgData name="Виктория Мешковая" userId="30cc52346335888d" providerId="LiveId" clId="{DA7DD8F9-56EC-475E-9BFE-797E268B46A5}" dt="2021-05-29T10:49:45.393" v="6" actId="2696"/>
        <pc:sldMkLst>
          <pc:docMk/>
          <pc:sldMk cId="1336742958" sldId="14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929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11.04.2022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11.04.2022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Дата 1">
            <a:extLst>
              <a:ext uri="{FF2B5EF4-FFF2-40B4-BE49-F238E27FC236}">
                <a16:creationId xmlns:a16="http://schemas.microsoft.com/office/drawing/2014/main" id="{35AFD8CF-7FC1-45AC-A438-0CF2F050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11.04.2022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B1D91-1A0C-487F-A22E-C922794B3C66}"/>
              </a:ext>
            </a:extLst>
          </p:cNvPr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31676A-4D26-44D5-AB4D-E38972C4AE5B}"/>
              </a:ext>
            </a:extLst>
          </p:cNvPr>
          <p:cNvSpPr txBox="1"/>
          <p:nvPr/>
        </p:nvSpPr>
        <p:spPr>
          <a:xfrm>
            <a:off x="1260387" y="2387037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№</a:t>
            </a:r>
            <a:r>
              <a:rPr kumimoji="0" lang="uk-UA" sz="4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131</a:t>
            </a:r>
            <a:endParaRPr kumimoji="0" lang="uk-UA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C12304A-EB9D-467E-B467-E8DEF50E8F2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62268" y="4230481"/>
            <a:ext cx="2536156" cy="242032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92E33C-EC35-4DDE-8728-57869ACE9FF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7156" y="398035"/>
            <a:ext cx="2408129" cy="536494"/>
          </a:xfrm>
          <a:prstGeom prst="rect">
            <a:avLst/>
          </a:prstGeom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5DD1CE0C-778A-4D2E-897D-59DFA5118BB5}"/>
              </a:ext>
            </a:extLst>
          </p:cNvPr>
          <p:cNvSpPr txBox="1"/>
          <p:nvPr/>
        </p:nvSpPr>
        <p:spPr>
          <a:xfrm>
            <a:off x="2424546" y="472864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Розділ </a:t>
            </a:r>
            <a:r>
              <a:rPr lang="ru-RU" sz="2400" b="1" dirty="0">
                <a:solidFill>
                  <a:prstClr val="white"/>
                </a:solidFill>
              </a:rPr>
              <a:t>12. Множення на </a:t>
            </a:r>
            <a:r>
              <a:rPr lang="ru-RU" sz="2400" b="1" dirty="0" err="1">
                <a:solidFill>
                  <a:prstClr val="white"/>
                </a:solidFill>
              </a:rPr>
              <a:t>розрядні</a:t>
            </a:r>
            <a:r>
              <a:rPr lang="ru-RU" sz="2400" b="1" dirty="0">
                <a:solidFill>
                  <a:prstClr val="white"/>
                </a:solidFill>
              </a:rPr>
              <a:t> числа</a:t>
            </a:r>
            <a:endParaRPr lang="uk-UA" sz="24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55285" y="1908348"/>
            <a:ext cx="74402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Розв’язування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задачі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на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зустрічний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рух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Складання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та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розв’язування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задач за короткими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записами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Розв’язування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рівнянь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52608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Склади та розв'яжи задачі за записами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054100" y="1270508"/>
            <a:ext cx="5783428" cy="2348678"/>
          </a:xfrm>
          <a:prstGeom prst="snip2DiagRect">
            <a:avLst/>
          </a:prstGeom>
          <a:solidFill>
            <a:srgbClr val="92D050"/>
          </a:solidFill>
          <a:ln w="285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sz="3000" b="1" dirty="0">
              <a:solidFill>
                <a:schemeClr val="tx1"/>
              </a:solidFill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1431976" y="2061135"/>
            <a:ext cx="2830408" cy="1180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5140174" y="2519684"/>
            <a:ext cx="5389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dirty="0"/>
              <a:t>-?</a:t>
            </a:r>
            <a:endParaRPr lang="ru-RU" sz="36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934312" y="2121682"/>
            <a:ext cx="6527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dirty="0"/>
              <a:t>84</a:t>
            </a:r>
            <a:endParaRPr lang="ru-RU" sz="36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4492653" y="1749772"/>
            <a:ext cx="5389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dirty="0"/>
              <a:t>-?</a:t>
            </a:r>
            <a:endParaRPr lang="ru-RU" sz="3600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V="1">
            <a:off x="1431976" y="2825392"/>
            <a:ext cx="3650184" cy="569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1430937" y="2692419"/>
            <a:ext cx="1039" cy="265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V="1">
            <a:off x="1429898" y="1917076"/>
            <a:ext cx="1039" cy="265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V="1">
            <a:off x="4261345" y="1928162"/>
            <a:ext cx="1039" cy="265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V="1">
            <a:off x="3260837" y="1917385"/>
            <a:ext cx="1039" cy="265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V="1">
            <a:off x="2309982" y="1907238"/>
            <a:ext cx="1039" cy="265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4260306" y="2709877"/>
            <a:ext cx="1039" cy="265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V="1">
            <a:off x="3257068" y="2699100"/>
            <a:ext cx="1039" cy="265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V="1">
            <a:off x="2308943" y="2679602"/>
            <a:ext cx="1039" cy="265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V="1">
            <a:off x="5082160" y="2699100"/>
            <a:ext cx="1039" cy="265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Ліва фігурна дужка 8">
            <a:extLst>
              <a:ext uri="{FF2B5EF4-FFF2-40B4-BE49-F238E27FC236}">
                <a16:creationId xmlns:a16="http://schemas.microsoft.com/office/drawing/2014/main" id="{E36B9069-03F9-4B0B-96D2-29AC3245AC7E}"/>
              </a:ext>
            </a:extLst>
          </p:cNvPr>
          <p:cNvSpPr/>
          <p:nvPr/>
        </p:nvSpPr>
        <p:spPr>
          <a:xfrm rot="10800000">
            <a:off x="5622705" y="1907238"/>
            <a:ext cx="223662" cy="107522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 sz="2800" dirty="0"/>
          </a:p>
        </p:txBody>
      </p:sp>
      <p:pic>
        <p:nvPicPr>
          <p:cNvPr id="2050" name="Picture 2" descr="Полная коробка свежего яблока деревянная клеть. ящик с яблоками. | Премиум  вектор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17392" y="995873"/>
            <a:ext cx="321945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3791423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3791423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3+4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089330" y="3805587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=7(</a:t>
            </a:r>
            <a:r>
              <a:rPr lang="uk-UA" sz="28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ящ</a:t>
            </a:r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всього продали;</a:t>
            </a:r>
            <a:endParaRPr lang="uk-UA" sz="28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340250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94905" y="433232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84:7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36542" y="4340250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=12(кг) в </a:t>
            </a:r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одному 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ящику;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952892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95289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12·3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30031" y="4942027"/>
            <a:ext cx="428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=36(кг) </a:t>
            </a:r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продали І дня; </a:t>
            </a:r>
            <a:endParaRPr lang="uk-UA" sz="28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472300" y="6094399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57991" y="5565534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09979" y="5565534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12·4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58806" y="5583402"/>
            <a:ext cx="4393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=48(кг) </a:t>
            </a:r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продали  ІІ дня. </a:t>
            </a:r>
            <a:endParaRPr lang="uk-UA" sz="28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2935383" y="6132546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 </a:t>
            </a:r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кг помідорів продали І дня  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 48 </a:t>
            </a:r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кг – ІІ дня. </a:t>
            </a:r>
            <a:endParaRPr lang="uk-UA" sz="28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4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52608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Склади та розв'яжи задачі за записами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:a16="http://schemas.microsoft.com/office/drawing/2014/main" id="{E80936FB-A127-42E5-99EB-952630980067}"/>
                  </a:ext>
                </a:extLst>
              </p:cNvPr>
              <p:cNvSpPr/>
              <p:nvPr/>
            </p:nvSpPr>
            <p:spPr>
              <a:xfrm>
                <a:off x="3497186" y="1140648"/>
                <a:ext cx="4514186" cy="2348678"/>
              </a:xfrm>
              <a:prstGeom prst="snip2DiagRect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sz="3000" b="1" dirty="0">
                    <a:solidFill>
                      <a:schemeClr val="tx1"/>
                    </a:solidFill>
                  </a:rPr>
                  <a:t>2) Витратили - 360 кг, </a:t>
                </a: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aa-ET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uk-UA" sz="3000" b="1" dirty="0">
                    <a:solidFill>
                      <a:schemeClr val="tx1"/>
                    </a:solidFill>
                  </a:rPr>
                  <a:t> того, що було</a:t>
                </a:r>
              </a:p>
              <a:p>
                <a:pPr algn="ctr"/>
                <a:r>
                  <a:rPr lang="uk-UA" sz="3000" b="1" dirty="0">
                    <a:solidFill>
                      <a:schemeClr val="tx1"/>
                    </a:solidFill>
                  </a:rPr>
                  <a:t>Залишилось - ?</a:t>
                </a:r>
                <a:endParaRPr lang="aa-ET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:a16="http://schemas.microsoft.com/office/drawing/2014/main" xmlns="" id="{E80936FB-A127-42E5-99EB-952630980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186" y="1140648"/>
                <a:ext cx="4514186" cy="2348678"/>
              </a:xfrm>
              <a:prstGeom prst="snip2Diag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Полная коробка свежего яблока деревянная клеть. ящик с яблоками. | Премиум  вектор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17392" y="995873"/>
            <a:ext cx="321945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4004217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004217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360:3·4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674176" y="3998360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=480(кг) було;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411" y="462121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61328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480-360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724788" y="4612314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=120(кг)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411" y="5219237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063988" y="5226058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залишилось 120 кг. </a:t>
            </a:r>
          </a:p>
        </p:txBody>
      </p:sp>
    </p:spTree>
    <p:extLst>
      <p:ext uri="{BB962C8B-B14F-4D97-AF65-F5344CB8AC3E}">
        <p14:creationId xmlns:p14="http://schemas.microsoft.com/office/powerpoint/2010/main" val="363833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  <p:bldP spid="51" grpId="0"/>
      <p:bldP spid="52" grpId="0"/>
      <p:bldP spid="53" grpId="0"/>
      <p:bldP spid="5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52608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Накресли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160060" y="1290898"/>
            <a:ext cx="10603579" cy="1772771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 w="57150" cmpd="dbl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spc="-150" dirty="0">
                <a:solidFill>
                  <a:srgbClr val="002060"/>
                </a:solidFill>
              </a:rPr>
              <a:t>Побудуй п'ятикутник і шестикутник. Проведи в них діагоналі </a:t>
            </a:r>
          </a:p>
          <a:p>
            <a:pPr algn="ctr"/>
            <a:r>
              <a:rPr lang="uk-UA" sz="3200" spc="-150" dirty="0">
                <a:solidFill>
                  <a:srgbClr val="002060"/>
                </a:solidFill>
              </a:rPr>
              <a:t>(відрізки, що з'єднують вершини многокутників) На скільки в шестикутнику діагоналей більше, ніж у п'ятикутнику?</a:t>
            </a:r>
            <a:endParaRPr lang="aa-ET" sz="3200" spc="-150" dirty="0">
              <a:solidFill>
                <a:srgbClr val="002060"/>
              </a:solidFill>
            </a:endParaRPr>
          </a:p>
        </p:txBody>
      </p:sp>
      <p:sp>
        <p:nvSpPr>
          <p:cNvPr id="2" name="Шестиугольник 1"/>
          <p:cNvSpPr/>
          <p:nvPr/>
        </p:nvSpPr>
        <p:spPr>
          <a:xfrm>
            <a:off x="5773003" y="3739486"/>
            <a:ext cx="2524836" cy="2251881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авильный пятиугольник 2"/>
          <p:cNvSpPr/>
          <p:nvPr/>
        </p:nvSpPr>
        <p:spPr>
          <a:xfrm>
            <a:off x="2400332" y="3575713"/>
            <a:ext cx="2497540" cy="2415654"/>
          </a:xfrm>
          <a:prstGeom prst="pentagon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>
            <a:stCxn id="3" idx="0"/>
            <a:endCxn id="3" idx="2"/>
          </p:cNvCxnSpPr>
          <p:nvPr/>
        </p:nvCxnSpPr>
        <p:spPr>
          <a:xfrm flipH="1">
            <a:off x="2877321" y="3575713"/>
            <a:ext cx="771781" cy="241564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endCxn id="3" idx="4"/>
          </p:cNvCxnSpPr>
          <p:nvPr/>
        </p:nvCxnSpPr>
        <p:spPr>
          <a:xfrm>
            <a:off x="3649102" y="3575707"/>
            <a:ext cx="771781" cy="241565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endCxn id="3" idx="1"/>
          </p:cNvCxnSpPr>
          <p:nvPr/>
        </p:nvCxnSpPr>
        <p:spPr>
          <a:xfrm flipH="1" flipV="1">
            <a:off x="2400335" y="4498408"/>
            <a:ext cx="2497537" cy="1253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endCxn id="3" idx="2"/>
          </p:cNvCxnSpPr>
          <p:nvPr/>
        </p:nvCxnSpPr>
        <p:spPr>
          <a:xfrm flipH="1">
            <a:off x="2877321" y="4498408"/>
            <a:ext cx="2020551" cy="149295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3" idx="1"/>
          </p:cNvCxnSpPr>
          <p:nvPr/>
        </p:nvCxnSpPr>
        <p:spPr>
          <a:xfrm>
            <a:off x="2400335" y="4498408"/>
            <a:ext cx="2003179" cy="150378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2" idx="5"/>
            <a:endCxn id="2" idx="1"/>
          </p:cNvCxnSpPr>
          <p:nvPr/>
        </p:nvCxnSpPr>
        <p:spPr>
          <a:xfrm>
            <a:off x="7734869" y="3739487"/>
            <a:ext cx="0" cy="225187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endCxn id="2" idx="2"/>
          </p:cNvCxnSpPr>
          <p:nvPr/>
        </p:nvCxnSpPr>
        <p:spPr>
          <a:xfrm flipH="1">
            <a:off x="6335973" y="3733794"/>
            <a:ext cx="1398896" cy="225757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endCxn id="2" idx="3"/>
          </p:cNvCxnSpPr>
          <p:nvPr/>
        </p:nvCxnSpPr>
        <p:spPr>
          <a:xfrm flipH="1">
            <a:off x="5773003" y="3751708"/>
            <a:ext cx="1948804" cy="111371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2" idx="4"/>
            <a:endCxn id="2" idx="0"/>
          </p:cNvCxnSpPr>
          <p:nvPr/>
        </p:nvCxnSpPr>
        <p:spPr>
          <a:xfrm>
            <a:off x="6335973" y="3739487"/>
            <a:ext cx="1961866" cy="112594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2" idx="3"/>
            <a:endCxn id="2" idx="0"/>
          </p:cNvCxnSpPr>
          <p:nvPr/>
        </p:nvCxnSpPr>
        <p:spPr>
          <a:xfrm>
            <a:off x="5773003" y="4865427"/>
            <a:ext cx="2524836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2" idx="2"/>
          </p:cNvCxnSpPr>
          <p:nvPr/>
        </p:nvCxnSpPr>
        <p:spPr>
          <a:xfrm flipV="1">
            <a:off x="6335973" y="4871119"/>
            <a:ext cx="1948802" cy="112024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stCxn id="2" idx="4"/>
          </p:cNvCxnSpPr>
          <p:nvPr/>
        </p:nvCxnSpPr>
        <p:spPr>
          <a:xfrm>
            <a:off x="6335973" y="3739487"/>
            <a:ext cx="1392365" cy="224365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>
            <a:stCxn id="2" idx="3"/>
          </p:cNvCxnSpPr>
          <p:nvPr/>
        </p:nvCxnSpPr>
        <p:spPr>
          <a:xfrm>
            <a:off x="5773003" y="4865427"/>
            <a:ext cx="1945538" cy="111371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>
            <a:endCxn id="2" idx="2"/>
          </p:cNvCxnSpPr>
          <p:nvPr/>
        </p:nvCxnSpPr>
        <p:spPr>
          <a:xfrm>
            <a:off x="6335972" y="3762525"/>
            <a:ext cx="1" cy="2228841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9398627" y="6067809"/>
            <a:ext cx="1710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9-5=4</a:t>
            </a:r>
          </a:p>
        </p:txBody>
      </p:sp>
      <p:pic>
        <p:nvPicPr>
          <p:cNvPr id="44" name="Picture 2" descr="Soloveika на Яндекс.Фотках | Школа, Дети, Школьные темы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52716" y="3039707"/>
            <a:ext cx="2417943" cy="31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2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52608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Склади вираз значення якого дорівнює 100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354370" y="4844955"/>
            <a:ext cx="10679786" cy="15874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00B05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ln>
                  <a:solidFill>
                    <a:schemeClr val="tx2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Використовуй знаки дій і такі цифри: </a:t>
            </a:r>
          </a:p>
          <a:p>
            <a:pPr algn="ctr"/>
            <a:r>
              <a:rPr lang="uk-UA" sz="3600" b="1" dirty="0">
                <a:ln>
                  <a:solidFill>
                    <a:schemeClr val="tx2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п'ять одиниць, п'ять трійок, п'ять п'ятірок.</a:t>
            </a:r>
            <a:endParaRPr lang="aa-ET" sz="3600" b="1" dirty="0">
              <a:ln>
                <a:solidFill>
                  <a:schemeClr val="tx2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652" y="1326857"/>
            <a:ext cx="3518098" cy="3518098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6396492" y="1886011"/>
            <a:ext cx="48814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Nova"/>
              </a:rPr>
              <a:t>5 · 15 + 25 = 100</a:t>
            </a:r>
            <a:endParaRPr lang="ru-RU" sz="4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4630361" y="2717008"/>
            <a:ext cx="1906918" cy="556821"/>
          </a:xfrm>
          <a:prstGeom prst="wedgeRoundRectCallout">
            <a:avLst>
              <a:gd name="adj1" fmla="val 43445"/>
              <a:gd name="adj2" fmla="val -74175"/>
              <a:gd name="adj3" fmla="val 16667"/>
            </a:avLst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1+1+1+1+1</a:t>
            </a:r>
            <a:endParaRPr lang="aa-ET" sz="2800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6803169" y="1332222"/>
            <a:ext cx="1906918" cy="556821"/>
          </a:xfrm>
          <a:prstGeom prst="wedgeRoundRectCallout">
            <a:avLst>
              <a:gd name="adj1" fmla="val 3366"/>
              <a:gd name="adj2" fmla="val 77788"/>
              <a:gd name="adj3" fmla="val 16667"/>
            </a:avLst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3+3+3+3+3</a:t>
            </a:r>
            <a:endParaRPr lang="aa-ET" sz="2800" b="1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7269617" y="2798779"/>
            <a:ext cx="1906918" cy="556821"/>
          </a:xfrm>
          <a:prstGeom prst="wedgeRoundRectCallout">
            <a:avLst>
              <a:gd name="adj1" fmla="val 41298"/>
              <a:gd name="adj2" fmla="val -81528"/>
              <a:gd name="adj3" fmla="val 16667"/>
            </a:avLst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5+5+5+5+5</a:t>
            </a:r>
            <a:endParaRPr lang="aa-ET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76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30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Обери </a:t>
            </a:r>
            <a:r>
              <a:rPr lang="ru-RU" sz="2000" b="1" dirty="0" err="1">
                <a:solidFill>
                  <a:schemeClr val="bg1"/>
                </a:solidFill>
              </a:rPr>
              <a:t>колір</a:t>
            </a:r>
            <a:r>
              <a:rPr lang="ru-RU" sz="2000" b="1" dirty="0">
                <a:solidFill>
                  <a:schemeClr val="bg1"/>
                </a:solidFill>
              </a:rPr>
              <a:t>, </a:t>
            </a:r>
            <a:r>
              <a:rPr lang="ru-RU" sz="2000" b="1" dirty="0" err="1">
                <a:solidFill>
                  <a:schemeClr val="bg1"/>
                </a:solidFill>
              </a:rPr>
              <a:t>що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характеризує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твій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настрій</a:t>
            </a:r>
            <a:r>
              <a:rPr lang="ru-RU" sz="2000" b="1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8C814BD-4A2F-4FB8-90C2-31A3C40F7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1806" y="2468619"/>
            <a:ext cx="10000519" cy="456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1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52608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 smtClean="0">
                <a:solidFill>
                  <a:schemeClr val="bg2"/>
                </a:solidFill>
              </a:rPr>
              <a:t>Домашнє завдання. Розв'яжи </a:t>
            </a:r>
            <a:r>
              <a:rPr lang="uk-UA" sz="2000" dirty="0">
                <a:solidFill>
                  <a:schemeClr val="bg2"/>
                </a:solidFill>
              </a:rPr>
              <a:t>рівняння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кутник 42">
            <a:extLst>
              <a:ext uri="{FF2B5EF4-FFF2-40B4-BE49-F238E27FC236}">
                <a16:creationId xmlns:a16="http://schemas.microsoft.com/office/drawing/2014/main" id="{7B74B71B-AF67-48CA-A8A5-ADFF1A71701C}"/>
              </a:ext>
            </a:extLst>
          </p:cNvPr>
          <p:cNvSpPr/>
          <p:nvPr/>
        </p:nvSpPr>
        <p:spPr>
          <a:xfrm>
            <a:off x="1494366" y="1325325"/>
            <a:ext cx="4271556" cy="65613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· 40 + 3800 = 6400</a:t>
            </a:r>
            <a:endParaRPr lang="uk-UA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Прямокутник 23">
            <a:extLst>
              <a:ext uri="{FF2B5EF4-FFF2-40B4-BE49-F238E27FC236}">
                <a16:creationId xmlns:a16="http://schemas.microsoft.com/office/drawing/2014/main" id="{8AE8EA2A-3648-45BF-AC70-9EB9F34ABE21}"/>
              </a:ext>
            </a:extLst>
          </p:cNvPr>
          <p:cNvSpPr/>
          <p:nvPr/>
        </p:nvSpPr>
        <p:spPr>
          <a:xfrm>
            <a:off x="1501447" y="1983747"/>
            <a:ext cx="4271556" cy="33661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· 40 = 6400</a:t>
            </a:r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3800 </a:t>
            </a:r>
            <a:endParaRPr lang="uk-U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· </a:t>
            </a:r>
            <a:r>
              <a:rPr lang="uk-UA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 = 2600</a:t>
            </a:r>
          </a:p>
          <a:p>
            <a:pPr algn="ctr"/>
            <a:r>
              <a:rPr lang="uk-UA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2600 : 40</a:t>
            </a:r>
          </a:p>
          <a:p>
            <a:pPr algn="ctr"/>
            <a:r>
              <a:rPr lang="uk-UA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65</a:t>
            </a:r>
          </a:p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· 40 + 3800 = 6400</a:t>
            </a:r>
            <a:endParaRPr lang="uk-U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uk-UA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6400 = 6400</a:t>
            </a:r>
          </a:p>
        </p:txBody>
      </p:sp>
      <p:sp>
        <p:nvSpPr>
          <p:cNvPr id="10" name="Прямокутник 42">
            <a:extLst>
              <a:ext uri="{FF2B5EF4-FFF2-40B4-BE49-F238E27FC236}">
                <a16:creationId xmlns:a16="http://schemas.microsoft.com/office/drawing/2014/main" id="{7B74B71B-AF67-48CA-A8A5-ADFF1A71701C}"/>
              </a:ext>
            </a:extLst>
          </p:cNvPr>
          <p:cNvSpPr/>
          <p:nvPr/>
        </p:nvSpPr>
        <p:spPr>
          <a:xfrm>
            <a:off x="6535648" y="1325325"/>
            <a:ext cx="4278637" cy="656130"/>
          </a:xfrm>
          <a:prstGeom prst="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-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2740) : 20 =360 146</a:t>
            </a:r>
            <a:endParaRPr lang="uk-UA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Прямокутник 23">
            <a:extLst>
              <a:ext uri="{FF2B5EF4-FFF2-40B4-BE49-F238E27FC236}">
                <a16:creationId xmlns:a16="http://schemas.microsoft.com/office/drawing/2014/main" id="{8AE8EA2A-3648-45BF-AC70-9EB9F34ABE21}"/>
              </a:ext>
            </a:extLst>
          </p:cNvPr>
          <p:cNvSpPr/>
          <p:nvPr/>
        </p:nvSpPr>
        <p:spPr>
          <a:xfrm>
            <a:off x="6542730" y="1983747"/>
            <a:ext cx="4271556" cy="372101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2740 ) : 20 = 360</a:t>
            </a:r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146</a:t>
            </a:r>
          </a:p>
          <a:p>
            <a:pPr algn="ctr"/>
            <a:r>
              <a:rPr lang="uk-UA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- 2740 = </a:t>
            </a:r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36146 · </a:t>
            </a:r>
            <a:r>
              <a:rPr lang="uk-UA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</a:p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- 2740 = 7202920</a:t>
            </a:r>
          </a:p>
          <a:p>
            <a:pPr algn="ctr"/>
            <a:r>
              <a:rPr lang="uk-UA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7202920 + 2740</a:t>
            </a:r>
          </a:p>
          <a:p>
            <a:pPr algn="ctr"/>
            <a:r>
              <a:rPr lang="uk-UA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7205660</a:t>
            </a:r>
          </a:p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uk-U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7205660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2740 ) : 20 = 360 146</a:t>
            </a:r>
            <a:endParaRPr lang="uk-UA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uk-UA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360146 = 36146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9387" y="4509376"/>
            <a:ext cx="23907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4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314733" y="395938"/>
            <a:ext cx="870309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r>
              <a:rPr lang="uk-UA" sz="2000" dirty="0">
                <a:solidFill>
                  <a:schemeClr val="bg1"/>
                </a:solidFill>
              </a:rPr>
              <a:t>Обчисли</a:t>
            </a:r>
            <a:endParaRPr lang="ru-RU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26" name="Скругленный прямоугольник 18">
            <a:extLst>
              <a:ext uri="{FF2B5EF4-FFF2-40B4-BE49-F238E27FC236}">
                <a16:creationId xmlns:a16="http://schemas.microsoft.com/office/drawing/2014/main" id="{F577EA8F-1880-449E-B60F-4CC849161ACB}"/>
              </a:ext>
            </a:extLst>
          </p:cNvPr>
          <p:cNvSpPr/>
          <p:nvPr/>
        </p:nvSpPr>
        <p:spPr>
          <a:xfrm>
            <a:off x="4203487" y="1288543"/>
            <a:ext cx="3634803" cy="1243666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7555"/>
            </a:avLst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89+16</a:t>
            </a:r>
          </a:p>
        </p:txBody>
      </p:sp>
      <p:sp>
        <p:nvSpPr>
          <p:cNvPr id="27" name="Скругленный прямоугольник 18">
            <a:extLst>
              <a:ext uri="{FF2B5EF4-FFF2-40B4-BE49-F238E27FC236}">
                <a16:creationId xmlns:a16="http://schemas.microsoft.com/office/drawing/2014/main" id="{F577EA8F-1880-449E-B60F-4CC849161ACB}"/>
              </a:ext>
            </a:extLst>
          </p:cNvPr>
          <p:cNvSpPr/>
          <p:nvPr/>
        </p:nvSpPr>
        <p:spPr>
          <a:xfrm>
            <a:off x="7838290" y="1288543"/>
            <a:ext cx="2300779" cy="1243666"/>
          </a:xfrm>
          <a:prstGeom prst="snip2DiagRect">
            <a:avLst>
              <a:gd name="adj1" fmla="val 0"/>
              <a:gd name="adj2" fmla="val 19962"/>
            </a:avLst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105</a:t>
            </a:r>
          </a:p>
        </p:txBody>
      </p:sp>
      <p:sp>
        <p:nvSpPr>
          <p:cNvPr id="28" name="Скругленный прямоугольник 18">
            <a:extLst>
              <a:ext uri="{FF2B5EF4-FFF2-40B4-BE49-F238E27FC236}">
                <a16:creationId xmlns:a16="http://schemas.microsoft.com/office/drawing/2014/main" id="{F577EA8F-1880-449E-B60F-4CC849161ACB}"/>
              </a:ext>
            </a:extLst>
          </p:cNvPr>
          <p:cNvSpPr/>
          <p:nvPr/>
        </p:nvSpPr>
        <p:spPr>
          <a:xfrm>
            <a:off x="2213349" y="2963150"/>
            <a:ext cx="3634803" cy="1243666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7555"/>
            </a:avLst>
          </a:prstGeom>
          <a:solidFill>
            <a:schemeClr val="accent2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14·11</a:t>
            </a:r>
          </a:p>
        </p:txBody>
      </p:sp>
      <p:sp>
        <p:nvSpPr>
          <p:cNvPr id="29" name="Скругленный прямоугольник 18">
            <a:extLst>
              <a:ext uri="{FF2B5EF4-FFF2-40B4-BE49-F238E27FC236}">
                <a16:creationId xmlns:a16="http://schemas.microsoft.com/office/drawing/2014/main" id="{F577EA8F-1880-449E-B60F-4CC849161ACB}"/>
              </a:ext>
            </a:extLst>
          </p:cNvPr>
          <p:cNvSpPr/>
          <p:nvPr/>
        </p:nvSpPr>
        <p:spPr>
          <a:xfrm>
            <a:off x="5848152" y="2963150"/>
            <a:ext cx="2312437" cy="1243666"/>
          </a:xfrm>
          <a:prstGeom prst="snip2DiagRect">
            <a:avLst>
              <a:gd name="adj1" fmla="val 0"/>
              <a:gd name="adj2" fmla="val 19962"/>
            </a:avLst>
          </a:prstGeom>
          <a:solidFill>
            <a:schemeClr val="accent2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154</a:t>
            </a:r>
          </a:p>
        </p:txBody>
      </p:sp>
      <p:sp>
        <p:nvSpPr>
          <p:cNvPr id="30" name="Скругленный прямоугольник 18">
            <a:extLst>
              <a:ext uri="{FF2B5EF4-FFF2-40B4-BE49-F238E27FC236}">
                <a16:creationId xmlns:a16="http://schemas.microsoft.com/office/drawing/2014/main" id="{F577EA8F-1880-449E-B60F-4CC849161ACB}"/>
              </a:ext>
            </a:extLst>
          </p:cNvPr>
          <p:cNvSpPr/>
          <p:nvPr/>
        </p:nvSpPr>
        <p:spPr>
          <a:xfrm>
            <a:off x="4203487" y="4728867"/>
            <a:ext cx="3634803" cy="1243666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7555"/>
            </a:avLst>
          </a:prstGeom>
          <a:solidFill>
            <a:srgbClr val="7030A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27·2</a:t>
            </a:r>
          </a:p>
        </p:txBody>
      </p:sp>
      <p:sp>
        <p:nvSpPr>
          <p:cNvPr id="31" name="Скругленный прямоугольник 18">
            <a:extLst>
              <a:ext uri="{FF2B5EF4-FFF2-40B4-BE49-F238E27FC236}">
                <a16:creationId xmlns:a16="http://schemas.microsoft.com/office/drawing/2014/main" id="{F577EA8F-1880-449E-B60F-4CC849161ACB}"/>
              </a:ext>
            </a:extLst>
          </p:cNvPr>
          <p:cNvSpPr/>
          <p:nvPr/>
        </p:nvSpPr>
        <p:spPr>
          <a:xfrm>
            <a:off x="7838290" y="4728867"/>
            <a:ext cx="2312437" cy="1243666"/>
          </a:xfrm>
          <a:prstGeom prst="snip2DiagRect">
            <a:avLst>
              <a:gd name="adj1" fmla="val 0"/>
              <a:gd name="adj2" fmla="val 19962"/>
            </a:avLst>
          </a:prstGeom>
          <a:solidFill>
            <a:srgbClr val="7030A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54</a:t>
            </a:r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9088" y="3744660"/>
            <a:ext cx="3212079" cy="321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35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Дата 1">
            <a:extLst>
              <a:ext uri="{FF2B5EF4-FFF2-40B4-BE49-F238E27FC236}">
                <a16:creationId xmlns:a16="http://schemas.microsoft.com/office/drawing/2014/main" id="{4CF409C8-8187-458B-B3A0-B7902FF06346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64E05-E27E-4333-A7A6-7AE492866C99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191FDD1-83CF-4EA7-8F4C-0B0A5840CC8F}"/>
              </a:ext>
            </a:extLst>
          </p:cNvPr>
          <p:cNvSpPr/>
          <p:nvPr/>
        </p:nvSpPr>
        <p:spPr>
          <a:xfrm>
            <a:off x="3314732" y="417997"/>
            <a:ext cx="8741143" cy="44054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r>
              <a:rPr lang="uk-UA" sz="2000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4985A16-61CB-4895-B562-FE561D0339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8947" y="1302877"/>
            <a:ext cx="11601257" cy="503756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87EEDA7-6EC1-458B-AAAA-DCD8BDA824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4145" y="1807854"/>
            <a:ext cx="5989018" cy="196123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13A221E-AC25-4F61-9FAC-2230A246ED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1F6A141-BA57-47DC-BFD2-84C5C736F83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ED8782D-9B79-42D3-B703-5DEBD0189F6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A337D55-2A7F-4CD2-8135-4FB8A2890A1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82BB22D-9D70-46AE-89FD-EE4910FF70C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A4C6E62-4C1B-492C-97C4-06224637FC02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9B44C96-9D6C-4304-AA73-A77418165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192FBE9-3E2D-4C8A-987C-04C5D34C4D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FE7AAD2-E484-4B9E-92B3-184483E8B133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EC9054B-B024-4A94-AF97-A8F185F17DA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08F25C6-5CDA-42A0-B782-37512B002BC1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721331E-4CDC-418D-872A-F9C1441581BC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FFD5430-4A16-4978-B665-FE10FBD80B7F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09" y="1203416"/>
            <a:ext cx="1809755" cy="1419592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11840" y="3469506"/>
            <a:ext cx="521963" cy="651182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6046" y="3469506"/>
            <a:ext cx="521963" cy="651182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7D185A44-A9E6-4AA6-8B18-EA67054A2F9C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9877" y="3454912"/>
            <a:ext cx="533662" cy="665776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62853" y="3463484"/>
            <a:ext cx="531616" cy="663225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34441" y="3469506"/>
            <a:ext cx="521963" cy="651182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8647" y="3469506"/>
            <a:ext cx="521963" cy="651182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7D185A44-A9E6-4AA6-8B18-EA67054A2F9C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2478" y="3454912"/>
            <a:ext cx="533662" cy="665776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5454" y="3463484"/>
            <a:ext cx="531616" cy="663225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3463484"/>
            <a:ext cx="521963" cy="651182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89389" y="3463484"/>
            <a:ext cx="521963" cy="651182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7D185A44-A9E6-4AA6-8B18-EA67054A2F9C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53220" y="3448890"/>
            <a:ext cx="533662" cy="665776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26196" y="3457462"/>
            <a:ext cx="531616" cy="663225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7315" y="3463484"/>
            <a:ext cx="521963" cy="651182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01521" y="3463484"/>
            <a:ext cx="521963" cy="651182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7D185A44-A9E6-4AA6-8B18-EA67054A2F9C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65352" y="3448890"/>
            <a:ext cx="533662" cy="665776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38328" y="3457462"/>
            <a:ext cx="531616" cy="663225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16895" y="3463484"/>
            <a:ext cx="521963" cy="651182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31101" y="3463484"/>
            <a:ext cx="521963" cy="651182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7D185A44-A9E6-4AA6-8B18-EA67054A2F9C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94932" y="3448890"/>
            <a:ext cx="533662" cy="665776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67908" y="3457462"/>
            <a:ext cx="531616" cy="66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1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1">
            <a:extLst>
              <a:ext uri="{FF2B5EF4-FFF2-40B4-BE49-F238E27FC236}">
                <a16:creationId xmlns:a16="http://schemas.microsoft.com/office/drawing/2014/main" id="{49477AAF-8D45-4323-BE4C-5F57C5CF0480}"/>
              </a:ext>
            </a:extLst>
          </p:cNvPr>
          <p:cNvSpPr txBox="1">
            <a:spLocks/>
          </p:cNvSpPr>
          <p:nvPr/>
        </p:nvSpPr>
        <p:spPr>
          <a:xfrm>
            <a:off x="1577377" y="690642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95837-A9CE-470A-9790-534DE5570F71}"/>
              </a:ext>
            </a:extLst>
          </p:cNvPr>
          <p:cNvSpPr txBox="1"/>
          <p:nvPr/>
        </p:nvSpPr>
        <p:spPr>
          <a:xfrm>
            <a:off x="1700945" y="22897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E9AD7A8-C333-43D0-BF79-22F80C7E4490}"/>
              </a:ext>
            </a:extLst>
          </p:cNvPr>
          <p:cNvSpPr/>
          <p:nvPr/>
        </p:nvSpPr>
        <p:spPr>
          <a:xfrm>
            <a:off x="330948" y="1680504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з підручником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з математики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Григорія </a:t>
            </a:r>
            <a:r>
              <a:rPr lang="uk-UA" sz="4000" b="1" dirty="0" err="1">
                <a:solidFill>
                  <a:schemeClr val="bg1"/>
                </a:solidFill>
              </a:rPr>
              <a:t>Лишенко</a:t>
            </a:r>
            <a:endParaRPr lang="uk-UA" sz="40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88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49CEB0-E940-4B13-8ABA-4DB1EFA837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11053" y="564398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31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Быстроходный катер или моторка Иллюстрация вектора - иллюстрации  насчитывающей морск, быстро: 35938486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5656" y="4418721"/>
            <a:ext cx="3818500" cy="173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52608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Склади та розв'яжи обернені задачі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859809" y="1239885"/>
            <a:ext cx="11074304" cy="2200358"/>
          </a:xfrm>
          <a:prstGeom prst="doubleWave">
            <a:avLst>
              <a:gd name="adj1" fmla="val 1545"/>
              <a:gd name="adj2" fmla="val -727"/>
            </a:avLst>
          </a:prstGeom>
          <a:solidFill>
            <a:srgbClr val="92D050"/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Від двох пристаней, відстань між якими 120 км, одночасно назустріч один одному відійшли два катери. Швидкість одного катера 18 км/год, а іншого - 22 км/год. Через скільки годин катери зустрінуться?</a:t>
            </a:r>
            <a:endParaRPr lang="aa-ET" sz="30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4004217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004216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18+22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360079" y="3992303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=30(км/год)швидкість зближення;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411" y="462121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61328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120:30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532790" y="4613281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=4(год)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09396" y="5136501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032534" y="5128571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катери зустрінуться через 4 год. </a:t>
            </a:r>
          </a:p>
        </p:txBody>
      </p:sp>
    </p:spTree>
    <p:extLst>
      <p:ext uri="{BB962C8B-B14F-4D97-AF65-F5344CB8AC3E}">
        <p14:creationId xmlns:p14="http://schemas.microsoft.com/office/powerpoint/2010/main" val="70744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7" grpId="0"/>
      <p:bldP spid="18" grpId="0"/>
      <p:bldP spid="19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Быстроходный катер или моторка Иллюстрация вектора - иллюстрации  насчитывающей морск, быстро: 35938486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69785" y="4375154"/>
            <a:ext cx="3914252" cy="178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52608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Склади та розв'яжи обернені задачі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859809" y="1239885"/>
            <a:ext cx="11074304" cy="2200358"/>
          </a:xfrm>
          <a:prstGeom prst="doubleWave">
            <a:avLst>
              <a:gd name="adj1" fmla="val 1545"/>
              <a:gd name="adj2" fmla="val -727"/>
            </a:avLst>
          </a:prstGeom>
          <a:solidFill>
            <a:srgbClr val="92D050"/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Від двох пристаней, одночасно назустріч один одному відійшли два катери. Швидкість одного катера 18 км/год, а іншого - 22 км/год. Вони зустрілись через 4 год. Яка відстань між пристанями?</a:t>
            </a:r>
            <a:endParaRPr lang="aa-ET" sz="30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4004217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004216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18+22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360079" y="3992303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=30(км/год)швидкість зближення;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411" y="462121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61328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30·4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200023" y="4613280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=120(км)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09396" y="5136501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046181" y="5144431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відстань між пристанями 120 км. </a:t>
            </a:r>
          </a:p>
        </p:txBody>
      </p:sp>
    </p:spTree>
    <p:extLst>
      <p:ext uri="{BB962C8B-B14F-4D97-AF65-F5344CB8AC3E}">
        <p14:creationId xmlns:p14="http://schemas.microsoft.com/office/powerpoint/2010/main" val="221523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7" grpId="0"/>
      <p:bldP spid="18" grpId="0"/>
      <p:bldP spid="19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52608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Розв'яжи задачу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887104" y="1239885"/>
            <a:ext cx="11047009" cy="2200358"/>
          </a:xfrm>
          <a:prstGeom prst="doubleWave">
            <a:avLst>
              <a:gd name="adj1" fmla="val 1545"/>
              <a:gd name="adj2" fmla="val -727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Із села до міста одночасно виїхали велосипедист і мотоцикліст. Швидкість велосипедиста 16 км/год, а мотоцикліста - 45 км/год. Яка відстань буде між ними через 2 год?</a:t>
            </a:r>
            <a:endParaRPr lang="aa-ET" sz="30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4004217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004217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45+16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360079" y="4017202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=61(км/год) швидкість віддалення;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411" y="462121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61328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61·2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257068" y="4621211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=122(км);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5249941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10098" y="5249941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122  км буде між ними через 2 год.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7142" y="4265827"/>
            <a:ext cx="2286198" cy="23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2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7" grpId="0"/>
      <p:bldP spid="18" grpId="0"/>
      <p:bldP spid="19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52608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Розв'яжи задачу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:a16="http://schemas.microsoft.com/office/drawing/2014/main" id="{E80936FB-A127-42E5-99EB-952630980067}"/>
                  </a:ext>
                </a:extLst>
              </p:cNvPr>
              <p:cNvSpPr/>
              <p:nvPr/>
            </p:nvSpPr>
            <p:spPr>
              <a:xfrm>
                <a:off x="1254327" y="1239885"/>
                <a:ext cx="10679786" cy="2200358"/>
              </a:xfrm>
              <a:prstGeom prst="doubleWave">
                <a:avLst>
                  <a:gd name="adj1" fmla="val 1545"/>
                  <a:gd name="adj2" fmla="val -72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sz="3000" b="1" dirty="0">
                    <a:solidFill>
                      <a:schemeClr val="tx1"/>
                    </a:solidFill>
                  </a:rPr>
                  <a:t>У мотку було 160 м дроту. Витратили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uk-UA" sz="3000" b="1" dirty="0">
                    <a:solidFill>
                      <a:schemeClr val="tx1"/>
                    </a:solidFill>
                  </a:rPr>
                  <a:t> дроту. На скільки метрів дроту залишилося менше, ніж витратили?</a:t>
                </a:r>
                <a:endParaRPr lang="aa-ET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:a16="http://schemas.microsoft.com/office/drawing/2014/main" xmlns="" id="{E80936FB-A127-42E5-99EB-952630980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327" y="1239885"/>
                <a:ext cx="10679786" cy="2200358"/>
              </a:xfrm>
              <a:prstGeom prst="doubleWave">
                <a:avLst>
                  <a:gd name="adj1" fmla="val 1545"/>
                  <a:gd name="adj2" fmla="val -727"/>
                </a:avLst>
              </a:prstGeom>
              <a:blipFill rotWithShape="0"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  <a:prstDash val="lgDash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4004217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004217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160:8·5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677461" y="4004217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=100(м) дроту витратили;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411" y="462121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61328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160-100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785152" y="4609989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=60(м) </a:t>
            </a:r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дроту залишилось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411" y="5894529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43738" y="529808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95726" y="529808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100-60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639469" y="5311588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=40(м)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099400" y="5881022"/>
            <a:ext cx="848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40 м </a:t>
            </a:r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дроту залишилося менше, ніж витратили. </a:t>
            </a:r>
            <a:endParaRPr lang="uk-UA" sz="28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4269" y="3360668"/>
            <a:ext cx="2460633" cy="246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7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52608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Розв'яжи задачу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254327" y="1239885"/>
            <a:ext cx="10679786" cy="2200358"/>
          </a:xfrm>
          <a:prstGeom prst="doubleWave">
            <a:avLst>
              <a:gd name="adj1" fmla="val 1545"/>
              <a:gd name="adj2" fmla="val -727"/>
            </a:avLst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Автотуристи першого дня проїхали 360 км, а другого - 240 км. На весь шлях витратили 10 год. Скільки годин вони були в дорозі щодня, якщо їхали з однаковою швидкістю? </a:t>
            </a:r>
            <a:endParaRPr lang="aa-ET" sz="30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86526" y="368539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38513" y="368539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360+240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909122" y="3685391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=600(км) </a:t>
            </a:r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проїхали туристи всього;</a:t>
            </a:r>
            <a:endParaRPr lang="uk-UA" sz="28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72272" y="4302385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38513" y="4294456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600:10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640461" y="4272571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=60(км/год) швидкість туристів;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86525" y="4931926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38513" y="4931926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360:60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640461" y="4921498"/>
            <a:ext cx="419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=6(год) </a:t>
            </a:r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витратили І 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дня;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86525" y="6060223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15852" y="5544568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67840" y="5544568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240:60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625850" y="5531537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=4(год)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00421" y="6067788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год </a:t>
            </a:r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були в дорозі І дня та 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 – ІІ дня.. </a:t>
            </a:r>
            <a:endParaRPr lang="uk-UA" sz="28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4753" y="4088276"/>
            <a:ext cx="3199403" cy="242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3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7" grpId="0"/>
      <p:bldP spid="18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745</Words>
  <Application>Microsoft Office PowerPoint</Application>
  <PresentationFormat>Широкоэкранный</PresentationFormat>
  <Paragraphs>229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Monotype Corsiva</vt:lpstr>
      <vt:lpstr>ProximaNova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102</cp:revision>
  <dcterms:created xsi:type="dcterms:W3CDTF">2018-01-05T16:38:53Z</dcterms:created>
  <dcterms:modified xsi:type="dcterms:W3CDTF">2022-04-11T05:37:51Z</dcterms:modified>
</cp:coreProperties>
</file>