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253" r:id="rId3"/>
    <p:sldId id="2257" r:id="rId4"/>
    <p:sldId id="2258" r:id="rId5"/>
    <p:sldId id="2255" r:id="rId6"/>
    <p:sldId id="267" r:id="rId7"/>
    <p:sldId id="2262" r:id="rId8"/>
    <p:sldId id="2259" r:id="rId9"/>
    <p:sldId id="2261" r:id="rId10"/>
    <p:sldId id="2260" r:id="rId11"/>
    <p:sldId id="2264" r:id="rId12"/>
    <p:sldId id="2263" r:id="rId13"/>
    <p:sldId id="2268" r:id="rId14"/>
    <p:sldId id="2267" r:id="rId15"/>
    <p:sldId id="2266" r:id="rId16"/>
    <p:sldId id="225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050"/>
    <a:srgbClr val="2F3242"/>
    <a:srgbClr val="1694E9"/>
    <a:srgbClr val="FFFF00"/>
    <a:srgbClr val="295FFF"/>
    <a:srgbClr val="FFB441"/>
    <a:srgbClr val="709E32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4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DA7DD8F9-56EC-475E-9BFE-797E268B46A5}"/>
    <pc:docChg chg="delSld modSld">
      <pc:chgData name="Виктория Мешковая" userId="30cc52346335888d" providerId="LiveId" clId="{DA7DD8F9-56EC-475E-9BFE-797E268B46A5}" dt="2021-05-29T10:49:55.574" v="8" actId="2696"/>
      <pc:docMkLst>
        <pc:docMk/>
      </pc:docMkLst>
      <pc:sldChg chg="addSp delSp modSp mod">
        <pc:chgData name="Виктория Мешковая" userId="30cc52346335888d" providerId="LiveId" clId="{DA7DD8F9-56EC-475E-9BFE-797E268B46A5}" dt="2021-05-29T10:49:34.077" v="4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DA7DD8F9-56EC-475E-9BFE-797E268B46A5}" dt="2021-05-29T10:49:34.077" v="4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DA7DD8F9-56EC-475E-9BFE-797E268B46A5}" dt="2021-05-29T10:49:29.093" v="2" actId="1076"/>
          <ac:picMkLst>
            <pc:docMk/>
            <pc:sldMk cId="302857040" sldId="258"/>
            <ac:picMk id="2" creationId="{2C12304A-EB9D-467E-B467-E8DEF50E8F2A}"/>
          </ac:picMkLst>
        </pc:picChg>
        <pc:picChg chg="del">
          <ac:chgData name="Виктория Мешковая" userId="30cc52346335888d" providerId="LiveId" clId="{DA7DD8F9-56EC-475E-9BFE-797E268B46A5}" dt="2021-05-29T10:49:24.859" v="0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del">
        <pc:chgData name="Виктория Мешковая" userId="30cc52346335888d" providerId="LiveId" clId="{DA7DD8F9-56EC-475E-9BFE-797E268B46A5}" dt="2021-05-29T10:49:55.574" v="8" actId="2696"/>
        <pc:sldMkLst>
          <pc:docMk/>
          <pc:sldMk cId="1138614991" sldId="300"/>
        </pc:sldMkLst>
      </pc:sldChg>
      <pc:sldChg chg="del">
        <pc:chgData name="Виктория Мешковая" userId="30cc52346335888d" providerId="LiveId" clId="{DA7DD8F9-56EC-475E-9BFE-797E268B46A5}" dt="2021-05-29T10:49:42.889" v="5" actId="2696"/>
        <pc:sldMkLst>
          <pc:docMk/>
          <pc:sldMk cId="2713296088" sldId="1299"/>
        </pc:sldMkLst>
      </pc:sldChg>
      <pc:sldChg chg="del">
        <pc:chgData name="Виктория Мешковая" userId="30cc52346335888d" providerId="LiveId" clId="{DA7DD8F9-56EC-475E-9BFE-797E268B46A5}" dt="2021-05-29T10:49:48.645" v="7" actId="2696"/>
        <pc:sldMkLst>
          <pc:docMk/>
          <pc:sldMk cId="141692548" sldId="1301"/>
        </pc:sldMkLst>
      </pc:sldChg>
      <pc:sldChg chg="del">
        <pc:chgData name="Виктория Мешковая" userId="30cc52346335888d" providerId="LiveId" clId="{DA7DD8F9-56EC-475E-9BFE-797E268B46A5}" dt="2021-05-29T10:49:45.393" v="6" actId="2696"/>
        <pc:sldMkLst>
          <pc:docMk/>
          <pc:sldMk cId="1336742958" sldId="1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2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260387" y="2387037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</a:t>
            </a:r>
            <a:r>
              <a:rPr kumimoji="0" lang="uk-UA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131</a:t>
            </a:r>
            <a:endParaRPr kumimoji="0" lang="uk-UA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12304A-EB9D-467E-B467-E8DEF50E8F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2268" y="4230481"/>
            <a:ext cx="2536156" cy="24203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92E33C-EC35-4DDE-8728-57869ACE9F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56" y="398035"/>
            <a:ext cx="2408129" cy="536494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424546" y="472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12. Множення на </a:t>
            </a:r>
            <a:r>
              <a:rPr lang="ru-RU" sz="2400" b="1" dirty="0" err="1">
                <a:solidFill>
                  <a:prstClr val="white"/>
                </a:solidFill>
              </a:rPr>
              <a:t>розрядні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5285" y="1908348"/>
            <a:ext cx="74402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задачі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зустрічний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рух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за короткими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записами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Накресли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60060" y="1290898"/>
            <a:ext cx="10603579" cy="177277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57150" cmpd="dbl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Побудуй п'ятикутник і шестикутник. Проведи в них діагоналі </a:t>
            </a:r>
          </a:p>
          <a:p>
            <a:pPr algn="ctr"/>
            <a:r>
              <a:rPr lang="uk-UA" sz="3200" spc="-150" dirty="0">
                <a:solidFill>
                  <a:srgbClr val="002060"/>
                </a:solidFill>
              </a:rPr>
              <a:t>(відрізки, що з'єднують вершини многокутників) На скільки в шестикутнику діагоналей більше, ніж у п'ятикутнику?</a:t>
            </a:r>
            <a:endParaRPr lang="aa-ET" sz="3200" spc="-150" dirty="0">
              <a:solidFill>
                <a:srgbClr val="002060"/>
              </a:solidFill>
            </a:endParaRPr>
          </a:p>
        </p:txBody>
      </p:sp>
      <p:sp>
        <p:nvSpPr>
          <p:cNvPr id="2" name="Шестиугольник 1"/>
          <p:cNvSpPr/>
          <p:nvPr/>
        </p:nvSpPr>
        <p:spPr>
          <a:xfrm>
            <a:off x="5773003" y="3739486"/>
            <a:ext cx="2524836" cy="2251881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авильный пятиугольник 2"/>
          <p:cNvSpPr/>
          <p:nvPr/>
        </p:nvSpPr>
        <p:spPr>
          <a:xfrm>
            <a:off x="2400332" y="3575713"/>
            <a:ext cx="2497540" cy="2415654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>
            <a:stCxn id="3" idx="0"/>
            <a:endCxn id="3" idx="2"/>
          </p:cNvCxnSpPr>
          <p:nvPr/>
        </p:nvCxnSpPr>
        <p:spPr>
          <a:xfrm flipH="1">
            <a:off x="2877321" y="3575713"/>
            <a:ext cx="771781" cy="241564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3" idx="4"/>
          </p:cNvCxnSpPr>
          <p:nvPr/>
        </p:nvCxnSpPr>
        <p:spPr>
          <a:xfrm>
            <a:off x="3649102" y="3575707"/>
            <a:ext cx="771781" cy="24156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3" idx="1"/>
          </p:cNvCxnSpPr>
          <p:nvPr/>
        </p:nvCxnSpPr>
        <p:spPr>
          <a:xfrm flipH="1" flipV="1">
            <a:off x="2400335" y="4498408"/>
            <a:ext cx="2497537" cy="125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3" idx="2"/>
          </p:cNvCxnSpPr>
          <p:nvPr/>
        </p:nvCxnSpPr>
        <p:spPr>
          <a:xfrm flipH="1">
            <a:off x="2877321" y="4498408"/>
            <a:ext cx="2020551" cy="14929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3" idx="1"/>
          </p:cNvCxnSpPr>
          <p:nvPr/>
        </p:nvCxnSpPr>
        <p:spPr>
          <a:xfrm>
            <a:off x="2400335" y="4498408"/>
            <a:ext cx="2003179" cy="150378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2" idx="5"/>
            <a:endCxn id="2" idx="1"/>
          </p:cNvCxnSpPr>
          <p:nvPr/>
        </p:nvCxnSpPr>
        <p:spPr>
          <a:xfrm>
            <a:off x="7734869" y="3739487"/>
            <a:ext cx="0" cy="22518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endCxn id="2" idx="2"/>
          </p:cNvCxnSpPr>
          <p:nvPr/>
        </p:nvCxnSpPr>
        <p:spPr>
          <a:xfrm flipH="1">
            <a:off x="6335973" y="3733794"/>
            <a:ext cx="1398896" cy="22575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2" idx="3"/>
          </p:cNvCxnSpPr>
          <p:nvPr/>
        </p:nvCxnSpPr>
        <p:spPr>
          <a:xfrm flipH="1">
            <a:off x="5773003" y="3751708"/>
            <a:ext cx="1948804" cy="11137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" idx="4"/>
            <a:endCxn id="2" idx="0"/>
          </p:cNvCxnSpPr>
          <p:nvPr/>
        </p:nvCxnSpPr>
        <p:spPr>
          <a:xfrm>
            <a:off x="6335973" y="3739487"/>
            <a:ext cx="1961866" cy="112594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" idx="3"/>
            <a:endCxn id="2" idx="0"/>
          </p:cNvCxnSpPr>
          <p:nvPr/>
        </p:nvCxnSpPr>
        <p:spPr>
          <a:xfrm>
            <a:off x="5773003" y="4865427"/>
            <a:ext cx="252483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2" idx="2"/>
          </p:cNvCxnSpPr>
          <p:nvPr/>
        </p:nvCxnSpPr>
        <p:spPr>
          <a:xfrm flipV="1">
            <a:off x="6335973" y="4871119"/>
            <a:ext cx="1948802" cy="11202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" idx="4"/>
          </p:cNvCxnSpPr>
          <p:nvPr/>
        </p:nvCxnSpPr>
        <p:spPr>
          <a:xfrm>
            <a:off x="6335973" y="3739487"/>
            <a:ext cx="1392365" cy="22436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2" idx="3"/>
          </p:cNvCxnSpPr>
          <p:nvPr/>
        </p:nvCxnSpPr>
        <p:spPr>
          <a:xfrm>
            <a:off x="5773003" y="4865427"/>
            <a:ext cx="1945538" cy="111371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2" idx="2"/>
          </p:cNvCxnSpPr>
          <p:nvPr/>
        </p:nvCxnSpPr>
        <p:spPr>
          <a:xfrm>
            <a:off x="6335972" y="3762525"/>
            <a:ext cx="1" cy="222884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9398627" y="6067809"/>
            <a:ext cx="1710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9-5=4</a:t>
            </a:r>
          </a:p>
        </p:txBody>
      </p:sp>
      <p:pic>
        <p:nvPicPr>
          <p:cNvPr id="44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2716" y="3039707"/>
            <a:ext cx="2417943" cy="31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54327" y="1239885"/>
            <a:ext cx="10679786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Автотуристи першого дня проїхали 360 км, а другого - 240 км. На весь шлях витратили 10 год. Скільки годин вони були в дорозі щодня, якщо їхали з однаковою швидкістю? 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6526" y="368539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8513" y="368539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360+240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09122" y="3685391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=600(км) проїхали туристи;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72272" y="430238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8513" y="429445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600:10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40461" y="427257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=60(км/год) швидкість туристів;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6525" y="493192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38513" y="493192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360:60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40461" y="492149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=6(год) І дня;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86525" y="6060223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615852" y="5544568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67840" y="554456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240:60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25850" y="553153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=4(год)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00421" y="606778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год та 4 год.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931" y="4272572"/>
            <a:ext cx="3199403" cy="24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задачі за записами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054100" y="1270508"/>
            <a:ext cx="5783428" cy="2348678"/>
          </a:xfrm>
          <a:prstGeom prst="snip2Diag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1431976" y="2061135"/>
            <a:ext cx="2830408" cy="1180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140174" y="2519684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-?</a:t>
            </a:r>
            <a:endParaRPr lang="ru-RU" sz="3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934312" y="2121682"/>
            <a:ext cx="652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84</a:t>
            </a:r>
            <a:endParaRPr lang="ru-RU" sz="3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492653" y="1749772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/>
              <a:t>-?</a:t>
            </a:r>
            <a:endParaRPr lang="ru-RU" sz="36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1431976" y="2825392"/>
            <a:ext cx="3650184" cy="56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1430937" y="2692419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1429898" y="1917076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4261345" y="1928162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260837" y="1917385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2309982" y="1907238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260306" y="2709877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257068" y="2699100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2308943" y="2679602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5082160" y="2699100"/>
            <a:ext cx="1039" cy="26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Ліва фігурна дужка 8">
            <a:extLst>
              <a:ext uri="{FF2B5EF4-FFF2-40B4-BE49-F238E27FC236}">
                <a16:creationId xmlns:a16="http://schemas.microsoft.com/office/drawing/2014/main" id="{E36B9069-03F9-4B0B-96D2-29AC3245AC7E}"/>
              </a:ext>
            </a:extLst>
          </p:cNvPr>
          <p:cNvSpPr/>
          <p:nvPr/>
        </p:nvSpPr>
        <p:spPr>
          <a:xfrm rot="10800000">
            <a:off x="5622705" y="1907238"/>
            <a:ext cx="223662" cy="107522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sz="2800" dirty="0"/>
          </a:p>
        </p:txBody>
      </p:sp>
      <p:pic>
        <p:nvPicPr>
          <p:cNvPr id="2050" name="Picture 2" descr="Полная коробка свежего яблока деревянная клеть. ящик с яблоками. | Премиум 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7392" y="995873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3+4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89330" y="380558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ящ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)всього;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84:7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6542" y="434025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=12(кг) в І ящику;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12·3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30031" y="4942027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=36(кг) на І;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472300" y="609439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12·4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58806" y="5583402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=48(кг) на ІІ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935383" y="6132546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 кг та </a:t>
            </a:r>
            <a:r>
              <a:rPr lang="uk-UA" sz="2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 кг.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задачі за записами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3497186" y="1140648"/>
                <a:ext cx="4514186" cy="2348678"/>
              </a:xfrm>
              <a:prstGeom prst="snip2Diag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2) Витратили - 360 кг,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aa-ET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того, що було</a:t>
                </a:r>
              </a:p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Залишилось - 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86" y="1140648"/>
                <a:ext cx="4514186" cy="2348678"/>
              </a:xfrm>
              <a:prstGeom prst="snip2Diag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Полная коробка свежего яблока деревянная клеть. ящик с яблоками. | Премиум  вектор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7392" y="995873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360:3·4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4176" y="3998360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=480(кг) було;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480-360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24788" y="4612314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=120(кг)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219237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63988" y="5226058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залишилось 120 кг. </a:t>
            </a:r>
          </a:p>
        </p:txBody>
      </p:sp>
    </p:spTree>
    <p:extLst>
      <p:ext uri="{BB962C8B-B14F-4D97-AF65-F5344CB8AC3E}">
        <p14:creationId xmlns:p14="http://schemas.microsoft.com/office/powerpoint/2010/main" val="363833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вираз значення якого дорівнює 100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354370" y="4844955"/>
            <a:ext cx="10679786" cy="15874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Використовуй знаки дій і такі цифри: </a:t>
            </a:r>
          </a:p>
          <a:p>
            <a:pPr algn="ctr"/>
            <a:r>
              <a:rPr lang="uk-UA" sz="3600" b="1" dirty="0">
                <a:ln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п'ять одиниць, п'ять трійок, п'ять п'ятірок.</a:t>
            </a:r>
            <a:endParaRPr lang="aa-ET" sz="3600" b="1" dirty="0">
              <a:ln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52" y="1326857"/>
            <a:ext cx="3518098" cy="351809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96492" y="1886011"/>
            <a:ext cx="4881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Nova"/>
              </a:rPr>
              <a:t>5 · 15 + 25 = 100</a:t>
            </a:r>
            <a:endParaRPr lang="ru-RU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4630361" y="2717008"/>
            <a:ext cx="1906918" cy="556821"/>
          </a:xfrm>
          <a:prstGeom prst="wedgeRoundRectCallout">
            <a:avLst>
              <a:gd name="adj1" fmla="val 43445"/>
              <a:gd name="adj2" fmla="val -74175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1+1+1+1+1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6803169" y="1332222"/>
            <a:ext cx="1906918" cy="556821"/>
          </a:xfrm>
          <a:prstGeom prst="wedgeRoundRectCallout">
            <a:avLst>
              <a:gd name="adj1" fmla="val 3366"/>
              <a:gd name="adj2" fmla="val 77788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3+3+3+3+3</a:t>
            </a:r>
            <a:endParaRPr lang="aa-ET" sz="2800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7">
            <a:extLst>
              <a:ext uri="{FF2B5EF4-FFF2-40B4-BE49-F238E27FC236}">
                <a16:creationId xmlns:a16="http://schemas.microsoft.com/office/drawing/2014/main" id="{05054BBF-F980-4AFD-A344-ED59788A4036}"/>
              </a:ext>
            </a:extLst>
          </p:cNvPr>
          <p:cNvSpPr/>
          <p:nvPr/>
        </p:nvSpPr>
        <p:spPr>
          <a:xfrm>
            <a:off x="7269617" y="2798779"/>
            <a:ext cx="1906918" cy="556821"/>
          </a:xfrm>
          <a:prstGeom prst="wedgeRoundRectCallout">
            <a:avLst>
              <a:gd name="adj1" fmla="val 41298"/>
              <a:gd name="adj2" fmla="val -81528"/>
              <a:gd name="adj3" fmla="val 16667"/>
            </a:avLst>
          </a:prstGeom>
          <a:solidFill>
            <a:srgbClr val="00B0F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5+5+5+5+5</a:t>
            </a:r>
            <a:endParaRPr lang="aa-ET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рівняння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1494366" y="1325325"/>
            <a:ext cx="4271556" cy="6561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40 + 3800 = 6400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1501447" y="1983747"/>
            <a:ext cx="4271556" cy="3366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40 = 6400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3800 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· </a:t>
            </a:r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= 2600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2600 : 40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65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· 40 + 3800 = 6400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6400 = 6400</a:t>
            </a:r>
          </a:p>
        </p:txBody>
      </p:sp>
      <p:sp>
        <p:nvSpPr>
          <p:cNvPr id="10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6535648" y="1325325"/>
            <a:ext cx="4278637" cy="656130"/>
          </a:xfrm>
          <a:prstGeom prst="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2740) : 20 =360 146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6542730" y="1983747"/>
            <a:ext cx="4271556" cy="372101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2740 ) : 20 = 360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- 2740 = </a:t>
            </a:r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36146 · </a:t>
            </a:r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- 2740 = 7202920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7202920 + 2740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7205660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7205660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2740 ) : 20 = 360 146</a:t>
            </a:r>
            <a:endParaRPr lang="uk-U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360146 = 36146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387" y="4509376"/>
            <a:ext cx="2390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Обери </a:t>
            </a:r>
            <a:r>
              <a:rPr lang="ru-RU" sz="2000" b="1" dirty="0" err="1">
                <a:solidFill>
                  <a:schemeClr val="bg1"/>
                </a:solidFill>
              </a:rPr>
              <a:t>колір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характеризує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твій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настрій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814BD-4A2F-4FB8-90C2-31A3C40F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806" y="2468619"/>
            <a:ext cx="10000519" cy="45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7D3E15-0A57-44B3-B4A2-9DF752E9A1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8990" y="1433178"/>
            <a:ext cx="3243714" cy="473767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88484A5-DE6C-4D37-9417-808D688D1C9A}"/>
              </a:ext>
            </a:extLst>
          </p:cNvPr>
          <p:cNvSpPr/>
          <p:nvPr/>
        </p:nvSpPr>
        <p:spPr>
          <a:xfrm>
            <a:off x="408132" y="1544231"/>
            <a:ext cx="7624653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пролунав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шкільний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дзвінок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Покликав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 на урок.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Рівненько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стали. Все.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час,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Роботу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починає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клас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парти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всілися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зручненько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Поклали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руки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гарненько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Готові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? Так.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настрій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як? Клас!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Тож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успіх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чекає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нас!</a:t>
            </a:r>
          </a:p>
        </p:txBody>
      </p:sp>
    </p:spTree>
    <p:extLst>
      <p:ext uri="{BB962C8B-B14F-4D97-AF65-F5344CB8AC3E}">
        <p14:creationId xmlns:p14="http://schemas.microsoft.com/office/powerpoint/2010/main" val="2882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3" y="395938"/>
            <a:ext cx="870309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6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4203487" y="1288543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89+16</a:t>
            </a:r>
          </a:p>
        </p:txBody>
      </p:sp>
      <p:sp>
        <p:nvSpPr>
          <p:cNvPr id="27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7838290" y="1288543"/>
            <a:ext cx="2300779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105</a:t>
            </a:r>
          </a:p>
        </p:txBody>
      </p:sp>
      <p:sp>
        <p:nvSpPr>
          <p:cNvPr id="28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2213349" y="2963150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chemeClr val="accent2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14·11</a:t>
            </a:r>
          </a:p>
        </p:txBody>
      </p:sp>
      <p:sp>
        <p:nvSpPr>
          <p:cNvPr id="29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5848152" y="2963150"/>
            <a:ext cx="2312437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chemeClr val="accent2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154</a:t>
            </a:r>
          </a:p>
        </p:txBody>
      </p:sp>
      <p:sp>
        <p:nvSpPr>
          <p:cNvPr id="30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4203487" y="4728867"/>
            <a:ext cx="3634803" cy="124366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555"/>
            </a:avLst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27·2</a:t>
            </a:r>
          </a:p>
        </p:txBody>
      </p:sp>
      <p:sp>
        <p:nvSpPr>
          <p:cNvPr id="31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7838290" y="4728867"/>
            <a:ext cx="2312437" cy="1243666"/>
          </a:xfrm>
          <a:prstGeom prst="snip2DiagRect">
            <a:avLst>
              <a:gd name="adj1" fmla="val 0"/>
              <a:gd name="adj2" fmla="val 19962"/>
            </a:avLst>
          </a:prstGeom>
          <a:solidFill>
            <a:srgbClr val="7030A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54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9088" y="3744660"/>
            <a:ext cx="3212079" cy="32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840" y="3469506"/>
            <a:ext cx="521963" cy="65118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046" y="3469506"/>
            <a:ext cx="521963" cy="6511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9877" y="3454912"/>
            <a:ext cx="533662" cy="665776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2853" y="3463484"/>
            <a:ext cx="531616" cy="66322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441" y="3469506"/>
            <a:ext cx="521963" cy="651182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647" y="3469506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2478" y="3454912"/>
            <a:ext cx="533662" cy="66577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5454" y="3463484"/>
            <a:ext cx="531616" cy="663225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3463484"/>
            <a:ext cx="521963" cy="651182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9389" y="3463484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3220" y="3448890"/>
            <a:ext cx="533662" cy="66577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6196" y="3457462"/>
            <a:ext cx="531616" cy="66322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7315" y="3463484"/>
            <a:ext cx="521963" cy="65118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1521" y="3463484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5352" y="3448890"/>
            <a:ext cx="533662" cy="66577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8328" y="3457462"/>
            <a:ext cx="531616" cy="66322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6895" y="3463484"/>
            <a:ext cx="521963" cy="651182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1101" y="3463484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4932" y="3448890"/>
            <a:ext cx="533662" cy="66577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67908" y="3457462"/>
            <a:ext cx="531616" cy="6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88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ыстроходный катер или моторка Иллюстрация вектора - иллюстрации  насчитывающей морск, быстро: 3593848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656" y="4418721"/>
            <a:ext cx="3818500" cy="17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обернені задачі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59809" y="1239885"/>
            <a:ext cx="11074304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 двох пристаней, відстань між якими 120 км, одночасно назустріч один одному відійшли два катери. Швидкість одного катера 18 км/год, а іншого - 22 км/год. Через скільки годин катери зустрінуться?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18+22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9230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=30(км/год)швидкість зближення;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120:30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532790" y="461328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=4(год)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9396" y="513650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32534" y="512857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катери зустрінуться через 4 год. </a:t>
            </a:r>
          </a:p>
        </p:txBody>
      </p:sp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ыстроходный катер или моторка Иллюстрация вектора - иллюстрации  насчитывающей морск, быстро: 3593848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9785" y="4375154"/>
            <a:ext cx="3914252" cy="17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Склади та розв'яжи обернені задачі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59809" y="1239885"/>
            <a:ext cx="11074304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Від двох пристаней, одночасно назустріч один одному відійшли два катери. Швидкість одного катера 18 км/год, а іншого - 22 км/год. Вони зустрілись через 4 год. Яка відстань між пристанями?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18+22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3992303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=30(км/год)швидкість зближення;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30·4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00023" y="4613280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=120(км)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09396" y="513650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46181" y="514443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відстань між пристанями 120 км. </a:t>
            </a:r>
          </a:p>
        </p:txBody>
      </p:sp>
    </p:spTree>
    <p:extLst>
      <p:ext uri="{BB962C8B-B14F-4D97-AF65-F5344CB8AC3E}">
        <p14:creationId xmlns:p14="http://schemas.microsoft.com/office/powerpoint/2010/main" val="22152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887104" y="1239885"/>
            <a:ext cx="11047009" cy="2200358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Із села до міста одночасно виїхали велосипедист і мотоцикліст. Швидкість велосипедиста 16 км/год, а мотоцикліста - 45 км/год. Яка відстань буде між ними через 2 год?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45+16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60079" y="4017202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=61(км/год) швидкість віддалення;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61·2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257068" y="4621211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=122(км);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5249941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110098" y="5249941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  км буде між ними через 2 год.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142" y="4265827"/>
            <a:ext cx="2286198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aa-ET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E80936FB-A127-42E5-99EB-952630980067}"/>
                  </a:ext>
                </a:extLst>
              </p:cNvPr>
              <p:cNvSpPr/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3000" b="1" dirty="0">
                    <a:solidFill>
                      <a:schemeClr val="tx1"/>
                    </a:solidFill>
                  </a:rPr>
                  <a:t>У мотку було 160 м дроту. Витратили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uk-UA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uk-UA" sz="3000" b="1" dirty="0">
                    <a:solidFill>
                      <a:schemeClr val="tx1"/>
                    </a:solidFill>
                  </a:rPr>
                  <a:t> дроту. На скільки метрів дроту залишилося менше, ніж витратили?</a:t>
                </a:r>
                <a:endParaRPr lang="aa-ET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xmlns="" id="{E80936FB-A127-42E5-99EB-95263098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327" y="1239885"/>
                <a:ext cx="10679786" cy="2200358"/>
              </a:xfrm>
              <a:prstGeom prst="doubleWave">
                <a:avLst>
                  <a:gd name="adj1" fmla="val 1545"/>
                  <a:gd name="adj2" fmla="val -727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4004217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004217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160:8·5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7461" y="4004217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=100(м) дроту витратили;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462121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61328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160-100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85152" y="460998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=60(м) залишилось;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4411" y="5894529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43738" y="5298081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5726" y="529808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100-60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39469" y="531158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=40(м)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099400" y="5881022"/>
            <a:ext cx="787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40 м менше.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575" y="3360668"/>
            <a:ext cx="3123327" cy="31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750</Words>
  <Application>Microsoft Office PowerPoint</Application>
  <PresentationFormat>Широкоэкранный</PresentationFormat>
  <Paragraphs>225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Monotype Corsiva</vt:lpstr>
      <vt:lpstr>ProximaNova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98</cp:revision>
  <dcterms:created xsi:type="dcterms:W3CDTF">2018-01-05T16:38:53Z</dcterms:created>
  <dcterms:modified xsi:type="dcterms:W3CDTF">2022-04-11T05:59:08Z</dcterms:modified>
</cp:coreProperties>
</file>