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4" r:id="rId4"/>
    <p:sldId id="287" r:id="rId5"/>
    <p:sldId id="295" r:id="rId6"/>
    <p:sldId id="297" r:id="rId7"/>
    <p:sldId id="288" r:id="rId8"/>
    <p:sldId id="291" r:id="rId9"/>
    <p:sldId id="289" r:id="rId10"/>
    <p:sldId id="28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rina" initials="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1203"/>
    <a:srgbClr val="6AAC3D"/>
    <a:srgbClr val="660066"/>
    <a:srgbClr val="1F3A6B"/>
    <a:srgbClr val="A51B49"/>
    <a:srgbClr val="405B2B"/>
    <a:srgbClr val="E6E6E6"/>
    <a:srgbClr val="284A88"/>
    <a:srgbClr val="26449A"/>
    <a:srgbClr val="76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92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44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11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27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56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9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18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14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4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88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51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8D4B-000B-4956-820E-24071B5CB0AA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9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54810" y="5981180"/>
            <a:ext cx="3481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Алгебра 7 клас</a:t>
            </a:r>
            <a:endParaRPr lang="ru-RU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252247" y="1734532"/>
            <a:ext cx="8939754" cy="2780907"/>
          </a:xfrm>
          <a:prstGeom prst="round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536575"/>
            <a:r>
              <a:rPr lang="ru-RU" sz="54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Лінійне </a:t>
            </a:r>
            <a:r>
              <a:rPr lang="ru-RU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рівняння</a:t>
            </a:r>
            <a:r>
              <a:rPr lang="ru-RU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endParaRPr lang="ru-RU" sz="54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536575"/>
            <a:r>
              <a:rPr lang="ru-RU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з </a:t>
            </a:r>
            <a:r>
              <a:rPr lang="ru-RU" sz="5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двома</a:t>
            </a:r>
            <a:r>
              <a:rPr lang="ru-RU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ru-RU" sz="5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змінними</a:t>
            </a:r>
            <a:endParaRPr lang="ru-RU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59218" y="5293375"/>
            <a:ext cx="1596560" cy="139569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1519555" y="1734532"/>
            <a:ext cx="672446" cy="2780907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61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2994"/>
            <a:ext cx="12192000" cy="857839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err="1" smtClean="0"/>
              <a:t>Домашн</a:t>
            </a:r>
            <a:r>
              <a:rPr lang="uk-UA" sz="4000" b="1" dirty="0" smtClean="0"/>
              <a:t>є завдання</a:t>
            </a:r>
            <a:endParaRPr lang="ru-RU" sz="4000" b="1" dirty="0"/>
          </a:p>
        </p:txBody>
      </p:sp>
      <p:sp>
        <p:nvSpPr>
          <p:cNvPr id="3" name="Button Color - Down"/>
          <p:cNvSpPr/>
          <p:nvPr/>
        </p:nvSpPr>
        <p:spPr>
          <a:xfrm>
            <a:off x="2662188" y="2262553"/>
            <a:ext cx="8446417" cy="2442797"/>
          </a:xfrm>
          <a:prstGeom prst="rect">
            <a:avLst/>
          </a:prstGeom>
          <a:solidFill>
            <a:srgbClr val="C63102"/>
          </a:solidFill>
          <a:ln w="38100">
            <a:solidFill>
              <a:srgbClr val="C6310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sz="3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§ 21 - </a:t>
            </a:r>
            <a:r>
              <a:rPr lang="ru-RU" sz="36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читати</a:t>
            </a:r>
            <a:r>
              <a:rPr lang="ru-RU" sz="3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endParaRPr lang="ru-RU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3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№ </a:t>
            </a:r>
            <a:r>
              <a:rPr lang="ru-RU" sz="3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1061, 1062-письмово. </a:t>
            </a:r>
            <a:endParaRPr lang="ru-RU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675" y="4432144"/>
            <a:ext cx="2063778" cy="228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0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857839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err="1" smtClean="0"/>
              <a:t>Вивчення</a:t>
            </a:r>
            <a:r>
              <a:rPr lang="ru-RU" sz="3200" b="1" dirty="0" smtClean="0"/>
              <a:t> нового </a:t>
            </a:r>
            <a:r>
              <a:rPr lang="ru-RU" sz="3200" b="1" dirty="0" err="1" smtClean="0"/>
              <a:t>матеріалу</a:t>
            </a:r>
            <a:endParaRPr lang="ru-RU" sz="32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68098" y="975682"/>
            <a:ext cx="8891082" cy="719753"/>
          </a:xfrm>
          <a:prstGeom prst="rect">
            <a:avLst/>
          </a:prstGeom>
          <a:gradFill flip="none" rotWithShape="1">
            <a:gsLst>
              <a:gs pos="0">
                <a:srgbClr val="A51B49">
                  <a:shade val="30000"/>
                  <a:satMod val="115000"/>
                </a:srgbClr>
              </a:gs>
              <a:gs pos="50000">
                <a:srgbClr val="A51B49">
                  <a:shade val="67500"/>
                  <a:satMod val="115000"/>
                </a:srgbClr>
              </a:gs>
              <a:gs pos="100000">
                <a:srgbClr val="A51B4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uk-UA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Складіть рівняння для розв'язку задач:</a:t>
            </a:r>
            <a:endParaRPr lang="ru-RU" sz="2800" b="1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00712" y="1957114"/>
            <a:ext cx="5181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i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1. Сума двох чисел дорівнює 36.</a:t>
            </a:r>
            <a:endParaRPr lang="uk-UA" sz="2800" b="1" i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00712" y="3305555"/>
            <a:ext cx="93487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 algn="just"/>
            <a:r>
              <a:rPr lang="en-US" sz="2800" b="1" i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uk-UA" sz="2800" b="1" i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Купили 3 кг огірків по одній ціні і 5 кг редису по іншій ціні, а за всю покупку заплатили 107 грн.</a:t>
            </a:r>
            <a:endParaRPr lang="uk-UA" sz="2800" b="1" i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656841" y="2667786"/>
            <a:ext cx="4341141" cy="637769"/>
          </a:xfrm>
          <a:prstGeom prst="rect">
            <a:avLst/>
          </a:prstGeom>
          <a:gradFill flip="none" rotWithShape="1">
            <a:gsLst>
              <a:gs pos="0">
                <a:srgbClr val="6AAC3D">
                  <a:shade val="30000"/>
                  <a:satMod val="115000"/>
                </a:srgbClr>
              </a:gs>
              <a:gs pos="50000">
                <a:srgbClr val="6AAC3D">
                  <a:shade val="67500"/>
                  <a:satMod val="115000"/>
                </a:srgbClr>
              </a:gs>
              <a:gs pos="100000">
                <a:srgbClr val="6AAC3D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FFFF00"/>
                </a:solidFill>
              </a:rPr>
              <a:t>x</a:t>
            </a:r>
            <a:r>
              <a:rPr lang="uk-UA" sz="2800" b="1" i="1" dirty="0">
                <a:solidFill>
                  <a:srgbClr val="FFFF00"/>
                </a:solidFill>
              </a:rPr>
              <a:t> + </a:t>
            </a:r>
            <a:r>
              <a:rPr lang="en-US" sz="2800" b="1" i="1" dirty="0">
                <a:solidFill>
                  <a:srgbClr val="FFFF00"/>
                </a:solidFill>
              </a:rPr>
              <a:t>y = 36</a:t>
            </a:r>
            <a:endParaRPr lang="uk-UA" sz="2800" b="1" i="1" dirty="0">
              <a:solidFill>
                <a:srgbClr val="FFFF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656841" y="4494487"/>
            <a:ext cx="4341141" cy="637769"/>
          </a:xfrm>
          <a:prstGeom prst="rect">
            <a:avLst/>
          </a:prstGeom>
          <a:gradFill flip="none" rotWithShape="1">
            <a:gsLst>
              <a:gs pos="0">
                <a:srgbClr val="6AAC3D">
                  <a:shade val="30000"/>
                  <a:satMod val="115000"/>
                </a:srgbClr>
              </a:gs>
              <a:gs pos="50000">
                <a:srgbClr val="6AAC3D">
                  <a:shade val="67500"/>
                  <a:satMod val="115000"/>
                </a:srgbClr>
              </a:gs>
              <a:gs pos="100000">
                <a:srgbClr val="6AAC3D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i="1" dirty="0" smtClean="0">
                <a:solidFill>
                  <a:srgbClr val="FFFF00"/>
                </a:solidFill>
              </a:rPr>
              <a:t>3</a:t>
            </a:r>
            <a:r>
              <a:rPr lang="en-US" sz="2800" b="1" i="1" dirty="0" smtClean="0">
                <a:solidFill>
                  <a:srgbClr val="FFFF00"/>
                </a:solidFill>
              </a:rPr>
              <a:t>x</a:t>
            </a:r>
            <a:r>
              <a:rPr lang="uk-UA" sz="2800" b="1" i="1" dirty="0" smtClean="0">
                <a:solidFill>
                  <a:srgbClr val="FFFF00"/>
                </a:solidFill>
              </a:rPr>
              <a:t> </a:t>
            </a:r>
            <a:r>
              <a:rPr lang="uk-UA" sz="2800" b="1" i="1" dirty="0">
                <a:solidFill>
                  <a:srgbClr val="FFFF00"/>
                </a:solidFill>
              </a:rPr>
              <a:t>+ </a:t>
            </a:r>
            <a:r>
              <a:rPr lang="uk-UA" sz="2800" b="1" i="1" dirty="0" smtClean="0">
                <a:solidFill>
                  <a:srgbClr val="FFFF00"/>
                </a:solidFill>
              </a:rPr>
              <a:t>5</a:t>
            </a:r>
            <a:r>
              <a:rPr lang="en-US" sz="2800" b="1" i="1" dirty="0" smtClean="0">
                <a:solidFill>
                  <a:srgbClr val="FFFF00"/>
                </a:solidFill>
              </a:rPr>
              <a:t>y </a:t>
            </a:r>
            <a:r>
              <a:rPr lang="en-US" sz="2800" b="1" i="1" dirty="0">
                <a:solidFill>
                  <a:srgbClr val="FFFF00"/>
                </a:solidFill>
              </a:rPr>
              <a:t>= </a:t>
            </a:r>
            <a:r>
              <a:rPr lang="uk-UA" sz="2800" b="1" i="1" dirty="0" smtClean="0">
                <a:solidFill>
                  <a:srgbClr val="FFFF00"/>
                </a:solidFill>
              </a:rPr>
              <a:t>107</a:t>
            </a:r>
            <a:endParaRPr lang="uk-UA" sz="28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05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10" grpId="0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71101" y="1083333"/>
            <a:ext cx="849355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i="1" dirty="0">
                <a:solidFill>
                  <a:srgbClr val="FF0000"/>
                </a:solidFill>
              </a:rPr>
              <a:t>Лінійним </a:t>
            </a:r>
            <a:r>
              <a:rPr lang="uk-UA" sz="2800" b="1" i="1" dirty="0" smtClean="0">
                <a:solidFill>
                  <a:srgbClr val="FF0000"/>
                </a:solidFill>
              </a:rPr>
              <a:t>рівнянням з двома змінними </a:t>
            </a:r>
            <a:r>
              <a:rPr lang="en-US" sz="2800" b="1" i="1" dirty="0" smtClean="0">
                <a:solidFill>
                  <a:srgbClr val="FF0000"/>
                </a:solidFill>
              </a:rPr>
              <a:t>x </a:t>
            </a:r>
            <a:r>
              <a:rPr lang="uk-UA" sz="2800" b="1" i="1" dirty="0" smtClean="0">
                <a:solidFill>
                  <a:srgbClr val="FF0000"/>
                </a:solidFill>
              </a:rPr>
              <a:t>та </a:t>
            </a:r>
            <a:r>
              <a:rPr lang="en-US" sz="2800" b="1" i="1" dirty="0" smtClean="0">
                <a:solidFill>
                  <a:srgbClr val="FF0000"/>
                </a:solidFill>
              </a:rPr>
              <a:t>y</a:t>
            </a:r>
            <a:r>
              <a:rPr lang="uk-UA" sz="2800" b="1" i="1" dirty="0" smtClean="0">
                <a:solidFill>
                  <a:srgbClr val="FF0000"/>
                </a:solidFill>
              </a:rPr>
              <a:t> </a:t>
            </a:r>
            <a:r>
              <a:rPr lang="uk-UA" sz="2800" i="1" dirty="0"/>
              <a:t>називається рівняння </a:t>
            </a:r>
            <a:r>
              <a:rPr lang="uk-UA" sz="2800" i="1" dirty="0" smtClean="0"/>
              <a:t>виду:  </a:t>
            </a:r>
          </a:p>
          <a:p>
            <a:pPr algn="ctr"/>
            <a:r>
              <a:rPr lang="uk-UA" sz="2800" b="1" i="1" dirty="0" err="1" smtClean="0">
                <a:solidFill>
                  <a:srgbClr val="FF0000"/>
                </a:solidFill>
              </a:rPr>
              <a:t>ax</a:t>
            </a:r>
            <a:r>
              <a:rPr lang="uk-UA" sz="2800" b="1" i="1" dirty="0" smtClean="0">
                <a:solidFill>
                  <a:srgbClr val="FF0000"/>
                </a:solidFill>
              </a:rPr>
              <a:t> + </a:t>
            </a:r>
            <a:r>
              <a:rPr lang="en-US" sz="2800" b="1" i="1" dirty="0" smtClean="0">
                <a:solidFill>
                  <a:srgbClr val="FF0000"/>
                </a:solidFill>
              </a:rPr>
              <a:t>by </a:t>
            </a:r>
            <a:r>
              <a:rPr lang="uk-UA" sz="2800" b="1" i="1" dirty="0" smtClean="0">
                <a:solidFill>
                  <a:srgbClr val="FF0000"/>
                </a:solidFill>
              </a:rPr>
              <a:t>= </a:t>
            </a:r>
            <a:r>
              <a:rPr lang="en-US" sz="2800" b="1" i="1" dirty="0" smtClean="0">
                <a:solidFill>
                  <a:srgbClr val="FF0000"/>
                </a:solidFill>
              </a:rPr>
              <a:t>c</a:t>
            </a:r>
            <a:r>
              <a:rPr lang="uk-UA" sz="2800" i="1" dirty="0" smtClean="0"/>
              <a:t>,</a:t>
            </a:r>
            <a:r>
              <a:rPr lang="en-US" sz="2800" i="1" dirty="0" smtClean="0"/>
              <a:t> </a:t>
            </a:r>
            <a:r>
              <a:rPr lang="uk-UA" sz="2800" i="1" dirty="0" smtClean="0"/>
              <a:t>або </a:t>
            </a:r>
            <a:r>
              <a:rPr lang="uk-UA" sz="2800" b="1" i="1" dirty="0" err="1">
                <a:solidFill>
                  <a:srgbClr val="FF0000"/>
                </a:solidFill>
              </a:rPr>
              <a:t>ax</a:t>
            </a:r>
            <a:r>
              <a:rPr lang="uk-UA" sz="2800" b="1" i="1" dirty="0">
                <a:solidFill>
                  <a:srgbClr val="FF0000"/>
                </a:solidFill>
              </a:rPr>
              <a:t> + </a:t>
            </a:r>
            <a:r>
              <a:rPr lang="en-US" sz="2800" b="1" i="1" dirty="0">
                <a:solidFill>
                  <a:srgbClr val="FF0000"/>
                </a:solidFill>
              </a:rPr>
              <a:t>by </a:t>
            </a:r>
            <a:r>
              <a:rPr lang="ru-RU" sz="2800" b="1" i="1" dirty="0" smtClean="0">
                <a:solidFill>
                  <a:srgbClr val="FF0000"/>
                </a:solidFill>
              </a:rPr>
              <a:t>+ с </a:t>
            </a:r>
            <a:r>
              <a:rPr lang="uk-UA" sz="2800" b="1" i="1" dirty="0" smtClean="0">
                <a:solidFill>
                  <a:srgbClr val="FF0000"/>
                </a:solidFill>
              </a:rPr>
              <a:t>= </a:t>
            </a:r>
            <a:r>
              <a:rPr lang="ru-RU" sz="2800" b="1" i="1" dirty="0" smtClean="0">
                <a:solidFill>
                  <a:srgbClr val="FF0000"/>
                </a:solidFill>
              </a:rPr>
              <a:t>0</a:t>
            </a:r>
            <a:endParaRPr lang="uk-UA" sz="2800" i="1" dirty="0" smtClean="0"/>
          </a:p>
          <a:p>
            <a:r>
              <a:rPr lang="uk-UA" sz="2800" i="1" dirty="0" smtClean="0"/>
              <a:t>де </a:t>
            </a:r>
            <a:r>
              <a:rPr lang="uk-UA" sz="2800" b="1" i="1" dirty="0" smtClean="0"/>
              <a:t>х</a:t>
            </a:r>
            <a:r>
              <a:rPr lang="uk-UA" sz="2800" i="1" dirty="0" smtClean="0"/>
              <a:t> та </a:t>
            </a:r>
            <a:r>
              <a:rPr lang="uk-UA" sz="2800" b="1" i="1" dirty="0" smtClean="0"/>
              <a:t>у</a:t>
            </a:r>
            <a:r>
              <a:rPr lang="uk-UA" sz="2800" i="1" dirty="0" smtClean="0"/>
              <a:t> – змінні;</a:t>
            </a:r>
          </a:p>
          <a:p>
            <a:r>
              <a:rPr lang="uk-UA" sz="2800" b="1" i="1" dirty="0" smtClean="0"/>
              <a:t>a, </a:t>
            </a:r>
            <a:r>
              <a:rPr lang="en-US" sz="2800" b="1" i="1" dirty="0" smtClean="0"/>
              <a:t>b</a:t>
            </a:r>
            <a:r>
              <a:rPr lang="uk-UA" sz="2800" i="1" dirty="0" smtClean="0"/>
              <a:t>  </a:t>
            </a:r>
            <a:r>
              <a:rPr lang="uk-UA" sz="2800" i="1" dirty="0"/>
              <a:t>та  </a:t>
            </a:r>
            <a:r>
              <a:rPr lang="en-US" sz="2800" b="1" i="1" dirty="0" smtClean="0"/>
              <a:t>c</a:t>
            </a:r>
            <a:r>
              <a:rPr lang="uk-UA" sz="2800" i="1" dirty="0" smtClean="0"/>
              <a:t> – </a:t>
            </a:r>
            <a:r>
              <a:rPr lang="uk-UA" sz="2800" i="1" dirty="0"/>
              <a:t>деякі </a:t>
            </a:r>
            <a:r>
              <a:rPr lang="uk-UA" sz="2800" i="1" dirty="0" smtClean="0"/>
              <a:t>числа.</a:t>
            </a:r>
          </a:p>
          <a:p>
            <a:r>
              <a:rPr lang="uk-UA" sz="2800" i="1" dirty="0" smtClean="0"/>
              <a:t>Числа </a:t>
            </a:r>
            <a:r>
              <a:rPr lang="uk-UA" sz="2800" b="1" i="1" dirty="0" smtClean="0"/>
              <a:t>a </a:t>
            </a:r>
            <a:r>
              <a:rPr lang="uk-UA" sz="2800" i="1" dirty="0" smtClean="0"/>
              <a:t>та</a:t>
            </a:r>
            <a:r>
              <a:rPr lang="uk-UA" sz="2800" b="1" i="1" dirty="0" smtClean="0"/>
              <a:t> </a:t>
            </a:r>
            <a:r>
              <a:rPr lang="en-US" sz="2800" b="1" i="1" dirty="0"/>
              <a:t>b</a:t>
            </a:r>
            <a:r>
              <a:rPr lang="uk-UA" sz="2800" i="1" dirty="0"/>
              <a:t> </a:t>
            </a:r>
            <a:r>
              <a:rPr lang="uk-UA" sz="2800" i="1" dirty="0" smtClean="0"/>
              <a:t>називають коефіцієнтами при змінних, </a:t>
            </a:r>
          </a:p>
          <a:p>
            <a:r>
              <a:rPr lang="uk-UA" sz="2800" i="1" dirty="0" smtClean="0"/>
              <a:t>а число </a:t>
            </a:r>
            <a:r>
              <a:rPr lang="uk-UA" sz="2800" b="1" i="1" dirty="0" smtClean="0"/>
              <a:t>с</a:t>
            </a:r>
            <a:r>
              <a:rPr lang="uk-UA" sz="2800" i="1" dirty="0" smtClean="0"/>
              <a:t> – вільним членом.</a:t>
            </a:r>
            <a:endParaRPr lang="uk-UA" sz="28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12192000" cy="857839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err="1" smtClean="0"/>
              <a:t>Вивчення</a:t>
            </a:r>
            <a:r>
              <a:rPr lang="ru-RU" sz="3200" b="1" dirty="0" smtClean="0"/>
              <a:t> нового </a:t>
            </a:r>
            <a:r>
              <a:rPr lang="ru-RU" sz="3200" b="1" dirty="0" err="1" smtClean="0"/>
              <a:t>матеріалу</a:t>
            </a:r>
            <a:endParaRPr lang="ru-RU" sz="32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08329" y="4002187"/>
            <a:ext cx="2063881" cy="2285491"/>
          </a:xfrm>
          <a:prstGeom prst="rect">
            <a:avLst/>
          </a:prstGeom>
        </p:spPr>
      </p:pic>
      <p:sp>
        <p:nvSpPr>
          <p:cNvPr id="6" name="Прямоугольник с одним вырезанным углом 5"/>
          <p:cNvSpPr/>
          <p:nvPr/>
        </p:nvSpPr>
        <p:spPr>
          <a:xfrm>
            <a:off x="4383672" y="4270343"/>
            <a:ext cx="3732215" cy="2017335"/>
          </a:xfrm>
          <a:prstGeom prst="snip1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-447675"/>
            <a:r>
              <a:rPr lang="ru-RU" sz="2800" b="1" i="1" dirty="0" err="1" smtClean="0">
                <a:solidFill>
                  <a:srgbClr val="FFFF00"/>
                </a:solidFill>
              </a:rPr>
              <a:t>Наприклад</a:t>
            </a:r>
            <a:r>
              <a:rPr lang="ru-RU" sz="2800" b="1" i="1" dirty="0" smtClean="0">
                <a:solidFill>
                  <a:srgbClr val="FFFF00"/>
                </a:solidFill>
              </a:rPr>
              <a:t>: </a:t>
            </a:r>
          </a:p>
          <a:p>
            <a:pPr marL="628650" indent="-180975"/>
            <a:r>
              <a:rPr lang="en-US" sz="2800" b="1" i="1" dirty="0" smtClean="0"/>
              <a:t>x + y = 15</a:t>
            </a:r>
            <a:r>
              <a:rPr lang="ru-RU" sz="2800" b="1" i="1" dirty="0" smtClean="0"/>
              <a:t>;</a:t>
            </a:r>
            <a:endParaRPr lang="en-US" sz="2800" b="1" i="1" dirty="0" smtClean="0"/>
          </a:p>
          <a:p>
            <a:pPr marL="628650" indent="-180975"/>
            <a:r>
              <a:rPr lang="uk-UA" sz="2800" b="1" i="1" dirty="0" smtClean="0"/>
              <a:t>2у</a:t>
            </a:r>
            <a:r>
              <a:rPr lang="en-US" sz="2800" b="1" i="1" dirty="0" smtClean="0"/>
              <a:t> + </a:t>
            </a:r>
            <a:r>
              <a:rPr lang="uk-UA" sz="2800" b="1" i="1" dirty="0" smtClean="0"/>
              <a:t>х</a:t>
            </a:r>
            <a:r>
              <a:rPr lang="en-US" sz="2800" b="1" i="1" dirty="0" smtClean="0"/>
              <a:t> = 42;</a:t>
            </a:r>
          </a:p>
          <a:p>
            <a:pPr marL="628650" indent="-180975"/>
            <a:r>
              <a:rPr lang="uk-UA" sz="2800" b="1" i="1" dirty="0" smtClean="0"/>
              <a:t>5</a:t>
            </a:r>
            <a:r>
              <a:rPr lang="en-US" sz="2800" b="1" i="1" dirty="0" smtClean="0"/>
              <a:t>x + </a:t>
            </a:r>
            <a:r>
              <a:rPr lang="uk-UA" sz="2800" b="1" i="1" dirty="0" smtClean="0"/>
              <a:t>4</a:t>
            </a:r>
            <a:r>
              <a:rPr lang="en-US" sz="2800" b="1" i="1" dirty="0" smtClean="0"/>
              <a:t>y</a:t>
            </a:r>
            <a:r>
              <a:rPr lang="uk-UA" sz="2800" b="1" i="1" baseline="30000" dirty="0"/>
              <a:t> </a:t>
            </a:r>
            <a:r>
              <a:rPr lang="uk-UA" sz="2800" b="1" i="1" dirty="0"/>
              <a:t>– </a:t>
            </a:r>
            <a:r>
              <a:rPr lang="uk-UA" sz="2800" b="1" i="1" dirty="0" smtClean="0"/>
              <a:t>17 </a:t>
            </a:r>
            <a:r>
              <a:rPr lang="en-US" sz="2800" b="1" i="1" dirty="0" smtClean="0"/>
              <a:t>= </a:t>
            </a:r>
            <a:r>
              <a:rPr lang="uk-UA" sz="2800" b="1" i="1" dirty="0" smtClean="0"/>
              <a:t>0</a:t>
            </a:r>
            <a:r>
              <a:rPr lang="en-US" sz="2800" b="1" i="1" dirty="0" smtClean="0"/>
              <a:t>.</a:t>
            </a:r>
            <a:endParaRPr lang="ru-RU" sz="2800" b="1" i="1" dirty="0" smtClean="0"/>
          </a:p>
          <a:p>
            <a:pPr marL="447675"/>
            <a:endParaRPr lang="ru-RU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01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857839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err="1"/>
              <a:t>Вивчення</a:t>
            </a:r>
            <a:r>
              <a:rPr lang="ru-RU" sz="3200" b="1" dirty="0"/>
              <a:t> нового </a:t>
            </a:r>
            <a:r>
              <a:rPr lang="ru-RU" sz="3200" b="1" dirty="0" err="1"/>
              <a:t>матеріалу</a:t>
            </a:r>
            <a:endParaRPr lang="ru-RU" sz="3200" b="1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196446" y="1168909"/>
            <a:ext cx="9265862" cy="2108911"/>
          </a:xfrm>
          <a:prstGeom prst="round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357188" algn="just"/>
            <a:r>
              <a:rPr lang="ru-RU" sz="2800" b="1" dirty="0" err="1">
                <a:solidFill>
                  <a:srgbClr val="FFFF00"/>
                </a:solidFill>
              </a:rPr>
              <a:t>Розв'язком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рівняння</a:t>
            </a:r>
            <a:r>
              <a:rPr lang="ru-RU" sz="2800" b="1" dirty="0">
                <a:solidFill>
                  <a:srgbClr val="FFFF00"/>
                </a:solidFill>
              </a:rPr>
              <a:t> з </a:t>
            </a:r>
            <a:r>
              <a:rPr lang="ru-RU" sz="2800" b="1" dirty="0" err="1">
                <a:solidFill>
                  <a:srgbClr val="FFFF00"/>
                </a:solidFill>
              </a:rPr>
              <a:t>двома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змінними</a:t>
            </a:r>
            <a:r>
              <a:rPr lang="ru-RU" sz="2800" b="1" dirty="0">
                <a:solidFill>
                  <a:srgbClr val="FFFF00"/>
                </a:solidFill>
              </a:rPr>
              <a:t> x і </a:t>
            </a:r>
            <a:r>
              <a:rPr lang="ru-RU" sz="2800" b="1" dirty="0" smtClean="0">
                <a:solidFill>
                  <a:srgbClr val="FFFF00"/>
                </a:solidFill>
              </a:rPr>
              <a:t>y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ru-RU" sz="2800" b="1" dirty="0" err="1" smtClean="0"/>
              <a:t>називається</a:t>
            </a:r>
            <a:r>
              <a:rPr lang="ru-RU" sz="2800" b="1" dirty="0" smtClean="0"/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кожна</a:t>
            </a:r>
            <a:r>
              <a:rPr lang="ru-RU" sz="2800" b="1" dirty="0">
                <a:solidFill>
                  <a:srgbClr val="FFFF00"/>
                </a:solidFill>
              </a:rPr>
              <a:t> пара чисел </a:t>
            </a:r>
            <a:r>
              <a:rPr lang="ru-RU" sz="2800" b="1" dirty="0" smtClean="0">
                <a:solidFill>
                  <a:srgbClr val="FFFF00"/>
                </a:solidFill>
              </a:rPr>
              <a:t>(x</a:t>
            </a:r>
            <a:r>
              <a:rPr lang="ru-RU" sz="2800" b="1" dirty="0">
                <a:solidFill>
                  <a:srgbClr val="FFFF00"/>
                </a:solidFill>
              </a:rPr>
              <a:t>; y)</a:t>
            </a:r>
            <a:r>
              <a:rPr lang="ru-RU" sz="2800" b="1" dirty="0"/>
              <a:t>, </a:t>
            </a:r>
            <a:r>
              <a:rPr lang="ru-RU" sz="2800" b="1" dirty="0" smtClean="0"/>
              <a:t>яка </a:t>
            </a:r>
            <a:r>
              <a:rPr lang="ru-RU" sz="2800" b="1" dirty="0" err="1"/>
              <a:t>перетворює</a:t>
            </a:r>
            <a:r>
              <a:rPr lang="ru-RU" sz="2800" b="1" dirty="0"/>
              <a:t> </a:t>
            </a:r>
            <a:r>
              <a:rPr lang="ru-RU" sz="2800" b="1" dirty="0" err="1"/>
              <a:t>це</a:t>
            </a:r>
            <a:r>
              <a:rPr lang="ru-RU" sz="2800" b="1" dirty="0"/>
              <a:t> </a:t>
            </a:r>
            <a:r>
              <a:rPr lang="ru-RU" sz="2800" b="1" dirty="0" err="1"/>
              <a:t>рівняння</a:t>
            </a:r>
            <a:r>
              <a:rPr lang="ru-RU" sz="2800" b="1" dirty="0"/>
              <a:t> </a:t>
            </a:r>
            <a:r>
              <a:rPr lang="ru-RU" sz="2800" b="1" dirty="0" smtClean="0"/>
              <a:t>на </a:t>
            </a:r>
            <a:r>
              <a:rPr lang="ru-RU" sz="2800" b="1" dirty="0" err="1"/>
              <a:t>правильну</a:t>
            </a:r>
            <a:r>
              <a:rPr lang="ru-RU" sz="2800" b="1" dirty="0"/>
              <a:t> </a:t>
            </a:r>
            <a:r>
              <a:rPr lang="ru-RU" sz="2800" b="1" dirty="0" err="1"/>
              <a:t>числову</a:t>
            </a:r>
            <a:r>
              <a:rPr lang="ru-RU" sz="2800" b="1" dirty="0"/>
              <a:t> </a:t>
            </a:r>
            <a:r>
              <a:rPr lang="ru-RU" sz="2800" b="1" dirty="0" err="1"/>
              <a:t>рівність</a:t>
            </a:r>
            <a:r>
              <a:rPr lang="ru-RU" sz="2800" b="1" dirty="0"/>
              <a:t>.</a:t>
            </a:r>
          </a:p>
        </p:txBody>
      </p:sp>
      <p:sp>
        <p:nvSpPr>
          <p:cNvPr id="16" name="Прямоугольник с одним вырезанным углом 15"/>
          <p:cNvSpPr/>
          <p:nvPr/>
        </p:nvSpPr>
        <p:spPr>
          <a:xfrm>
            <a:off x="2196446" y="3481513"/>
            <a:ext cx="8088197" cy="3073137"/>
          </a:xfrm>
          <a:prstGeom prst="snip1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-447675"/>
            <a:r>
              <a:rPr lang="ru-RU" sz="2800" b="1" i="1" dirty="0" err="1" smtClean="0">
                <a:solidFill>
                  <a:srgbClr val="FFFF00"/>
                </a:solidFill>
              </a:rPr>
              <a:t>Наприклад</a:t>
            </a:r>
            <a:r>
              <a:rPr lang="ru-RU" sz="2800" b="1" i="1" dirty="0" smtClean="0">
                <a:solidFill>
                  <a:srgbClr val="FFFF00"/>
                </a:solidFill>
              </a:rPr>
              <a:t>: </a:t>
            </a:r>
          </a:p>
          <a:p>
            <a:pPr marL="442913" indent="4763"/>
            <a:r>
              <a:rPr lang="ru-RU" sz="2600" b="1" i="1" dirty="0"/>
              <a:t>Для </a:t>
            </a:r>
            <a:r>
              <a:rPr lang="ru-RU" sz="2600" b="1" i="1" dirty="0" err="1"/>
              <a:t>рівняння</a:t>
            </a:r>
            <a:r>
              <a:rPr lang="ru-RU" sz="2600" b="1" i="1" dirty="0"/>
              <a:t> </a:t>
            </a:r>
            <a:r>
              <a:rPr lang="ru-RU" sz="2600" b="1" i="1" dirty="0">
                <a:solidFill>
                  <a:srgbClr val="FFFF00"/>
                </a:solidFill>
              </a:rPr>
              <a:t>5</a:t>
            </a:r>
            <a:r>
              <a:rPr lang="en-US" sz="2600" b="1" i="1" dirty="0">
                <a:solidFill>
                  <a:srgbClr val="FFFF00"/>
                </a:solidFill>
              </a:rPr>
              <a:t>x + 2y = 9 </a:t>
            </a:r>
            <a:r>
              <a:rPr lang="ru-RU" sz="2600" b="1" i="1" dirty="0"/>
              <a:t>пара </a:t>
            </a:r>
            <a:r>
              <a:rPr lang="ru-RU" sz="2600" b="1" i="1" dirty="0">
                <a:solidFill>
                  <a:srgbClr val="FFFF00"/>
                </a:solidFill>
              </a:rPr>
              <a:t>( 1; 2) </a:t>
            </a:r>
            <a:r>
              <a:rPr lang="ru-RU" sz="2600" b="1" i="1" dirty="0"/>
              <a:t>є </a:t>
            </a:r>
            <a:r>
              <a:rPr lang="ru-RU" sz="2600" b="1" i="1" dirty="0" err="1"/>
              <a:t>розв'язком</a:t>
            </a:r>
            <a:r>
              <a:rPr lang="ru-RU" sz="2600" b="1" i="1" dirty="0"/>
              <a:t>, </a:t>
            </a:r>
            <a:r>
              <a:rPr lang="ru-RU" sz="2600" b="1" i="1" dirty="0" err="1"/>
              <a:t>оскільки</a:t>
            </a:r>
            <a:r>
              <a:rPr lang="ru-RU" sz="2600" b="1" i="1" dirty="0"/>
              <a:t> при </a:t>
            </a:r>
            <a:r>
              <a:rPr lang="en-US" sz="2600" b="1" i="1" dirty="0">
                <a:solidFill>
                  <a:srgbClr val="FFFF00"/>
                </a:solidFill>
              </a:rPr>
              <a:t>x </a:t>
            </a:r>
            <a:r>
              <a:rPr lang="en-US" sz="2600" b="1" i="1" dirty="0" smtClean="0">
                <a:solidFill>
                  <a:srgbClr val="FFFF00"/>
                </a:solidFill>
              </a:rPr>
              <a:t>= 1</a:t>
            </a:r>
            <a:r>
              <a:rPr lang="en-US" sz="2600" b="1" i="1" dirty="0" smtClean="0"/>
              <a:t>  </a:t>
            </a:r>
            <a:r>
              <a:rPr lang="ru-RU" sz="2600" b="1" i="1" dirty="0"/>
              <a:t>і </a:t>
            </a:r>
            <a:r>
              <a:rPr lang="en-US" sz="2600" b="1" i="1" dirty="0">
                <a:solidFill>
                  <a:srgbClr val="FFFF00"/>
                </a:solidFill>
              </a:rPr>
              <a:t>y = 2  </a:t>
            </a:r>
            <a:r>
              <a:rPr lang="ru-RU" sz="2600" b="1" i="1" dirty="0" err="1"/>
              <a:t>одержуємо</a:t>
            </a:r>
            <a:r>
              <a:rPr lang="ru-RU" sz="2600" b="1" i="1" dirty="0"/>
              <a:t> </a:t>
            </a:r>
            <a:r>
              <a:rPr lang="ru-RU" sz="2600" b="1" i="1" dirty="0">
                <a:solidFill>
                  <a:srgbClr val="FFFF00"/>
                </a:solidFill>
              </a:rPr>
              <a:t>5·1 + 2·2 = 9; 9 = 9 </a:t>
            </a:r>
            <a:r>
              <a:rPr lang="uk-UA" sz="2400" i="1" dirty="0"/>
              <a:t>–</a:t>
            </a:r>
            <a:r>
              <a:rPr lang="ru-RU" sz="2600" b="1" i="1" dirty="0" smtClean="0"/>
              <a:t> </a:t>
            </a:r>
            <a:r>
              <a:rPr lang="ru-RU" sz="2600" b="1" i="1" dirty="0"/>
              <a:t>правильна </a:t>
            </a:r>
            <a:r>
              <a:rPr lang="ru-RU" sz="2600" b="1" i="1" dirty="0" err="1"/>
              <a:t>рівність</a:t>
            </a:r>
            <a:r>
              <a:rPr lang="ru-RU" sz="2600" b="1" i="1" dirty="0"/>
              <a:t>. </a:t>
            </a:r>
            <a:endParaRPr lang="en-US" sz="2600" b="1" i="1" dirty="0" smtClean="0"/>
          </a:p>
          <a:p>
            <a:pPr marL="442913" indent="4763"/>
            <a:r>
              <a:rPr lang="ru-RU" sz="2600" b="1" i="1" dirty="0" smtClean="0"/>
              <a:t>Пара </a:t>
            </a:r>
            <a:r>
              <a:rPr lang="ru-RU" sz="2600" b="1" i="1" dirty="0">
                <a:solidFill>
                  <a:srgbClr val="FFFF00"/>
                </a:solidFill>
              </a:rPr>
              <a:t>(0; 1) </a:t>
            </a:r>
            <a:r>
              <a:rPr lang="ru-RU" sz="2600" b="1" i="1" dirty="0"/>
              <a:t>не є </a:t>
            </a:r>
            <a:r>
              <a:rPr lang="ru-RU" sz="2600" b="1" i="1" dirty="0" err="1"/>
              <a:t>розв'язком</a:t>
            </a:r>
            <a:r>
              <a:rPr lang="ru-RU" sz="2600" b="1" i="1" dirty="0"/>
              <a:t> </a:t>
            </a:r>
            <a:r>
              <a:rPr lang="ru-RU" sz="2600" b="1" i="1" dirty="0" err="1"/>
              <a:t>заданого</a:t>
            </a:r>
            <a:r>
              <a:rPr lang="ru-RU" sz="2600" b="1" i="1" dirty="0"/>
              <a:t> </a:t>
            </a:r>
            <a:r>
              <a:rPr lang="ru-RU" sz="2600" b="1" i="1" dirty="0" err="1"/>
              <a:t>рівняння</a:t>
            </a:r>
            <a:r>
              <a:rPr lang="ru-RU" sz="2600" b="1" i="1" dirty="0"/>
              <a:t>, </a:t>
            </a:r>
            <a:r>
              <a:rPr lang="ru-RU" sz="2600" b="1" i="1" dirty="0" err="1"/>
              <a:t>оскільки</a:t>
            </a:r>
            <a:r>
              <a:rPr lang="ru-RU" sz="2600" b="1" i="1" dirty="0"/>
              <a:t> при </a:t>
            </a:r>
            <a:r>
              <a:rPr lang="en-US" sz="2600" b="1" i="1" dirty="0">
                <a:solidFill>
                  <a:srgbClr val="FFFF00"/>
                </a:solidFill>
              </a:rPr>
              <a:t>x = 0  </a:t>
            </a:r>
            <a:r>
              <a:rPr lang="ru-RU" sz="2600" b="1" i="1" dirty="0"/>
              <a:t>і </a:t>
            </a:r>
            <a:r>
              <a:rPr lang="en-US" sz="2600" b="1" i="1" dirty="0">
                <a:solidFill>
                  <a:srgbClr val="FFFF00"/>
                </a:solidFill>
              </a:rPr>
              <a:t>y = 1   </a:t>
            </a:r>
            <a:r>
              <a:rPr lang="ru-RU" sz="2600" b="1" i="1" dirty="0" err="1"/>
              <a:t>одержуємо</a:t>
            </a:r>
            <a:r>
              <a:rPr lang="ru-RU" sz="2600" b="1" i="1" dirty="0"/>
              <a:t> </a:t>
            </a:r>
            <a:r>
              <a:rPr lang="ru-RU" sz="2600" b="1" i="1" dirty="0">
                <a:solidFill>
                  <a:srgbClr val="FFFF00"/>
                </a:solidFill>
              </a:rPr>
              <a:t>5·0 + 2·1 = 9;</a:t>
            </a:r>
            <a:r>
              <a:rPr lang="ru-RU" sz="2600" b="1" i="1" dirty="0"/>
              <a:t> </a:t>
            </a:r>
            <a:r>
              <a:rPr lang="ru-RU" sz="2600" b="1" i="1" dirty="0">
                <a:solidFill>
                  <a:srgbClr val="FFFF00"/>
                </a:solidFill>
              </a:rPr>
              <a:t>2 ≠ 9 </a:t>
            </a:r>
            <a:r>
              <a:rPr lang="uk-UA" sz="2400" i="1" dirty="0"/>
              <a:t>–</a:t>
            </a:r>
            <a:r>
              <a:rPr lang="ru-RU" sz="2600" b="1" i="1" dirty="0" smtClean="0"/>
              <a:t> </a:t>
            </a:r>
            <a:r>
              <a:rPr lang="ru-RU" sz="2600" b="1" i="1" dirty="0"/>
              <a:t>неправильна </a:t>
            </a:r>
            <a:r>
              <a:rPr lang="ru-RU" sz="2600" b="1" i="1" dirty="0" err="1"/>
              <a:t>рівність</a:t>
            </a:r>
            <a:r>
              <a:rPr lang="ru-RU" sz="2600" b="1" i="1" dirty="0"/>
              <a:t>.</a:t>
            </a:r>
            <a:endParaRPr lang="ru-RU" sz="2600" b="1" i="1" dirty="0">
              <a:solidFill>
                <a:srgbClr val="FFFF0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4630" y="4430598"/>
            <a:ext cx="1931955" cy="212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857839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err="1"/>
              <a:t>Вивчення</a:t>
            </a:r>
            <a:r>
              <a:rPr lang="ru-RU" sz="3200" b="1" dirty="0"/>
              <a:t> нового </a:t>
            </a:r>
            <a:r>
              <a:rPr lang="ru-RU" sz="3200" b="1" dirty="0" err="1"/>
              <a:t>матеріалу</a:t>
            </a:r>
            <a:endParaRPr lang="ru-RU" sz="3200" b="1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196446" y="1168909"/>
            <a:ext cx="9265862" cy="2108911"/>
          </a:xfrm>
          <a:prstGeom prst="roundRect">
            <a:avLst/>
          </a:prstGeom>
          <a:solidFill>
            <a:srgbClr val="A11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357188" algn="just"/>
            <a:r>
              <a:rPr lang="ru-RU" sz="2800" b="1" dirty="0">
                <a:solidFill>
                  <a:schemeClr val="bg1"/>
                </a:solidFill>
              </a:rPr>
              <a:t>Два </a:t>
            </a:r>
            <a:r>
              <a:rPr lang="ru-RU" sz="2800" b="1" dirty="0" err="1">
                <a:solidFill>
                  <a:schemeClr val="bg1"/>
                </a:solidFill>
              </a:rPr>
              <a:t>рівняння</a:t>
            </a:r>
            <a:r>
              <a:rPr lang="ru-RU" sz="2800" b="1" dirty="0">
                <a:solidFill>
                  <a:schemeClr val="bg1"/>
                </a:solidFill>
              </a:rPr>
              <a:t> з </a:t>
            </a:r>
            <a:r>
              <a:rPr lang="ru-RU" sz="2800" b="1" dirty="0" err="1">
                <a:solidFill>
                  <a:schemeClr val="bg1"/>
                </a:solidFill>
              </a:rPr>
              <a:t>двома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змінними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називаються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рівносильними</a:t>
            </a:r>
            <a:r>
              <a:rPr lang="ru-RU" sz="2800" b="1" dirty="0">
                <a:solidFill>
                  <a:schemeClr val="bg1"/>
                </a:solidFill>
              </a:rPr>
              <a:t>, </a:t>
            </a:r>
            <a:r>
              <a:rPr lang="ru-RU" sz="2800" b="1" dirty="0" err="1">
                <a:solidFill>
                  <a:schemeClr val="bg1"/>
                </a:solidFill>
              </a:rPr>
              <a:t>якщо</a:t>
            </a:r>
            <a:r>
              <a:rPr lang="ru-RU" sz="2800" b="1" dirty="0">
                <a:solidFill>
                  <a:schemeClr val="bg1"/>
                </a:solidFill>
              </a:rPr>
              <a:t> вони </a:t>
            </a:r>
            <a:r>
              <a:rPr lang="ru-RU" sz="2800" b="1" dirty="0" err="1">
                <a:solidFill>
                  <a:schemeClr val="bg1"/>
                </a:solidFill>
              </a:rPr>
              <a:t>мають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одні</a:t>
            </a:r>
            <a:r>
              <a:rPr lang="ru-RU" sz="2800" b="1" dirty="0">
                <a:solidFill>
                  <a:srgbClr val="FFFF00"/>
                </a:solidFill>
              </a:rPr>
              <a:t> й </a:t>
            </a:r>
            <a:r>
              <a:rPr lang="ru-RU" sz="2800" b="1" dirty="0" err="1">
                <a:solidFill>
                  <a:srgbClr val="FFFF00"/>
                </a:solidFill>
              </a:rPr>
              <a:t>ті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самі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розв'язки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або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обидва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рівняння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>
                <a:solidFill>
                  <a:srgbClr val="FFFF00"/>
                </a:solidFill>
              </a:rPr>
              <a:t>не </a:t>
            </a:r>
            <a:r>
              <a:rPr lang="ru-RU" sz="2800" b="1" dirty="0" err="1">
                <a:solidFill>
                  <a:srgbClr val="FFFF00"/>
                </a:solidFill>
              </a:rPr>
              <a:t>мають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 smtClean="0">
                <a:solidFill>
                  <a:srgbClr val="FFFF00"/>
                </a:solidFill>
              </a:rPr>
              <a:t>розв'язків</a:t>
            </a:r>
            <a:r>
              <a:rPr lang="ru-RU" sz="2800" b="1" dirty="0" smtClean="0">
                <a:solidFill>
                  <a:schemeClr val="bg1"/>
                </a:solidFill>
              </a:rPr>
              <a:t>.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с одним вырезанным углом 15"/>
          <p:cNvSpPr/>
          <p:nvPr/>
        </p:nvSpPr>
        <p:spPr>
          <a:xfrm>
            <a:off x="2196447" y="3610766"/>
            <a:ext cx="6353664" cy="1109341"/>
          </a:xfrm>
          <a:prstGeom prst="snip1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-447675"/>
            <a:r>
              <a:rPr lang="ru-RU" sz="2800" b="1" i="1" dirty="0" err="1" smtClean="0">
                <a:solidFill>
                  <a:srgbClr val="FFFF00"/>
                </a:solidFill>
              </a:rPr>
              <a:t>Наприклад</a:t>
            </a:r>
            <a:r>
              <a:rPr lang="ru-RU" sz="2800" b="1" i="1" dirty="0" smtClean="0">
                <a:solidFill>
                  <a:srgbClr val="FFFF00"/>
                </a:solidFill>
              </a:rPr>
              <a:t>: </a:t>
            </a:r>
          </a:p>
          <a:p>
            <a:pPr marL="442913" indent="4763"/>
            <a:r>
              <a:rPr lang="ru-RU" sz="2600" b="1" i="1" dirty="0" err="1"/>
              <a:t>Рівняння</a:t>
            </a:r>
            <a:r>
              <a:rPr lang="ru-RU" sz="2600" b="1" i="1" dirty="0"/>
              <a:t> </a:t>
            </a:r>
            <a:r>
              <a:rPr lang="ru-RU" sz="2600" b="1" i="1" dirty="0">
                <a:solidFill>
                  <a:srgbClr val="FFFF00"/>
                </a:solidFill>
              </a:rPr>
              <a:t>х – у = 0 </a:t>
            </a:r>
            <a:r>
              <a:rPr lang="ru-RU" sz="2600" b="1" i="1" dirty="0"/>
              <a:t>і </a:t>
            </a:r>
            <a:r>
              <a:rPr lang="ru-RU" sz="2600" b="1" i="1" dirty="0">
                <a:solidFill>
                  <a:srgbClr val="FFFF00"/>
                </a:solidFill>
              </a:rPr>
              <a:t>х = у  </a:t>
            </a:r>
            <a:r>
              <a:rPr lang="ru-RU" sz="2600" b="1" i="1" dirty="0"/>
              <a:t>– </a:t>
            </a:r>
            <a:r>
              <a:rPr lang="ru-RU" sz="2600" b="1" i="1" dirty="0" err="1" smtClean="0">
                <a:solidFill>
                  <a:srgbClr val="FFFF00"/>
                </a:solidFill>
              </a:rPr>
              <a:t>рівносильні</a:t>
            </a:r>
            <a:r>
              <a:rPr lang="ru-RU" sz="2600" b="1" i="1" dirty="0" smtClean="0"/>
              <a:t>.</a:t>
            </a:r>
            <a:endParaRPr lang="ru-RU" sz="2600" b="1" i="1" dirty="0">
              <a:solidFill>
                <a:srgbClr val="FFFF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394" y="3177133"/>
            <a:ext cx="3771496" cy="381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4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2698" y="2066336"/>
            <a:ext cx="92678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 algn="just"/>
            <a:r>
              <a:rPr lang="ru-RU" sz="2800" b="1" i="1" dirty="0" smtClean="0"/>
              <a:t>1. </a:t>
            </a:r>
            <a:r>
              <a:rPr lang="ru-RU" sz="2800" i="1" dirty="0" err="1"/>
              <a:t>Якщо</a:t>
            </a:r>
            <a:r>
              <a:rPr lang="ru-RU" sz="2800" i="1" dirty="0"/>
              <a:t> </a:t>
            </a:r>
            <a:r>
              <a:rPr lang="ru-RU" sz="2800" b="1" i="1" dirty="0" err="1"/>
              <a:t>обидві</a:t>
            </a:r>
            <a:r>
              <a:rPr lang="ru-RU" sz="2800" b="1" i="1" dirty="0"/>
              <a:t> </a:t>
            </a:r>
            <a:r>
              <a:rPr lang="ru-RU" sz="2800" b="1" i="1" dirty="0" err="1"/>
              <a:t>частини</a:t>
            </a:r>
            <a:r>
              <a:rPr lang="ru-RU" sz="2800" b="1" i="1" dirty="0"/>
              <a:t> </a:t>
            </a:r>
            <a:r>
              <a:rPr lang="ru-RU" sz="2800" b="1" i="1" dirty="0" err="1"/>
              <a:t>рівняння</a:t>
            </a:r>
            <a:r>
              <a:rPr lang="ru-RU" sz="2800" b="1" i="1" dirty="0"/>
              <a:t> </a:t>
            </a:r>
            <a:r>
              <a:rPr lang="ru-RU" sz="2800" i="1" dirty="0"/>
              <a:t>з </a:t>
            </a:r>
            <a:r>
              <a:rPr lang="ru-RU" sz="2800" i="1" dirty="0" err="1"/>
              <a:t>двома</a:t>
            </a:r>
            <a:r>
              <a:rPr lang="ru-RU" sz="2800" i="1" dirty="0"/>
              <a:t> </a:t>
            </a:r>
            <a:r>
              <a:rPr lang="ru-RU" sz="2800" i="1" dirty="0" err="1"/>
              <a:t>змінними</a:t>
            </a:r>
            <a:r>
              <a:rPr lang="ru-RU" sz="2800" i="1" dirty="0"/>
              <a:t> </a:t>
            </a:r>
            <a:r>
              <a:rPr lang="ru-RU" sz="2800" b="1" i="1" dirty="0" err="1"/>
              <a:t>помножити</a:t>
            </a:r>
            <a:r>
              <a:rPr lang="ru-RU" sz="2800" i="1" dirty="0"/>
              <a:t> </a:t>
            </a:r>
            <a:r>
              <a:rPr lang="ru-RU" sz="2800" i="1" dirty="0" err="1"/>
              <a:t>або</a:t>
            </a:r>
            <a:r>
              <a:rPr lang="ru-RU" sz="2800" i="1" dirty="0"/>
              <a:t> </a:t>
            </a:r>
            <a:r>
              <a:rPr lang="ru-RU" sz="2800" b="1" i="1" dirty="0" err="1"/>
              <a:t>поділити</a:t>
            </a:r>
            <a:r>
              <a:rPr lang="ru-RU" sz="2800" b="1" i="1" dirty="0"/>
              <a:t> на </a:t>
            </a:r>
            <a:r>
              <a:rPr lang="ru-RU" sz="2800" b="1" i="1" dirty="0" err="1"/>
              <a:t>одне</a:t>
            </a:r>
            <a:r>
              <a:rPr lang="ru-RU" sz="2800" b="1" i="1" dirty="0"/>
              <a:t> і те </a:t>
            </a:r>
            <a:r>
              <a:rPr lang="ru-RU" sz="2800" b="1" i="1" dirty="0" err="1"/>
              <a:t>саме</a:t>
            </a:r>
            <a:r>
              <a:rPr lang="ru-RU" sz="2800" b="1" i="1" dirty="0"/>
              <a:t> число</a:t>
            </a:r>
            <a:r>
              <a:rPr lang="ru-RU" sz="2800" i="1" dirty="0"/>
              <a:t>, яке не </a:t>
            </a:r>
            <a:r>
              <a:rPr lang="ru-RU" sz="2800" i="1" dirty="0" err="1"/>
              <a:t>дорівнює</a:t>
            </a:r>
            <a:r>
              <a:rPr lang="ru-RU" sz="2800" i="1" dirty="0"/>
              <a:t> нулю, то одержимо </a:t>
            </a:r>
            <a:r>
              <a:rPr lang="ru-RU" sz="2800" i="1" dirty="0" err="1" smtClean="0"/>
              <a:t>рівняння</a:t>
            </a:r>
            <a:r>
              <a:rPr lang="ru-RU" sz="2800" i="1" dirty="0" smtClean="0"/>
              <a:t>, </a:t>
            </a:r>
            <a:r>
              <a:rPr lang="ru-RU" sz="2800" b="1" i="1" dirty="0" err="1"/>
              <a:t>рівносильне</a:t>
            </a:r>
            <a:r>
              <a:rPr lang="ru-RU" sz="2800" b="1" i="1" dirty="0"/>
              <a:t> </a:t>
            </a:r>
            <a:r>
              <a:rPr lang="ru-RU" sz="2800" b="1" i="1" dirty="0" err="1"/>
              <a:t>даному</a:t>
            </a:r>
            <a:r>
              <a:rPr lang="ru-RU" sz="2800" b="1" i="1" dirty="0"/>
              <a:t>.</a:t>
            </a:r>
            <a:endParaRPr lang="ru-RU" sz="2800" b="1" i="1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12192000" cy="857839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err="1"/>
              <a:t>Вивчення</a:t>
            </a:r>
            <a:r>
              <a:rPr lang="ru-RU" sz="3200" b="1" dirty="0"/>
              <a:t> нового </a:t>
            </a:r>
            <a:r>
              <a:rPr lang="ru-RU" sz="3200" b="1" dirty="0" err="1"/>
              <a:t>матеріалу</a:t>
            </a:r>
            <a:endParaRPr lang="ru-RU" sz="3200" b="1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71750" y="1143000"/>
            <a:ext cx="9248775" cy="638175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447675" algn="ctr"/>
            <a:r>
              <a:rPr lang="ru-RU" sz="2800" b="1" dirty="0" err="1"/>
              <a:t>Властивості</a:t>
            </a:r>
            <a:r>
              <a:rPr lang="ru-RU" sz="2800" b="1" dirty="0"/>
              <a:t> </a:t>
            </a:r>
            <a:r>
              <a:rPr lang="ru-RU" sz="2800" b="1" dirty="0" err="1" smtClean="0"/>
              <a:t>рівняння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52699" y="4168177"/>
            <a:ext cx="92678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 algn="just"/>
            <a:r>
              <a:rPr lang="ru-RU" sz="2800" b="1" i="1" dirty="0" smtClean="0"/>
              <a:t>2. </a:t>
            </a:r>
            <a:r>
              <a:rPr lang="ru-RU" sz="2800" i="1" dirty="0" err="1"/>
              <a:t>Якщо</a:t>
            </a:r>
            <a:r>
              <a:rPr lang="ru-RU" sz="2800" i="1" dirty="0"/>
              <a:t> будь-</a:t>
            </a:r>
            <a:r>
              <a:rPr lang="ru-RU" sz="2800" i="1" dirty="0" err="1"/>
              <a:t>який</a:t>
            </a:r>
            <a:r>
              <a:rPr lang="ru-RU" sz="2800" i="1" dirty="0"/>
              <a:t> член </a:t>
            </a:r>
            <a:r>
              <a:rPr lang="ru-RU" sz="2800" i="1" dirty="0" err="1"/>
              <a:t>рівняння</a:t>
            </a:r>
            <a:r>
              <a:rPr lang="ru-RU" sz="2800" i="1" dirty="0"/>
              <a:t> з </a:t>
            </a:r>
            <a:r>
              <a:rPr lang="ru-RU" sz="2800" i="1" dirty="0" err="1"/>
              <a:t>двома</a:t>
            </a:r>
            <a:r>
              <a:rPr lang="ru-RU" sz="2800" i="1" dirty="0"/>
              <a:t> </a:t>
            </a:r>
            <a:r>
              <a:rPr lang="ru-RU" sz="2800" i="1" dirty="0" err="1"/>
              <a:t>змінними</a:t>
            </a:r>
            <a:r>
              <a:rPr lang="ru-RU" sz="2800" i="1" dirty="0"/>
              <a:t> </a:t>
            </a:r>
            <a:r>
              <a:rPr lang="ru-RU" sz="2800" b="1" i="1" dirty="0"/>
              <a:t>перенести з </a:t>
            </a:r>
            <a:r>
              <a:rPr lang="ru-RU" sz="2800" b="1" i="1" dirty="0" err="1"/>
              <a:t>однієї</a:t>
            </a:r>
            <a:r>
              <a:rPr lang="ru-RU" sz="2800" b="1" i="1" dirty="0"/>
              <a:t> </a:t>
            </a:r>
            <a:r>
              <a:rPr lang="ru-RU" sz="2800" b="1" i="1" dirty="0" err="1"/>
              <a:t>частини</a:t>
            </a:r>
            <a:r>
              <a:rPr lang="ru-RU" sz="2800" b="1" i="1" dirty="0"/>
              <a:t> </a:t>
            </a:r>
            <a:r>
              <a:rPr lang="ru-RU" sz="2800" b="1" i="1" dirty="0" err="1"/>
              <a:t>рівняння</a:t>
            </a:r>
            <a:r>
              <a:rPr lang="ru-RU" sz="2800" b="1" i="1" dirty="0"/>
              <a:t> в </a:t>
            </a:r>
            <a:r>
              <a:rPr lang="ru-RU" sz="2800" b="1" i="1" dirty="0" err="1"/>
              <a:t>іншу</a:t>
            </a:r>
            <a:r>
              <a:rPr lang="ru-RU" sz="2800" b="1" i="1" dirty="0"/>
              <a:t> </a:t>
            </a:r>
            <a:r>
              <a:rPr lang="ru-RU" sz="2800" i="1" dirty="0"/>
              <a:t>з </a:t>
            </a:r>
            <a:r>
              <a:rPr lang="ru-RU" sz="2800" i="1" dirty="0" err="1"/>
              <a:t>протилежним</a:t>
            </a:r>
            <a:r>
              <a:rPr lang="ru-RU" sz="2800" i="1" dirty="0"/>
              <a:t> знаком, </a:t>
            </a:r>
            <a:r>
              <a:rPr lang="ru-RU" sz="2800" b="1" i="1" dirty="0"/>
              <a:t>то одержимо </a:t>
            </a:r>
            <a:r>
              <a:rPr lang="ru-RU" sz="2800" b="1" i="1" dirty="0" err="1"/>
              <a:t>рівняння</a:t>
            </a:r>
            <a:r>
              <a:rPr lang="ru-RU" sz="2800" b="1" i="1" dirty="0"/>
              <a:t>, </a:t>
            </a:r>
            <a:r>
              <a:rPr lang="ru-RU" sz="2800" b="1" i="1" dirty="0" err="1"/>
              <a:t>рівносильне</a:t>
            </a:r>
            <a:r>
              <a:rPr lang="ru-RU" sz="2800" b="1" i="1" dirty="0"/>
              <a:t> </a:t>
            </a:r>
            <a:r>
              <a:rPr lang="ru-RU" sz="2800" b="1" i="1" dirty="0" err="1"/>
              <a:t>даному</a:t>
            </a:r>
            <a:r>
              <a:rPr lang="ru-RU" sz="2800" b="1" i="1" dirty="0"/>
              <a:t>.</a:t>
            </a:r>
            <a:endParaRPr lang="ru-RU" sz="2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59303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57839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err="1"/>
              <a:t>Виконання</a:t>
            </a:r>
            <a:r>
              <a:rPr lang="ru-RU" sz="4000" b="1" dirty="0"/>
              <a:t> </a:t>
            </a:r>
            <a:r>
              <a:rPr lang="ru-RU" sz="4000" b="1" dirty="0" err="1"/>
              <a:t>вправ</a:t>
            </a:r>
            <a:endParaRPr lang="ru-RU" sz="40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439999" y="938315"/>
            <a:ext cx="9381212" cy="1701190"/>
          </a:xfrm>
          <a:prstGeom prst="rect">
            <a:avLst/>
          </a:prstGeom>
          <a:gradFill flip="none" rotWithShape="1">
            <a:gsLst>
              <a:gs pos="0">
                <a:srgbClr val="A51B49">
                  <a:shade val="30000"/>
                  <a:satMod val="115000"/>
                </a:srgbClr>
              </a:gs>
              <a:gs pos="50000">
                <a:srgbClr val="A51B49">
                  <a:shade val="67500"/>
                  <a:satMod val="115000"/>
                </a:srgbClr>
              </a:gs>
              <a:gs pos="100000">
                <a:srgbClr val="A51B4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11213" indent="-811213" algn="just"/>
            <a:r>
              <a:rPr lang="uk-UA" sz="2800" b="1" i="1" dirty="0">
                <a:solidFill>
                  <a:srgbClr val="FFFF00"/>
                </a:solidFill>
              </a:rPr>
              <a:t>1</a:t>
            </a:r>
            <a:r>
              <a:rPr lang="uk-UA" sz="2800" b="1" i="1" dirty="0" smtClean="0">
                <a:solidFill>
                  <a:srgbClr val="FFFF00"/>
                </a:solidFill>
              </a:rPr>
              <a:t>.</a:t>
            </a:r>
            <a:r>
              <a:rPr lang="ru-RU" sz="2800" b="1" i="1" dirty="0" smtClean="0">
                <a:solidFill>
                  <a:srgbClr val="FFFF00"/>
                </a:solidFill>
              </a:rPr>
              <a:t> </a:t>
            </a:r>
            <a:r>
              <a:rPr lang="ru-RU" sz="2800" i="1" dirty="0" err="1"/>
              <a:t>Які</a:t>
            </a:r>
            <a:r>
              <a:rPr lang="ru-RU" sz="2800" i="1" dirty="0"/>
              <a:t> з пар чисел (10; 1), (1; 10), (7; 2), (7; </a:t>
            </a:r>
            <a:r>
              <a:rPr lang="ru-RU" sz="2800" i="1" dirty="0" smtClean="0"/>
              <a:t>–2</a:t>
            </a:r>
            <a:r>
              <a:rPr lang="ru-RU" sz="2800" i="1" dirty="0"/>
              <a:t>), (9; 0) </a:t>
            </a:r>
            <a:r>
              <a:rPr lang="ru-RU" sz="2800" i="1" dirty="0" smtClean="0"/>
              <a:t>            є </a:t>
            </a:r>
            <a:r>
              <a:rPr lang="ru-RU" sz="2800" i="1" dirty="0" err="1"/>
              <a:t>розв'язками</a:t>
            </a:r>
            <a:r>
              <a:rPr lang="ru-RU" sz="2800" i="1" dirty="0"/>
              <a:t> </a:t>
            </a:r>
            <a:r>
              <a:rPr lang="ru-RU" sz="2800" i="1" dirty="0" err="1"/>
              <a:t>рівняння</a:t>
            </a:r>
            <a:r>
              <a:rPr lang="ru-RU" sz="2800" i="1" dirty="0"/>
              <a:t> х </a:t>
            </a:r>
            <a:r>
              <a:rPr lang="ru-RU" sz="2800" i="1" dirty="0" smtClean="0"/>
              <a:t>– </a:t>
            </a:r>
            <a:r>
              <a:rPr lang="ru-RU" sz="2800" i="1" dirty="0"/>
              <a:t>у = </a:t>
            </a:r>
            <a:r>
              <a:rPr lang="ru-RU" sz="2800" i="1" dirty="0" smtClean="0"/>
              <a:t>9?</a:t>
            </a:r>
            <a:endParaRPr lang="ru-RU" sz="20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17072" y="2901115"/>
            <a:ext cx="2565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 </a:t>
            </a:r>
            <a:r>
              <a:rPr lang="uk-UA" sz="2800" dirty="0" smtClean="0"/>
              <a:t>   </a:t>
            </a:r>
            <a:r>
              <a:rPr lang="uk-UA" sz="2800" b="1" i="1" dirty="0" smtClean="0"/>
              <a:t>(10; 1)</a:t>
            </a:r>
          </a:p>
          <a:p>
            <a:pPr marL="358775"/>
            <a:r>
              <a:rPr lang="uk-UA" sz="2800" dirty="0" smtClean="0"/>
              <a:t>10 – 1 = 9;</a:t>
            </a:r>
          </a:p>
          <a:p>
            <a:pPr marL="358775"/>
            <a:r>
              <a:rPr lang="uk-UA" sz="2800" dirty="0" smtClean="0"/>
              <a:t>9 = 9.</a:t>
            </a:r>
            <a:endParaRPr lang="uk-UA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39999" y="5914440"/>
            <a:ext cx="5430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2913"/>
            <a:r>
              <a:rPr lang="uk-UA" sz="2800" b="1" dirty="0"/>
              <a:t>Відповідь: </a:t>
            </a:r>
            <a:r>
              <a:rPr lang="uk-UA" sz="2800" dirty="0"/>
              <a:t>(10</a:t>
            </a:r>
            <a:r>
              <a:rPr lang="uk-UA" sz="2800" dirty="0" smtClean="0"/>
              <a:t>; 1</a:t>
            </a:r>
            <a:r>
              <a:rPr lang="uk-UA" sz="2800" dirty="0"/>
              <a:t>), (7</a:t>
            </a:r>
            <a:r>
              <a:rPr lang="uk-UA" sz="2800" dirty="0" smtClean="0"/>
              <a:t>;</a:t>
            </a:r>
            <a:r>
              <a:rPr lang="ru-RU" sz="2800" i="1" dirty="0"/>
              <a:t> </a:t>
            </a:r>
            <a:r>
              <a:rPr lang="ru-RU" sz="2800" i="1" dirty="0" smtClean="0"/>
              <a:t>–</a:t>
            </a:r>
            <a:r>
              <a:rPr lang="uk-UA" sz="2800" dirty="0" smtClean="0"/>
              <a:t>2</a:t>
            </a:r>
            <a:r>
              <a:rPr lang="uk-UA" sz="2800" dirty="0"/>
              <a:t>), (9</a:t>
            </a:r>
            <a:r>
              <a:rPr lang="uk-UA" sz="2800" dirty="0" smtClean="0"/>
              <a:t>; 0</a:t>
            </a:r>
            <a:r>
              <a:rPr lang="uk-UA" sz="2800" dirty="0"/>
              <a:t>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199369" y="4420324"/>
            <a:ext cx="118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i="1" dirty="0">
                <a:solidFill>
                  <a:srgbClr val="A11203"/>
                </a:solidFill>
              </a:rPr>
              <a:t>– так </a:t>
            </a:r>
            <a:endParaRPr lang="uk-UA" sz="2800" dirty="0">
              <a:solidFill>
                <a:srgbClr val="A1120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32471" y="2889348"/>
            <a:ext cx="2565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 smtClean="0"/>
              <a:t>    (1; 10)</a:t>
            </a:r>
          </a:p>
          <a:p>
            <a:pPr marL="358775"/>
            <a:r>
              <a:rPr lang="uk-UA" sz="2800" dirty="0" smtClean="0"/>
              <a:t>1 – 10 = 9;</a:t>
            </a:r>
          </a:p>
          <a:p>
            <a:pPr marL="358775"/>
            <a:r>
              <a:rPr lang="uk-UA" sz="2800" dirty="0" smtClean="0"/>
              <a:t>–9 ≠ 9.</a:t>
            </a:r>
            <a:endParaRPr lang="uk-UA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910875" y="2898774"/>
            <a:ext cx="2565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 smtClean="0"/>
              <a:t>    (7; 2)</a:t>
            </a:r>
          </a:p>
          <a:p>
            <a:pPr marL="358775"/>
            <a:r>
              <a:rPr lang="uk-UA" sz="2800" dirty="0" smtClean="0"/>
              <a:t>7 – 2 = 9;</a:t>
            </a:r>
          </a:p>
          <a:p>
            <a:pPr marL="358775"/>
            <a:r>
              <a:rPr lang="uk-UA" sz="2800" dirty="0" smtClean="0"/>
              <a:t>5 ≠ </a:t>
            </a:r>
            <a:r>
              <a:rPr lang="uk-UA" sz="2800" dirty="0"/>
              <a:t>9.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7072" y="4439453"/>
            <a:ext cx="2565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 smtClean="0"/>
              <a:t>    (7</a:t>
            </a:r>
            <a:r>
              <a:rPr lang="uk-UA" sz="2800" b="1" i="1" dirty="0"/>
              <a:t>; </a:t>
            </a:r>
            <a:r>
              <a:rPr lang="uk-UA" sz="2800" b="1" i="1" dirty="0" smtClean="0"/>
              <a:t>–2</a:t>
            </a:r>
            <a:r>
              <a:rPr lang="uk-UA" sz="2800" b="1" i="1" dirty="0"/>
              <a:t>)</a:t>
            </a:r>
            <a:endParaRPr lang="uk-UA" sz="2800" b="1" i="1" dirty="0" smtClean="0"/>
          </a:p>
          <a:p>
            <a:pPr marL="358775"/>
            <a:r>
              <a:rPr lang="uk-UA" sz="2800" dirty="0" smtClean="0"/>
              <a:t>7 – </a:t>
            </a:r>
            <a:r>
              <a:rPr lang="uk-UA" sz="2800" dirty="0"/>
              <a:t>(– </a:t>
            </a:r>
            <a:r>
              <a:rPr lang="uk-UA" sz="2800" dirty="0" smtClean="0"/>
              <a:t>2) = 9;</a:t>
            </a:r>
          </a:p>
          <a:p>
            <a:pPr marL="358775"/>
            <a:r>
              <a:rPr lang="uk-UA" sz="2800" dirty="0" smtClean="0"/>
              <a:t>9 = 9.</a:t>
            </a:r>
            <a:endParaRPr lang="uk-UA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732471" y="4401894"/>
            <a:ext cx="2565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 smtClean="0"/>
              <a:t>    (9; 0)</a:t>
            </a:r>
          </a:p>
          <a:p>
            <a:pPr marL="358775"/>
            <a:r>
              <a:rPr lang="uk-UA" sz="2800" dirty="0" smtClean="0"/>
              <a:t>9 – 0 = 9;</a:t>
            </a:r>
          </a:p>
          <a:p>
            <a:pPr marL="358775"/>
            <a:r>
              <a:rPr lang="uk-UA" sz="2800" dirty="0" smtClean="0"/>
              <a:t>9 = 9.</a:t>
            </a:r>
            <a:endParaRPr lang="uk-UA" sz="2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005861" y="4418415"/>
            <a:ext cx="118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i="1" dirty="0">
                <a:solidFill>
                  <a:srgbClr val="A11203"/>
                </a:solidFill>
              </a:rPr>
              <a:t>– так </a:t>
            </a:r>
            <a:endParaRPr lang="uk-UA" sz="2800" dirty="0">
              <a:solidFill>
                <a:srgbClr val="A11203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242749" y="2898774"/>
            <a:ext cx="118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i="1" dirty="0">
                <a:solidFill>
                  <a:srgbClr val="A11203"/>
                </a:solidFill>
              </a:rPr>
              <a:t>– так </a:t>
            </a:r>
            <a:endParaRPr lang="uk-UA" sz="2800" dirty="0">
              <a:solidFill>
                <a:srgbClr val="A11203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130605" y="2907029"/>
            <a:ext cx="809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i="1" dirty="0">
                <a:solidFill>
                  <a:srgbClr val="A11203"/>
                </a:solidFill>
              </a:rPr>
              <a:t>– </a:t>
            </a:r>
            <a:r>
              <a:rPr lang="uk-UA" sz="2800" b="1" i="1" dirty="0" smtClean="0">
                <a:solidFill>
                  <a:srgbClr val="A11203"/>
                </a:solidFill>
              </a:rPr>
              <a:t>н</a:t>
            </a:r>
            <a:r>
              <a:rPr lang="uk-UA" sz="2800" b="1" i="1" dirty="0">
                <a:solidFill>
                  <a:srgbClr val="A11203"/>
                </a:solidFill>
              </a:rPr>
              <a:t>і</a:t>
            </a:r>
            <a:r>
              <a:rPr lang="uk-UA" sz="2800" b="1" i="1" dirty="0" smtClean="0">
                <a:solidFill>
                  <a:srgbClr val="A11203"/>
                </a:solidFill>
              </a:rPr>
              <a:t> </a:t>
            </a:r>
            <a:endParaRPr lang="uk-UA" sz="2800" dirty="0">
              <a:solidFill>
                <a:srgbClr val="A11203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0111046" y="2889348"/>
            <a:ext cx="809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i="1" dirty="0">
                <a:solidFill>
                  <a:srgbClr val="A11203"/>
                </a:solidFill>
              </a:rPr>
              <a:t>– </a:t>
            </a:r>
            <a:r>
              <a:rPr lang="uk-UA" sz="2800" b="1" i="1" dirty="0" smtClean="0">
                <a:solidFill>
                  <a:srgbClr val="A11203"/>
                </a:solidFill>
              </a:rPr>
              <a:t>н</a:t>
            </a:r>
            <a:r>
              <a:rPr lang="uk-UA" sz="2800" b="1" i="1" dirty="0">
                <a:solidFill>
                  <a:srgbClr val="A11203"/>
                </a:solidFill>
              </a:rPr>
              <a:t>і</a:t>
            </a:r>
            <a:r>
              <a:rPr lang="uk-UA" sz="2800" b="1" i="1" dirty="0" smtClean="0">
                <a:solidFill>
                  <a:srgbClr val="A11203"/>
                </a:solidFill>
              </a:rPr>
              <a:t> </a:t>
            </a:r>
            <a:endParaRPr lang="uk-UA" sz="2800" dirty="0">
              <a:solidFill>
                <a:srgbClr val="A112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9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4" grpId="0"/>
      <p:bldP spid="8" grpId="0"/>
      <p:bldP spid="10" grpId="0"/>
      <p:bldP spid="12" grpId="0"/>
      <p:bldP spid="13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57839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err="1"/>
              <a:t>Виконання</a:t>
            </a:r>
            <a:r>
              <a:rPr lang="ru-RU" sz="4000" b="1" dirty="0"/>
              <a:t> </a:t>
            </a:r>
            <a:r>
              <a:rPr lang="ru-RU" sz="4000" b="1" dirty="0" err="1"/>
              <a:t>вправ</a:t>
            </a:r>
            <a:endParaRPr lang="ru-RU" sz="40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439999" y="938315"/>
            <a:ext cx="9381212" cy="206883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2800" b="1" i="1" dirty="0">
                <a:solidFill>
                  <a:srgbClr val="FFFF00"/>
                </a:solidFill>
              </a:rPr>
              <a:t>2</a:t>
            </a:r>
            <a:r>
              <a:rPr lang="uk-UA" sz="2800" b="1" i="1" dirty="0" smtClean="0">
                <a:solidFill>
                  <a:srgbClr val="FFFF00"/>
                </a:solidFill>
              </a:rPr>
              <a:t>.</a:t>
            </a:r>
            <a:r>
              <a:rPr lang="ru-RU" sz="2800" b="1" i="1" dirty="0" smtClean="0">
                <a:solidFill>
                  <a:srgbClr val="FFFF00"/>
                </a:solidFill>
              </a:rPr>
              <a:t> </a:t>
            </a:r>
            <a:r>
              <a:rPr lang="ru-RU" sz="2800" i="1" dirty="0" err="1"/>
              <a:t>Розв'язком</a:t>
            </a:r>
            <a:r>
              <a:rPr lang="ru-RU" sz="2800" i="1" dirty="0"/>
              <a:t> </a:t>
            </a:r>
            <a:r>
              <a:rPr lang="ru-RU" sz="2800" i="1" dirty="0" err="1"/>
              <a:t>яких</a:t>
            </a:r>
            <a:r>
              <a:rPr lang="ru-RU" sz="2800" i="1" dirty="0"/>
              <a:t> </a:t>
            </a:r>
            <a:r>
              <a:rPr lang="ru-RU" sz="2800" i="1" dirty="0" err="1"/>
              <a:t>рівнянь</a:t>
            </a:r>
            <a:r>
              <a:rPr lang="ru-RU" sz="2800" i="1" dirty="0"/>
              <a:t> є пара чисел </a:t>
            </a:r>
            <a:r>
              <a:rPr lang="ru-RU" sz="2800" i="1" dirty="0" smtClean="0"/>
              <a:t>(–1; 3</a:t>
            </a:r>
            <a:r>
              <a:rPr lang="ru-RU" sz="2800" i="1" dirty="0"/>
              <a:t>):</a:t>
            </a:r>
          </a:p>
          <a:p>
            <a:pPr algn="just"/>
            <a:r>
              <a:rPr lang="ru-RU" sz="2800" i="1" dirty="0"/>
              <a:t>1) 2х – 17у = 53;           </a:t>
            </a:r>
            <a:r>
              <a:rPr lang="ru-RU" sz="2800" i="1" dirty="0" smtClean="0"/>
              <a:t>               2</a:t>
            </a:r>
            <a:r>
              <a:rPr lang="ru-RU" sz="2800" i="1" dirty="0"/>
              <a:t>) 3х</a:t>
            </a:r>
            <a:r>
              <a:rPr lang="ru-RU" sz="2800" i="1" baseline="30000" dirty="0"/>
              <a:t>2</a:t>
            </a:r>
            <a:r>
              <a:rPr lang="ru-RU" sz="2800" i="1" dirty="0"/>
              <a:t> + у</a:t>
            </a:r>
            <a:r>
              <a:rPr lang="ru-RU" sz="2800" i="1" baseline="30000" dirty="0"/>
              <a:t>2</a:t>
            </a:r>
            <a:r>
              <a:rPr lang="ru-RU" sz="2800" i="1" dirty="0"/>
              <a:t> = 12;</a:t>
            </a:r>
          </a:p>
          <a:p>
            <a:pPr algn="just"/>
            <a:r>
              <a:rPr lang="ru-RU" sz="2800" i="1" dirty="0"/>
              <a:t>3) (х –</a:t>
            </a:r>
            <a:r>
              <a:rPr lang="ru-RU" sz="2800" i="1" dirty="0" smtClean="0"/>
              <a:t> </a:t>
            </a:r>
            <a:r>
              <a:rPr lang="ru-RU" sz="2800" i="1" dirty="0"/>
              <a:t>3)(у + 2) = </a:t>
            </a:r>
            <a:r>
              <a:rPr lang="ru-RU" sz="2800" i="1" dirty="0" smtClean="0"/>
              <a:t>–20</a:t>
            </a:r>
            <a:r>
              <a:rPr lang="ru-RU" sz="2800" i="1" dirty="0"/>
              <a:t>;  </a:t>
            </a:r>
            <a:r>
              <a:rPr lang="ru-RU" sz="2800" i="1" dirty="0" smtClean="0"/>
              <a:t>              4</a:t>
            </a:r>
            <a:r>
              <a:rPr lang="ru-RU" sz="2800" i="1" dirty="0"/>
              <a:t>) 0х + 4у = </a:t>
            </a:r>
            <a:r>
              <a:rPr lang="ru-RU" sz="2800" i="1" dirty="0" smtClean="0"/>
              <a:t>–12</a:t>
            </a:r>
            <a:r>
              <a:rPr lang="ru-RU" sz="2800" i="1" dirty="0"/>
              <a:t>;</a:t>
            </a:r>
          </a:p>
          <a:p>
            <a:pPr algn="just"/>
            <a:r>
              <a:rPr lang="ru-RU" sz="2800" i="1" dirty="0"/>
              <a:t>5) 0х + 0у = 0;             </a:t>
            </a:r>
            <a:r>
              <a:rPr lang="ru-RU" sz="2800" i="1" dirty="0" smtClean="0"/>
              <a:t>                 6</a:t>
            </a:r>
            <a:r>
              <a:rPr lang="ru-RU" sz="2800" i="1" dirty="0"/>
              <a:t>) х</a:t>
            </a:r>
            <a:r>
              <a:rPr lang="ru-RU" sz="2800" i="1" baseline="30000" dirty="0"/>
              <a:t>2</a:t>
            </a:r>
            <a:r>
              <a:rPr lang="ru-RU" sz="2800" i="1" dirty="0"/>
              <a:t> + 1 = у</a:t>
            </a:r>
            <a:r>
              <a:rPr lang="ru-RU" sz="2800" i="1" baseline="30000" dirty="0"/>
              <a:t>2</a:t>
            </a:r>
            <a:r>
              <a:rPr lang="ru-RU" sz="2800" i="1" dirty="0"/>
              <a:t> –</a:t>
            </a:r>
            <a:r>
              <a:rPr lang="ru-RU" sz="2800" i="1" dirty="0" smtClean="0"/>
              <a:t> </a:t>
            </a:r>
            <a:r>
              <a:rPr lang="ru-RU" sz="2800" i="1" dirty="0"/>
              <a:t>7?</a:t>
            </a:r>
            <a:endParaRPr lang="ru-RU" sz="2000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98597" y="3178581"/>
            <a:ext cx="3260829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arenR"/>
            </a:pPr>
            <a:r>
              <a:rPr lang="ru-RU" sz="2600" b="1" i="1" dirty="0" smtClean="0"/>
              <a:t>2х </a:t>
            </a:r>
            <a:r>
              <a:rPr lang="ru-RU" sz="2600" b="1" i="1" dirty="0"/>
              <a:t>–</a:t>
            </a:r>
            <a:r>
              <a:rPr lang="ru-RU" sz="2600" b="1" i="1" dirty="0" smtClean="0"/>
              <a:t> </a:t>
            </a:r>
            <a:r>
              <a:rPr lang="ru-RU" sz="2600" b="1" i="1" dirty="0"/>
              <a:t>17у = </a:t>
            </a:r>
            <a:r>
              <a:rPr lang="ru-RU" sz="2600" b="1" i="1" dirty="0" smtClean="0"/>
              <a:t>53;</a:t>
            </a:r>
          </a:p>
          <a:p>
            <a:pPr indent="536575"/>
            <a:r>
              <a:rPr lang="ru-RU" sz="2600" b="1" i="1" dirty="0" smtClean="0"/>
              <a:t>2∙(– 1) – 17·3 = 53;</a:t>
            </a:r>
          </a:p>
          <a:p>
            <a:pPr indent="536575"/>
            <a:r>
              <a:rPr lang="ru-RU" sz="2600" b="1" i="1" dirty="0" smtClean="0"/>
              <a:t>–2 – 51 = 53;</a:t>
            </a:r>
          </a:p>
          <a:p>
            <a:pPr indent="536575"/>
            <a:r>
              <a:rPr lang="ru-RU" sz="2600" b="1" i="1" dirty="0" smtClean="0"/>
              <a:t>–53 ≠ 53.</a:t>
            </a:r>
            <a:endParaRPr lang="uk-UA" sz="26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59426" y="3163222"/>
            <a:ext cx="2874826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b="1" i="1" dirty="0" smtClean="0"/>
              <a:t>2</a:t>
            </a:r>
            <a:r>
              <a:rPr lang="ru-RU" sz="2600" b="1" i="1" dirty="0"/>
              <a:t>)  </a:t>
            </a:r>
            <a:r>
              <a:rPr lang="ru-RU" sz="2600" b="1" i="1" dirty="0" smtClean="0"/>
              <a:t>3х</a:t>
            </a:r>
            <a:r>
              <a:rPr lang="ru-RU" sz="2600" b="1" i="1" baseline="30000" dirty="0" smtClean="0"/>
              <a:t>2</a:t>
            </a:r>
            <a:r>
              <a:rPr lang="ru-RU" sz="2600" b="1" i="1" dirty="0" smtClean="0"/>
              <a:t> </a:t>
            </a:r>
            <a:r>
              <a:rPr lang="ru-RU" sz="2600" b="1" i="1" dirty="0"/>
              <a:t>+ у</a:t>
            </a:r>
            <a:r>
              <a:rPr lang="ru-RU" sz="2600" b="1" i="1" baseline="30000" dirty="0"/>
              <a:t>2</a:t>
            </a:r>
            <a:r>
              <a:rPr lang="ru-RU" sz="2600" b="1" i="1" dirty="0"/>
              <a:t> = 12;</a:t>
            </a:r>
            <a:endParaRPr lang="ru-RU" sz="2600" b="1" i="1" dirty="0" smtClean="0"/>
          </a:p>
          <a:p>
            <a:pPr indent="442913"/>
            <a:r>
              <a:rPr lang="ru-RU" sz="2600" b="1" i="1" dirty="0" smtClean="0"/>
              <a:t>3(– 1)</a:t>
            </a:r>
            <a:r>
              <a:rPr lang="ru-RU" sz="2600" b="1" i="1" baseline="30000" dirty="0" smtClean="0"/>
              <a:t>2</a:t>
            </a:r>
            <a:r>
              <a:rPr lang="ru-RU" sz="2600" b="1" i="1" dirty="0" smtClean="0"/>
              <a:t> + 3</a:t>
            </a:r>
            <a:r>
              <a:rPr lang="ru-RU" sz="2600" b="1" i="1" baseline="30000" dirty="0" smtClean="0"/>
              <a:t>2</a:t>
            </a:r>
            <a:r>
              <a:rPr lang="ru-RU" sz="2600" b="1" i="1" dirty="0" smtClean="0"/>
              <a:t> = 12;</a:t>
            </a:r>
          </a:p>
          <a:p>
            <a:pPr indent="442913"/>
            <a:r>
              <a:rPr lang="ru-RU" sz="2600" b="1" i="1" dirty="0" smtClean="0"/>
              <a:t>3 + 9 = 12;</a:t>
            </a:r>
          </a:p>
          <a:p>
            <a:pPr indent="442913"/>
            <a:r>
              <a:rPr lang="ru-RU" sz="2600" b="1" i="1" dirty="0" smtClean="0"/>
              <a:t>12 = 12.</a:t>
            </a:r>
            <a:endParaRPr lang="uk-UA" sz="26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96824" y="3170902"/>
            <a:ext cx="3511218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b="1" i="1" dirty="0" smtClean="0"/>
              <a:t>3)  (х – 3)(у + 2) = –20;</a:t>
            </a:r>
          </a:p>
          <a:p>
            <a:pPr indent="442913"/>
            <a:r>
              <a:rPr lang="ru-RU" sz="2600" b="1" i="1" dirty="0" smtClean="0"/>
              <a:t>(– 1 – 3)(3 + 2) = –20;</a:t>
            </a:r>
          </a:p>
          <a:p>
            <a:pPr indent="442913"/>
            <a:r>
              <a:rPr lang="ru-RU" sz="2600" b="1" i="1" dirty="0" smtClean="0"/>
              <a:t>(–4)</a:t>
            </a:r>
            <a:r>
              <a:rPr lang="ru-RU" sz="2600" b="1" i="1" dirty="0"/>
              <a:t> ∙ </a:t>
            </a:r>
            <a:r>
              <a:rPr lang="ru-RU" sz="2600" b="1" i="1" dirty="0" smtClean="0"/>
              <a:t>5 = </a:t>
            </a:r>
            <a:r>
              <a:rPr lang="ru-RU" sz="2600" b="1" i="1" dirty="0"/>
              <a:t>–</a:t>
            </a:r>
            <a:r>
              <a:rPr lang="ru-RU" sz="2600" b="1" i="1" dirty="0" smtClean="0"/>
              <a:t>20;</a:t>
            </a:r>
          </a:p>
          <a:p>
            <a:pPr indent="442913"/>
            <a:r>
              <a:rPr lang="ru-RU" sz="2600" b="1" i="1" dirty="0" smtClean="0"/>
              <a:t>–20</a:t>
            </a:r>
            <a:r>
              <a:rPr lang="ru-RU" sz="2600" b="1" i="1" dirty="0"/>
              <a:t> = –</a:t>
            </a:r>
            <a:r>
              <a:rPr lang="ru-RU" sz="2600" b="1" i="1" dirty="0" smtClean="0"/>
              <a:t>20.</a:t>
            </a:r>
            <a:endParaRPr lang="uk-UA" sz="2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544539" y="4986217"/>
            <a:ext cx="2912977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b="1" i="1" dirty="0" smtClean="0"/>
              <a:t>6) </a:t>
            </a:r>
            <a:r>
              <a:rPr lang="ru-RU" sz="2600" b="1" i="1" dirty="0"/>
              <a:t>х</a:t>
            </a:r>
            <a:r>
              <a:rPr lang="ru-RU" sz="2600" b="1" i="1" baseline="30000" dirty="0"/>
              <a:t>2</a:t>
            </a:r>
            <a:r>
              <a:rPr lang="ru-RU" sz="2600" b="1" i="1" dirty="0"/>
              <a:t> + 1 = у</a:t>
            </a:r>
            <a:r>
              <a:rPr lang="ru-RU" sz="2600" b="1" i="1" baseline="30000" dirty="0"/>
              <a:t>2</a:t>
            </a:r>
            <a:r>
              <a:rPr lang="ru-RU" sz="2600" b="1" i="1" dirty="0"/>
              <a:t> – 7</a:t>
            </a:r>
            <a:r>
              <a:rPr lang="ru-RU" sz="2600" b="1" i="1" dirty="0" smtClean="0"/>
              <a:t>;</a:t>
            </a:r>
          </a:p>
          <a:p>
            <a:pPr indent="358775"/>
            <a:r>
              <a:rPr lang="ru-RU" sz="2600" b="1" i="1" dirty="0" smtClean="0"/>
              <a:t>(– 1)</a:t>
            </a:r>
            <a:r>
              <a:rPr lang="ru-RU" sz="2600" b="1" i="1" baseline="30000" dirty="0" smtClean="0"/>
              <a:t>2</a:t>
            </a:r>
            <a:r>
              <a:rPr lang="ru-RU" sz="2600" b="1" i="1" dirty="0" smtClean="0"/>
              <a:t> + 1 = </a:t>
            </a:r>
            <a:r>
              <a:rPr lang="ru-RU" sz="2600" b="1" i="1" dirty="0"/>
              <a:t>3</a:t>
            </a:r>
            <a:r>
              <a:rPr lang="ru-RU" sz="2600" b="1" i="1" baseline="30000" dirty="0"/>
              <a:t>2 </a:t>
            </a:r>
            <a:r>
              <a:rPr lang="ru-RU" sz="2600" b="1" i="1" dirty="0"/>
              <a:t>– 7</a:t>
            </a:r>
            <a:r>
              <a:rPr lang="ru-RU" sz="2600" b="1" i="1" dirty="0" smtClean="0"/>
              <a:t>;</a:t>
            </a:r>
          </a:p>
          <a:p>
            <a:pPr indent="358775"/>
            <a:r>
              <a:rPr lang="ru-RU" sz="2600" b="1" i="1" dirty="0" smtClean="0"/>
              <a:t>2 = 9 </a:t>
            </a:r>
            <a:r>
              <a:rPr lang="ru-RU" sz="2600" b="1" i="1" dirty="0"/>
              <a:t>– 7</a:t>
            </a:r>
            <a:r>
              <a:rPr lang="ru-RU" sz="2600" b="1" i="1" dirty="0" smtClean="0"/>
              <a:t>;</a:t>
            </a:r>
          </a:p>
          <a:p>
            <a:pPr indent="358775"/>
            <a:r>
              <a:rPr lang="ru-RU" sz="2600" b="1" i="1" dirty="0" smtClean="0"/>
              <a:t>2 = 2.</a:t>
            </a:r>
            <a:endParaRPr lang="uk-UA" sz="2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81868" y="4986217"/>
            <a:ext cx="2829942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b="1" i="1" dirty="0" smtClean="0"/>
              <a:t>5) </a:t>
            </a:r>
            <a:r>
              <a:rPr lang="ru-RU" sz="2600" b="1" i="1" dirty="0"/>
              <a:t>0х + 0у = 0;</a:t>
            </a:r>
            <a:endParaRPr lang="ru-RU" sz="2600" b="1" i="1" dirty="0" smtClean="0"/>
          </a:p>
          <a:p>
            <a:pPr indent="358775"/>
            <a:r>
              <a:rPr lang="ru-RU" sz="2600" b="1" i="1" dirty="0"/>
              <a:t>0∙(– 1) </a:t>
            </a:r>
            <a:r>
              <a:rPr lang="ru-RU" sz="2600" b="1" i="1" dirty="0" smtClean="0"/>
              <a:t>+ 0∙3 = 0;</a:t>
            </a:r>
          </a:p>
          <a:p>
            <a:pPr indent="358775"/>
            <a:r>
              <a:rPr lang="ru-RU" sz="2600" b="1" i="1" dirty="0" smtClean="0"/>
              <a:t>0 = 0.</a:t>
            </a:r>
          </a:p>
          <a:p>
            <a:pPr indent="442913"/>
            <a:endParaRPr lang="uk-UA" sz="26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298597" y="4986218"/>
            <a:ext cx="3164969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b="1" i="1" dirty="0" smtClean="0"/>
              <a:t>4)  0х </a:t>
            </a:r>
            <a:r>
              <a:rPr lang="ru-RU" sz="2600" b="1" i="1" dirty="0"/>
              <a:t>+ 4у = –12;</a:t>
            </a:r>
            <a:endParaRPr lang="ru-RU" sz="2600" b="1" i="1" dirty="0" smtClean="0"/>
          </a:p>
          <a:p>
            <a:pPr indent="442913"/>
            <a:r>
              <a:rPr lang="ru-RU" sz="2600" b="1" i="1" dirty="0" smtClean="0"/>
              <a:t>0∙(– 1) + 4∙3 = –12;</a:t>
            </a:r>
          </a:p>
          <a:p>
            <a:pPr indent="442913"/>
            <a:r>
              <a:rPr lang="ru-RU" sz="2600" b="1" i="1" dirty="0" smtClean="0"/>
              <a:t>12 ≠ –12.</a:t>
            </a:r>
            <a:endParaRPr lang="uk-UA" sz="2600" b="1" dirty="0"/>
          </a:p>
        </p:txBody>
      </p:sp>
    </p:spTree>
    <p:extLst>
      <p:ext uri="{BB962C8B-B14F-4D97-AF65-F5344CB8AC3E}">
        <p14:creationId xmlns:p14="http://schemas.microsoft.com/office/powerpoint/2010/main" val="194533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build="p"/>
      <p:bldP spid="8" grpId="0" build="p"/>
      <p:bldP spid="10" grpId="0" build="p"/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57839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err="1"/>
              <a:t>Виконання</a:t>
            </a:r>
            <a:r>
              <a:rPr lang="ru-RU" sz="4000" b="1" dirty="0"/>
              <a:t> </a:t>
            </a:r>
            <a:r>
              <a:rPr lang="ru-RU" sz="4000" b="1" dirty="0" err="1" smtClean="0"/>
              <a:t>вправ</a:t>
            </a:r>
            <a:endParaRPr lang="ru-RU" sz="40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439999" y="938315"/>
            <a:ext cx="9381212" cy="1013033"/>
          </a:xfrm>
          <a:prstGeom prst="rect">
            <a:avLst/>
          </a:prstGeom>
          <a:gradFill flip="none" rotWithShape="1">
            <a:gsLst>
              <a:gs pos="0">
                <a:srgbClr val="873962">
                  <a:shade val="30000"/>
                  <a:satMod val="115000"/>
                </a:srgbClr>
              </a:gs>
              <a:gs pos="50000">
                <a:srgbClr val="873962">
                  <a:shade val="67500"/>
                  <a:satMod val="115000"/>
                </a:srgbClr>
              </a:gs>
              <a:gs pos="100000">
                <a:srgbClr val="873962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b="1" i="1" dirty="0" smtClean="0">
                <a:solidFill>
                  <a:srgbClr val="FFFF00"/>
                </a:solidFill>
              </a:rPr>
              <a:t>3. </a:t>
            </a:r>
            <a:r>
              <a:rPr lang="ru-RU" sz="2800" i="1" dirty="0" err="1" smtClean="0"/>
              <a:t>Виразіть</a:t>
            </a:r>
            <a:r>
              <a:rPr lang="ru-RU" sz="2800" i="1" dirty="0" smtClean="0"/>
              <a:t> </a:t>
            </a:r>
            <a:r>
              <a:rPr lang="ru-RU" sz="2800" i="1" dirty="0"/>
              <a:t>з </a:t>
            </a:r>
            <a:r>
              <a:rPr lang="ru-RU" sz="2800" i="1" dirty="0" err="1"/>
              <a:t>рівняння</a:t>
            </a:r>
            <a:r>
              <a:rPr lang="ru-RU" sz="2800" i="1" dirty="0"/>
              <a:t> </a:t>
            </a:r>
            <a:r>
              <a:rPr lang="ru-RU" sz="2800" i="1" dirty="0">
                <a:solidFill>
                  <a:srgbClr val="FFFF00"/>
                </a:solidFill>
              </a:rPr>
              <a:t>5х + у = 7 </a:t>
            </a:r>
            <a:r>
              <a:rPr lang="ru-RU" sz="2800" i="1" dirty="0" err="1"/>
              <a:t>змінну</a:t>
            </a:r>
            <a:r>
              <a:rPr lang="ru-RU" sz="2800" i="1" dirty="0"/>
              <a:t> </a:t>
            </a:r>
            <a:r>
              <a:rPr lang="ru-RU" sz="2800" b="1" i="1" dirty="0">
                <a:solidFill>
                  <a:srgbClr val="FFFF00"/>
                </a:solidFill>
              </a:rPr>
              <a:t>у</a:t>
            </a:r>
            <a:r>
              <a:rPr lang="ru-RU" sz="2800" i="1" dirty="0"/>
              <a:t> через </a:t>
            </a:r>
            <a:r>
              <a:rPr lang="ru-RU" sz="2800" i="1" dirty="0" err="1"/>
              <a:t>змінну</a:t>
            </a:r>
            <a:r>
              <a:rPr lang="ru-RU" sz="2800" i="1" dirty="0"/>
              <a:t> </a:t>
            </a:r>
            <a:r>
              <a:rPr lang="ru-RU" sz="2800" b="1" i="1" dirty="0">
                <a:solidFill>
                  <a:srgbClr val="FFFF00"/>
                </a:solidFill>
              </a:rPr>
              <a:t>х</a:t>
            </a:r>
            <a:r>
              <a:rPr lang="ru-RU" sz="2800" i="1" dirty="0" smtClean="0"/>
              <a:t>.</a:t>
            </a:r>
            <a:endParaRPr lang="ru-RU" sz="20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176048" y="2031824"/>
            <a:ext cx="9381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sz="2800" dirty="0" smtClean="0"/>
          </a:p>
          <a:p>
            <a:endParaRPr lang="uk-UA" sz="2800" dirty="0"/>
          </a:p>
        </p:txBody>
      </p:sp>
      <p:sp>
        <p:nvSpPr>
          <p:cNvPr id="6" name="Прямоугольник с одним вырезанным углом 5"/>
          <p:cNvSpPr/>
          <p:nvPr/>
        </p:nvSpPr>
        <p:spPr>
          <a:xfrm>
            <a:off x="4278227" y="2704164"/>
            <a:ext cx="5029200" cy="2753955"/>
          </a:xfrm>
          <a:prstGeom prst="snip1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-447675" algn="ctr"/>
            <a:r>
              <a:rPr lang="ru-RU" sz="4800" b="1" i="1" dirty="0">
                <a:solidFill>
                  <a:schemeClr val="bg1"/>
                </a:solidFill>
              </a:rPr>
              <a:t>5х + у = 7;</a:t>
            </a:r>
          </a:p>
          <a:p>
            <a:pPr marL="628650" indent="-447675" algn="ctr"/>
            <a:r>
              <a:rPr lang="ru-RU" sz="4800" b="1" i="1" dirty="0">
                <a:solidFill>
                  <a:srgbClr val="FFFF00"/>
                </a:solidFill>
              </a:rPr>
              <a:t> </a:t>
            </a:r>
            <a:r>
              <a:rPr lang="ru-RU" sz="4800" b="1" i="1" dirty="0" smtClean="0">
                <a:solidFill>
                  <a:srgbClr val="FFFF00"/>
                </a:solidFill>
              </a:rPr>
              <a:t>y = 7 </a:t>
            </a:r>
            <a:r>
              <a:rPr lang="ru-RU" sz="4800" b="1" i="1" dirty="0">
                <a:solidFill>
                  <a:srgbClr val="FFFF00"/>
                </a:solidFill>
              </a:rPr>
              <a:t>– 5x</a:t>
            </a:r>
            <a:r>
              <a:rPr lang="ru-RU" sz="4800" b="1" i="1" dirty="0" smtClean="0">
                <a:solidFill>
                  <a:schemeClr val="bg1"/>
                </a:solidFill>
              </a:rPr>
              <a:t>.</a:t>
            </a:r>
            <a:endParaRPr lang="ru-RU" sz="4800" b="1" i="1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58973" y="2704164"/>
            <a:ext cx="3638379" cy="397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2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build="p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2992</TotalTime>
  <Words>806</Words>
  <Application>Microsoft Office PowerPoint</Application>
  <PresentationFormat>Произвольный</PresentationFormat>
  <Paragraphs>90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Yarina</dc:creator>
  <cp:lastModifiedBy>admin</cp:lastModifiedBy>
  <cp:revision>178</cp:revision>
  <dcterms:created xsi:type="dcterms:W3CDTF">2020-03-16T22:40:00Z</dcterms:created>
  <dcterms:modified xsi:type="dcterms:W3CDTF">2022-04-10T14:50:57Z</dcterms:modified>
</cp:coreProperties>
</file>