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8" r:id="rId2"/>
    <p:sldId id="1706" r:id="rId3"/>
    <p:sldId id="3036" r:id="rId4"/>
    <p:sldId id="2394" r:id="rId5"/>
    <p:sldId id="3039" r:id="rId6"/>
    <p:sldId id="3048" r:id="rId7"/>
    <p:sldId id="3040" r:id="rId8"/>
    <p:sldId id="3049" r:id="rId9"/>
    <p:sldId id="3050" r:id="rId10"/>
    <p:sldId id="667" r:id="rId11"/>
    <p:sldId id="965" r:id="rId12"/>
    <p:sldId id="3051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1DFA9418-B836-4164-A94E-7C9DD6F5B995}">
          <p14:sldIdLst>
            <p14:sldId id="258"/>
            <p14:sldId id="1706"/>
            <p14:sldId id="3036"/>
            <p14:sldId id="2394"/>
            <p14:sldId id="3039"/>
            <p14:sldId id="3048"/>
            <p14:sldId id="3040"/>
            <p14:sldId id="3049"/>
            <p14:sldId id="3050"/>
          </p14:sldIdLst>
        </p14:section>
        <p14:section name="Раздел без заголовка" id="{AC9334F8-F988-4E78-9E68-3A8F16322EC6}">
          <p14:sldIdLst>
            <p14:sldId id="667"/>
            <p14:sldId id="965"/>
            <p14:sldId id="305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Юлия Цупа" initials="ЮЦ" lastIdx="0" clrIdx="0">
    <p:extLst>
      <p:ext uri="{19B8F6BF-5375-455C-9EA6-DF929625EA0E}">
        <p15:presenceInfo xmlns:p15="http://schemas.microsoft.com/office/powerpoint/2012/main" userId="Юлия Цупа" providerId="None"/>
      </p:ext>
    </p:extLst>
  </p:cmAuthor>
  <p:cmAuthor id="2" name="Василь Цупа" initials="ВЦ" lastIdx="5" clrIdx="1">
    <p:extLst>
      <p:ext uri="{19B8F6BF-5375-455C-9EA6-DF929625EA0E}">
        <p15:presenceInfo xmlns:p15="http://schemas.microsoft.com/office/powerpoint/2012/main" userId="c59f40493c0fa59e" providerId="Windows Live"/>
      </p:ext>
    </p:extLst>
  </p:cmAuthor>
  <p:cmAuthor id="3" name="gulevataya.anna@gmail.com" initials="g" lastIdx="1" clrIdx="2">
    <p:extLst>
      <p:ext uri="{19B8F6BF-5375-455C-9EA6-DF929625EA0E}">
        <p15:presenceInfo xmlns:p15="http://schemas.microsoft.com/office/powerpoint/2012/main" userId="0c68a74debf687a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5050"/>
    <a:srgbClr val="F16B90"/>
    <a:srgbClr val="2F3242"/>
    <a:srgbClr val="A43695"/>
    <a:srgbClr val="FF99FF"/>
    <a:srgbClr val="FFFF00"/>
    <a:srgbClr val="56B3DC"/>
    <a:srgbClr val="53AFDB"/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Помірний стиль 2 –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Средний стиль 2 —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38B1855-1B75-4FBE-930C-398BA8C253C6}" styleName="Стиль из темы 2 - акцент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8FB837D-C827-4EFA-A057-4D05807E0F7C}" styleName="Стиль из темы 1 - акцент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Стиль из темы 2 - акцент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Светлый стиль 2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9CF1AB2-1976-4502-BF36-3FF5EA218861}" styleName="Средний стиль 4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E8B1032C-EA38-4F05-BA0D-38AFFFC7BED3}" styleName="Светлый стиль 3 — акцент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27F97BB-C833-4FB7-BDE5-3F7075034690}" styleName="Стиль из темы 2 - акцент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1E4AEA4-8DFA-4A89-87EB-49C32662AFE0}" styleName="Помірний стиль 2 –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159" autoAdjust="0"/>
    <p:restoredTop sz="93969" autoAdjust="0"/>
  </p:normalViewPr>
  <p:slideViewPr>
    <p:cSldViewPr snapToGrid="0">
      <p:cViewPr varScale="1">
        <p:scale>
          <a:sx n="112" d="100"/>
          <a:sy n="112" d="100"/>
        </p:scale>
        <p:origin x="288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BE04B-0FEE-474E-98E3-E5C059B0E3D6}" type="datetimeFigureOut">
              <a:rPr lang="ru-RU" smtClean="0"/>
              <a:t>29.04.2022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08AAFC-F45B-4763-9C1F-8029DFCE03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9451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26D62-0A69-489C-AD8A-DBBB454FE69F}" type="datetime1">
              <a:rPr lang="uk-UA" smtClean="0"/>
              <a:t>29.04.2022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242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41F5A-B942-463D-BFFB-A6C0BF2A95D9}" type="datetime1">
              <a:rPr lang="uk-UA" smtClean="0"/>
              <a:t>29.04.2022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6421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F5CA3-AACC-4614-BF69-00E689DA5E5C}" type="datetime1">
              <a:rPr lang="uk-UA" smtClean="0"/>
              <a:t>29.04.2022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8756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7AFC-C01B-4F35-8E90-7CDC7BDC9F41}" type="datetime1">
              <a:rPr lang="uk-UA" smtClean="0"/>
              <a:t>29.04.2022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9445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57DF8-A1C4-4191-9BCE-6255C9741248}" type="datetime1">
              <a:rPr lang="uk-UA" smtClean="0"/>
              <a:t>29.04.2022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0646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527B-8C9A-436C-98CD-9931061FA41E}" type="datetime1">
              <a:rPr lang="uk-UA" smtClean="0"/>
              <a:t>29.04.2022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3066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E2E25-D864-431C-9803-DC1DF816B3B2}" type="datetime1">
              <a:rPr lang="uk-UA" smtClean="0"/>
              <a:t>29.04.2022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9923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1627C-B8CA-44C8-AA80-F38F7E2DC942}" type="datetime1">
              <a:rPr lang="uk-UA" smtClean="0"/>
              <a:t>29.04.2022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1058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8820F-613B-4084-A210-F6071CA8AA12}" type="datetime1">
              <a:rPr lang="uk-UA" smtClean="0"/>
              <a:t>29.04.2022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9499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3D5AF-C886-45A1-B5DC-5A526CB61C15}" type="datetime1">
              <a:rPr lang="uk-UA" smtClean="0"/>
              <a:t>29.04.2022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2121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D2A21-8E22-4A57-9D96-C14531AB525D}" type="datetime1">
              <a:rPr lang="uk-UA" smtClean="0"/>
              <a:t>29.04.2022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1652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BF2D6-4F70-474E-8189-F1C29A9FD449}" type="datetime1">
              <a:rPr lang="uk-UA" smtClean="0"/>
              <a:t>29.04.2022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610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emf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>
            <a:spLocks noGrp="1"/>
          </p:cNvSpPr>
          <p:nvPr>
            <p:ph type="dt" sz="half" idx="10"/>
          </p:nvPr>
        </p:nvSpPr>
        <p:spPr>
          <a:xfrm>
            <a:off x="1260389" y="1660783"/>
            <a:ext cx="1581665" cy="373964"/>
          </a:xfrm>
        </p:spPr>
        <p:txBody>
          <a:bodyPr/>
          <a:lstStyle/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29.04.2022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83957" y="119911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47429" y="2909701"/>
            <a:ext cx="15816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Урок</a:t>
            </a:r>
          </a:p>
          <a:p>
            <a:pPr algn="ctr"/>
            <a:r>
              <a:rPr lang="uk-UA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№</a:t>
            </a:r>
            <a:r>
              <a:rPr lang="en-US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1</a:t>
            </a:r>
            <a:r>
              <a:rPr lang="uk-UA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47</a:t>
            </a:r>
            <a:endParaRPr lang="ru-RU" sz="4800" b="1" dirty="0">
              <a:solidFill>
                <a:schemeClr val="bg1"/>
              </a:solidFill>
              <a:latin typeface="Monotype Corsiva" panose="03010101010201010101" pitchFamily="66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7147" y="309486"/>
            <a:ext cx="2402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Математика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39375" y="4874052"/>
            <a:ext cx="872910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3600" b="1" dirty="0">
                <a:solidFill>
                  <a:srgbClr val="2F3242"/>
                </a:solidFill>
                <a:effectLst/>
                <a:ea typeface="Times New Roman" panose="02020603050405020304" pitchFamily="18" charset="0"/>
              </a:rPr>
              <a:t>Ділення з остачею. Вправи і задачі на застосування вивчених випадків арифметичних дій</a:t>
            </a:r>
            <a:endParaRPr lang="uk-UA" sz="400000" b="1" dirty="0">
              <a:solidFill>
                <a:srgbClr val="2F3242"/>
              </a:solidFill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E72C148-C899-4ED2-8D95-0185FF350EC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015"/>
          <a:stretch/>
        </p:blipFill>
        <p:spPr>
          <a:xfrm>
            <a:off x="6660859" y="1152596"/>
            <a:ext cx="5135338" cy="3564371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TextBox 7">
            <a:extLst>
              <a:ext uri="{FF2B5EF4-FFF2-40B4-BE49-F238E27FC236}">
                <a16:creationId xmlns:a16="http://schemas.microsoft.com/office/drawing/2014/main" id="{33EBF69B-CE24-4BCE-9288-00D7479BE248}"/>
              </a:ext>
            </a:extLst>
          </p:cNvPr>
          <p:cNvSpPr txBox="1"/>
          <p:nvPr/>
        </p:nvSpPr>
        <p:spPr>
          <a:xfrm>
            <a:off x="3214264" y="124856"/>
            <a:ext cx="877932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800" b="1" dirty="0">
                <a:solidFill>
                  <a:schemeClr val="bg1"/>
                </a:solidFill>
              </a:rPr>
              <a:t>Розділ </a:t>
            </a:r>
            <a:r>
              <a:rPr lang="en-US" sz="2800" b="1" dirty="0">
                <a:solidFill>
                  <a:schemeClr val="bg1"/>
                </a:solidFill>
              </a:rPr>
              <a:t>6</a:t>
            </a:r>
            <a:r>
              <a:rPr lang="uk-UA" sz="2800" b="1" dirty="0">
                <a:solidFill>
                  <a:schemeClr val="bg1"/>
                </a:solidFill>
              </a:rPr>
              <a:t>.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uk-UA" sz="2800" b="1" dirty="0">
                <a:solidFill>
                  <a:schemeClr val="bg1"/>
                </a:solidFill>
              </a:rPr>
              <a:t>Множення і ділення в межах 1000. Усне множення і ділення</a:t>
            </a:r>
            <a:endParaRPr lang="ru-RU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857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29.04.2022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588037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Рефлексія. Вправа «Веселка»</a:t>
            </a:r>
          </a:p>
        </p:txBody>
      </p:sp>
      <p:pic>
        <p:nvPicPr>
          <p:cNvPr id="15362" name="Picture 2" descr="Детский сад №178 &quot;Неболейка&quot;, Чебоксары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429" y="1947988"/>
            <a:ext cx="4876800" cy="3295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Скругленный прямоугольник 1"/>
          <p:cNvSpPr/>
          <p:nvPr/>
        </p:nvSpPr>
        <p:spPr>
          <a:xfrm>
            <a:off x="5412259" y="1408670"/>
            <a:ext cx="6116595" cy="593125"/>
          </a:xfrm>
          <a:prstGeom prst="roundRect">
            <a:avLst/>
          </a:prstGeom>
          <a:solidFill>
            <a:srgbClr val="FC5134"/>
          </a:solidFill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>
                <a:solidFill>
                  <a:schemeClr val="tx2">
                    <a:lumMod val="50000"/>
                  </a:schemeClr>
                </a:solidFill>
              </a:rPr>
              <a:t>Я не міг, не хотів це робити.</a:t>
            </a:r>
            <a:endParaRPr lang="ru-RU" sz="28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5412259" y="2137718"/>
            <a:ext cx="6116595" cy="593125"/>
          </a:xfrm>
          <a:prstGeom prst="roundRect">
            <a:avLst/>
          </a:prstGeom>
          <a:solidFill>
            <a:srgbClr val="FB840D"/>
          </a:solidFill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>
                <a:solidFill>
                  <a:schemeClr val="tx2">
                    <a:lumMod val="50000"/>
                  </a:schemeClr>
                </a:solidFill>
              </a:rPr>
              <a:t>Я це робив, але не вдалося.</a:t>
            </a:r>
            <a:endParaRPr lang="ru-RU" sz="28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5412259" y="2866766"/>
            <a:ext cx="6116595" cy="593125"/>
          </a:xfrm>
          <a:prstGeom prst="round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>
                <a:solidFill>
                  <a:schemeClr val="tx2">
                    <a:lumMod val="50000"/>
                  </a:schemeClr>
                </a:solidFill>
              </a:rPr>
              <a:t>Я це робив з допомогою.</a:t>
            </a:r>
            <a:endParaRPr lang="ru-RU" sz="28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5412259" y="3595814"/>
            <a:ext cx="6116595" cy="593125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>
                <a:solidFill>
                  <a:schemeClr val="tx2">
                    <a:lumMod val="50000"/>
                  </a:schemeClr>
                </a:solidFill>
              </a:rPr>
              <a:t>Я це робив, хоча були помилки.</a:t>
            </a:r>
            <a:endParaRPr lang="ru-RU" sz="28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5" name="Скругленный прямоугольник 14"/>
          <p:cNvSpPr/>
          <p:nvPr/>
        </p:nvSpPr>
        <p:spPr>
          <a:xfrm>
            <a:off x="5412259" y="4324862"/>
            <a:ext cx="6116595" cy="59312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>
                <a:solidFill>
                  <a:schemeClr val="tx2">
                    <a:lumMod val="50000"/>
                  </a:schemeClr>
                </a:solidFill>
              </a:rPr>
              <a:t>Я це робив, але не відразу.</a:t>
            </a:r>
            <a:endParaRPr lang="ru-RU" sz="28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6" name="Скругленный прямоугольник 15"/>
          <p:cNvSpPr/>
          <p:nvPr/>
        </p:nvSpPr>
        <p:spPr>
          <a:xfrm>
            <a:off x="5412259" y="5053908"/>
            <a:ext cx="6116595" cy="593125"/>
          </a:xfrm>
          <a:prstGeom prst="round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>
                <a:solidFill>
                  <a:schemeClr val="tx2">
                    <a:lumMod val="50000"/>
                  </a:schemeClr>
                </a:solidFill>
              </a:rPr>
              <a:t>Я це зробив.</a:t>
            </a:r>
            <a:endParaRPr lang="ru-RU" sz="28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7" name="Скругленный прямоугольник 16"/>
          <p:cNvSpPr/>
          <p:nvPr/>
        </p:nvSpPr>
        <p:spPr>
          <a:xfrm>
            <a:off x="5412259" y="5782954"/>
            <a:ext cx="6116595" cy="593125"/>
          </a:xfrm>
          <a:prstGeom prst="roundRect">
            <a:avLst/>
          </a:prstGeom>
          <a:solidFill>
            <a:srgbClr val="CB23B3"/>
          </a:solidFill>
          <a:ln>
            <a:solidFill>
              <a:srgbClr val="CB23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>
                <a:solidFill>
                  <a:schemeClr val="tx2">
                    <a:lumMod val="50000"/>
                  </a:schemeClr>
                </a:solidFill>
              </a:rPr>
              <a:t>Це було дуже просто!</a:t>
            </a:r>
            <a:endParaRPr lang="ru-RU" sz="2800" b="1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613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29.04.2022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Домашнє завдання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39" b="10000"/>
          <a:stretch/>
        </p:blipFill>
        <p:spPr>
          <a:xfrm>
            <a:off x="257908" y="2175916"/>
            <a:ext cx="4853699" cy="3556495"/>
          </a:xfrm>
          <a:prstGeom prst="rect">
            <a:avLst/>
          </a:prstGeom>
        </p:spPr>
      </p:pic>
      <p:sp>
        <p:nvSpPr>
          <p:cNvPr id="8" name="Прямокутник: округлені кути 5">
            <a:extLst>
              <a:ext uri="{FF2B5EF4-FFF2-40B4-BE49-F238E27FC236}">
                <a16:creationId xmlns:a16="http://schemas.microsoft.com/office/drawing/2014/main" id="{F35B1DC1-1FB4-485D-B536-AB95778CE417}"/>
              </a:ext>
            </a:extLst>
          </p:cNvPr>
          <p:cNvSpPr/>
          <p:nvPr/>
        </p:nvSpPr>
        <p:spPr>
          <a:xfrm>
            <a:off x="5197066" y="1905086"/>
            <a:ext cx="6262844" cy="3179662"/>
          </a:xfrm>
          <a:prstGeom prst="roundRect">
            <a:avLst/>
          </a:prstGeom>
          <a:ln w="57150">
            <a:solidFill>
              <a:srgbClr val="2F3242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400" b="1" dirty="0" smtClean="0">
                <a:solidFill>
                  <a:srgbClr val="2F3242"/>
                </a:solidFill>
              </a:rPr>
              <a:t>З</a:t>
            </a:r>
            <a:r>
              <a:rPr lang="uk-UA" sz="4400" b="1" dirty="0" smtClean="0">
                <a:solidFill>
                  <a:srgbClr val="2F3242"/>
                </a:solidFill>
              </a:rPr>
              <a:t>адача </a:t>
            </a:r>
            <a:r>
              <a:rPr lang="uk-UA" sz="4400" b="1" dirty="0">
                <a:solidFill>
                  <a:srgbClr val="2F3242"/>
                </a:solidFill>
              </a:rPr>
              <a:t>№</a:t>
            </a:r>
            <a:r>
              <a:rPr lang="uk-UA" sz="4400" b="1" dirty="0" smtClean="0">
                <a:solidFill>
                  <a:srgbClr val="2F3242"/>
                </a:solidFill>
              </a:rPr>
              <a:t>617, приклади №618.</a:t>
            </a:r>
            <a:endParaRPr lang="uk-UA" sz="4400" b="1" dirty="0">
              <a:solidFill>
                <a:srgbClr val="2F324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9641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8820F-613B-4084-A210-F6071CA8AA12}" type="datetime1">
              <a:rPr lang="uk-UA" smtClean="0"/>
              <a:t>29.04.2022</a:t>
            </a:fld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838200" y="2317855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3600" b="1" dirty="0" err="1">
                <a:solidFill>
                  <a:srgbClr val="0070C0"/>
                </a:solidFill>
              </a:rPr>
              <a:t>Всього</a:t>
            </a:r>
            <a:r>
              <a:rPr lang="ru-RU" sz="3600" b="1" dirty="0">
                <a:solidFill>
                  <a:srgbClr val="0070C0"/>
                </a:solidFill>
              </a:rPr>
              <a:t> – 30 дерев і </a:t>
            </a:r>
            <a:r>
              <a:rPr lang="ru-RU" sz="3600" b="1" dirty="0" err="1">
                <a:solidFill>
                  <a:srgbClr val="0070C0"/>
                </a:solidFill>
              </a:rPr>
              <a:t>кущів</a:t>
            </a:r>
            <a:endParaRPr lang="ru-RU" sz="3600" b="1" dirty="0">
              <a:solidFill>
                <a:srgbClr val="0070C0"/>
              </a:solidFill>
            </a:endParaRPr>
          </a:p>
          <a:p>
            <a:r>
              <a:rPr lang="ru-RU" sz="3600" b="1" dirty="0">
                <a:solidFill>
                  <a:srgbClr val="0070C0"/>
                </a:solidFill>
              </a:rPr>
              <a:t>Дерева - ?, 1/3 </a:t>
            </a:r>
            <a:r>
              <a:rPr lang="ru-RU" sz="3600" b="1" dirty="0" err="1">
                <a:solidFill>
                  <a:srgbClr val="0070C0"/>
                </a:solidFill>
              </a:rPr>
              <a:t>від</a:t>
            </a:r>
            <a:r>
              <a:rPr lang="ru-RU" sz="3600" b="1" dirty="0">
                <a:solidFill>
                  <a:srgbClr val="0070C0"/>
                </a:solidFill>
              </a:rPr>
              <a:t> </a:t>
            </a:r>
          </a:p>
          <a:p>
            <a:r>
              <a:rPr lang="ru-RU" sz="3600" b="1" dirty="0" err="1">
                <a:solidFill>
                  <a:srgbClr val="0070C0"/>
                </a:solidFill>
              </a:rPr>
              <a:t>Кущі</a:t>
            </a:r>
            <a:r>
              <a:rPr lang="ru-RU" sz="3600" b="1" dirty="0">
                <a:solidFill>
                  <a:srgbClr val="0070C0"/>
                </a:solidFill>
              </a:rPr>
              <a:t> - ?, </a:t>
            </a:r>
            <a:r>
              <a:rPr lang="ru-RU" sz="3600" b="1" dirty="0" err="1">
                <a:solidFill>
                  <a:srgbClr val="0070C0"/>
                </a:solidFill>
              </a:rPr>
              <a:t>решта</a:t>
            </a:r>
            <a:endParaRPr lang="ru-RU" sz="3600" b="1" dirty="0">
              <a:solidFill>
                <a:srgbClr val="0070C0"/>
              </a:solidFill>
            </a:endParaRPr>
          </a:p>
        </p:txBody>
      </p:sp>
      <p:cxnSp>
        <p:nvCxnSpPr>
          <p:cNvPr id="6" name="Соединительная линия уступом 5"/>
          <p:cNvCxnSpPr/>
          <p:nvPr/>
        </p:nvCxnSpPr>
        <p:spPr>
          <a:xfrm flipH="1" flipV="1">
            <a:off x="6084609" y="2674835"/>
            <a:ext cx="772679" cy="631278"/>
          </a:xfrm>
          <a:prstGeom prst="bentConnector3">
            <a:avLst>
              <a:gd name="adj1" fmla="val -92627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8615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E55B923F-6659-43BB-8ED9-9BCA80C0EF1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141" b="13200"/>
          <a:stretch/>
        </p:blipFill>
        <p:spPr>
          <a:xfrm>
            <a:off x="130468" y="1609507"/>
            <a:ext cx="11931061" cy="5110191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29.04.2022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Організація класу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E018D5C-1C3F-4E2B-949C-FDE6EFBA4C78}"/>
              </a:ext>
            </a:extLst>
          </p:cNvPr>
          <p:cNvSpPr txBox="1"/>
          <p:nvPr/>
        </p:nvSpPr>
        <p:spPr>
          <a:xfrm>
            <a:off x="1093653" y="1268382"/>
            <a:ext cx="2802829" cy="71508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uk-UA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Знову день почався, діти.</a:t>
            </a:r>
          </a:p>
          <a:p>
            <a:pPr algn="ctr"/>
            <a:r>
              <a:rPr lang="uk-UA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Всі зібрались на урок?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4FB3603-A8CC-46DB-ADF6-2F35EAC3B553}"/>
              </a:ext>
            </a:extLst>
          </p:cNvPr>
          <p:cNvSpPr txBox="1"/>
          <p:nvPr/>
        </p:nvSpPr>
        <p:spPr>
          <a:xfrm>
            <a:off x="4859667" y="1187798"/>
            <a:ext cx="3440230" cy="71508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ru-RU"/>
            </a:defPPr>
            <a:lvl1pPr algn="ctr">
              <a:defRPr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uk-UA" dirty="0"/>
              <a:t>А урок наш незвичайний —</a:t>
            </a:r>
          </a:p>
          <a:p>
            <a:r>
              <a:rPr lang="uk-UA" dirty="0"/>
              <a:t>Грою всі його зовуть.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968CF2C-47A1-4CBF-A151-2B08A3870FD3}"/>
              </a:ext>
            </a:extLst>
          </p:cNvPr>
          <p:cNvSpPr txBox="1"/>
          <p:nvPr/>
        </p:nvSpPr>
        <p:spPr>
          <a:xfrm>
            <a:off x="2221421" y="4159441"/>
            <a:ext cx="3350121" cy="71508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ru-RU"/>
            </a:defPPr>
            <a:lvl1pPr algn="ctr">
              <a:defRPr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uk-UA" dirty="0"/>
              <a:t>Тож пора нам поспішати —</a:t>
            </a:r>
          </a:p>
          <a:p>
            <a:r>
              <a:rPr lang="uk-UA" dirty="0"/>
              <a:t>Кличе в подорож дзвінок.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51E7F71-0E2B-424B-A7D4-1E61CD0E6DF9}"/>
              </a:ext>
            </a:extLst>
          </p:cNvPr>
          <p:cNvSpPr txBox="1"/>
          <p:nvPr/>
        </p:nvSpPr>
        <p:spPr>
          <a:xfrm>
            <a:off x="8649374" y="4231292"/>
            <a:ext cx="3218576" cy="71508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ru-RU"/>
            </a:defPPr>
            <a:lvl1pPr algn="ctr">
              <a:defRPr b="1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uk-UA" dirty="0"/>
              <a:t>Щоб урок цей був цікавим,</a:t>
            </a:r>
          </a:p>
          <a:p>
            <a:r>
              <a:rPr lang="uk-UA" dirty="0"/>
              <a:t>Ти активним мусиш буть.</a:t>
            </a:r>
          </a:p>
        </p:txBody>
      </p:sp>
    </p:spTree>
    <p:extLst>
      <p:ext uri="{BB962C8B-B14F-4D97-AF65-F5344CB8AC3E}">
        <p14:creationId xmlns:p14="http://schemas.microsoft.com/office/powerpoint/2010/main" val="1584356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7" grpId="0" animBg="1"/>
      <p:bldP spid="18" grpId="0" animBg="1"/>
      <p:bldP spid="1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FF91D8F-0880-4439-8853-FF994A5C6BA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639"/>
          <a:stretch/>
        </p:blipFill>
        <p:spPr>
          <a:xfrm>
            <a:off x="1562881" y="2502999"/>
            <a:ext cx="2542246" cy="3022491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27417" y="723785"/>
            <a:ext cx="1629651" cy="191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29.04.2022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3D74329E-5CAA-490F-9A8E-9A7F5460A785}"/>
              </a:ext>
            </a:extLst>
          </p:cNvPr>
          <p:cNvSpPr/>
          <p:nvPr/>
        </p:nvSpPr>
        <p:spPr>
          <a:xfrm>
            <a:off x="3477295" y="566142"/>
            <a:ext cx="8479351" cy="457580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Гра «Лабіринт»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BDFBAB-11E9-48C2-B0A2-75E1F126C7AB}"/>
              </a:ext>
            </a:extLst>
          </p:cNvPr>
          <p:cNvSpPr txBox="1"/>
          <p:nvPr/>
        </p:nvSpPr>
        <p:spPr>
          <a:xfrm>
            <a:off x="2050697" y="3795379"/>
            <a:ext cx="14511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85</a:t>
            </a:r>
            <a:endParaRPr lang="uk-UA" sz="7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6E04245C-2DC0-4A79-B136-EB03E2619EDB}"/>
              </a:ext>
            </a:extLst>
          </p:cNvPr>
          <p:cNvSpPr/>
          <p:nvPr/>
        </p:nvSpPr>
        <p:spPr>
          <a:xfrm>
            <a:off x="877944" y="2050097"/>
            <a:ext cx="3866322" cy="3866322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4" name="Овал 13">
            <a:extLst>
              <a:ext uri="{FF2B5EF4-FFF2-40B4-BE49-F238E27FC236}">
                <a16:creationId xmlns:a16="http://schemas.microsoft.com/office/drawing/2014/main" id="{63FE2E5A-A786-4052-B577-446FA443FE08}"/>
              </a:ext>
            </a:extLst>
          </p:cNvPr>
          <p:cNvSpPr/>
          <p:nvPr/>
        </p:nvSpPr>
        <p:spPr>
          <a:xfrm>
            <a:off x="311414" y="1407462"/>
            <a:ext cx="5040796" cy="5040796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400352B5-2322-4AFB-B320-2EF41052920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8" b="16500"/>
          <a:stretch/>
        </p:blipFill>
        <p:spPr>
          <a:xfrm>
            <a:off x="5974421" y="2050096"/>
            <a:ext cx="5891307" cy="385159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75F24CB-C649-419B-B0B2-B00A31778651}"/>
              </a:ext>
            </a:extLst>
          </p:cNvPr>
          <p:cNvSpPr txBox="1"/>
          <p:nvPr/>
        </p:nvSpPr>
        <p:spPr>
          <a:xfrm>
            <a:off x="472801" y="2070355"/>
            <a:ext cx="733837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b="1" dirty="0"/>
              <a:t>27</a:t>
            </a:r>
            <a:endParaRPr lang="uk-UA" sz="32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55557E2-DA71-4F09-88D6-9770D38773DD}"/>
              </a:ext>
            </a:extLst>
          </p:cNvPr>
          <p:cNvSpPr txBox="1"/>
          <p:nvPr/>
        </p:nvSpPr>
        <p:spPr>
          <a:xfrm>
            <a:off x="583023" y="5351902"/>
            <a:ext cx="733837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b="1" dirty="0"/>
              <a:t>37</a:t>
            </a:r>
            <a:endParaRPr lang="uk-UA" sz="32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9B4CEAC-1A6A-4614-85DA-557D71DFCBD4}"/>
              </a:ext>
            </a:extLst>
          </p:cNvPr>
          <p:cNvSpPr txBox="1"/>
          <p:nvPr/>
        </p:nvSpPr>
        <p:spPr>
          <a:xfrm>
            <a:off x="4415572" y="5283862"/>
            <a:ext cx="733837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b="1" dirty="0"/>
              <a:t>47</a:t>
            </a:r>
            <a:endParaRPr lang="uk-UA" sz="32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058311C-D719-4C4A-BB0C-B79C95F8847D}"/>
              </a:ext>
            </a:extLst>
          </p:cNvPr>
          <p:cNvSpPr txBox="1"/>
          <p:nvPr/>
        </p:nvSpPr>
        <p:spPr>
          <a:xfrm>
            <a:off x="4415572" y="1909187"/>
            <a:ext cx="733837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b="1" dirty="0"/>
              <a:t>62</a:t>
            </a:r>
            <a:endParaRPr lang="uk-UA" sz="32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E79534C-4979-4BB5-8DCC-A78CB2951255}"/>
              </a:ext>
            </a:extLst>
          </p:cNvPr>
          <p:cNvSpPr txBox="1"/>
          <p:nvPr/>
        </p:nvSpPr>
        <p:spPr>
          <a:xfrm>
            <a:off x="2547015" y="1785796"/>
            <a:ext cx="733837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b="1" dirty="0"/>
              <a:t>23</a:t>
            </a:r>
            <a:endParaRPr lang="uk-UA" sz="32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6C26026-0888-41C6-8519-EB0B93C5A051}"/>
              </a:ext>
            </a:extLst>
          </p:cNvPr>
          <p:cNvSpPr txBox="1"/>
          <p:nvPr/>
        </p:nvSpPr>
        <p:spPr>
          <a:xfrm>
            <a:off x="2547015" y="5595945"/>
            <a:ext cx="733837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b="1" dirty="0"/>
              <a:t>48</a:t>
            </a:r>
            <a:endParaRPr lang="uk-UA" sz="3200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A7AFDC7-BD4D-42C0-9871-4BF0759EC210}"/>
              </a:ext>
            </a:extLst>
          </p:cNvPr>
          <p:cNvSpPr txBox="1"/>
          <p:nvPr/>
        </p:nvSpPr>
        <p:spPr>
          <a:xfrm>
            <a:off x="631923" y="3642211"/>
            <a:ext cx="733837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b="1" dirty="0"/>
              <a:t>38</a:t>
            </a:r>
            <a:endParaRPr lang="uk-UA" sz="3200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1590D63-2B34-44F6-A7BF-FAC2517A9487}"/>
              </a:ext>
            </a:extLst>
          </p:cNvPr>
          <p:cNvSpPr txBox="1"/>
          <p:nvPr/>
        </p:nvSpPr>
        <p:spPr>
          <a:xfrm>
            <a:off x="4415572" y="3642211"/>
            <a:ext cx="733837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b="1" dirty="0"/>
              <a:t>58</a:t>
            </a:r>
            <a:endParaRPr lang="uk-UA" sz="3200" b="1" dirty="0"/>
          </a:p>
        </p:txBody>
      </p:sp>
    </p:spTree>
    <p:extLst>
      <p:ext uri="{BB962C8B-B14F-4D97-AF65-F5344CB8AC3E}">
        <p14:creationId xmlns:p14="http://schemas.microsoft.com/office/powerpoint/2010/main" val="2662445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29.04.2022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3633812" y="490840"/>
            <a:ext cx="8208196" cy="50389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r>
              <a:rPr lang="uk-UA" sz="2000" b="1" dirty="0">
                <a:solidFill>
                  <a:schemeClr val="bg1"/>
                </a:solidFill>
              </a:rPr>
              <a:t>Каліграфічна хвилинка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16" name="Рисунок 1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" t="323" r="58954" b="68145"/>
          <a:stretch/>
        </p:blipFill>
        <p:spPr>
          <a:xfrm>
            <a:off x="327804" y="1293963"/>
            <a:ext cx="11601257" cy="5037564"/>
          </a:xfrm>
          <a:prstGeom prst="rect">
            <a:avLst/>
          </a:prstGeom>
        </p:spPr>
      </p:pic>
      <p:pic>
        <p:nvPicPr>
          <p:cNvPr id="33" name="Рисунок 3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20" t="41425" r="16950" b="31937"/>
          <a:stretch/>
        </p:blipFill>
        <p:spPr>
          <a:xfrm>
            <a:off x="2961702" y="1732319"/>
            <a:ext cx="6185203" cy="2025478"/>
          </a:xfrm>
          <a:prstGeom prst="rect">
            <a:avLst/>
          </a:prstGeom>
        </p:spPr>
      </p:pic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32" name="Рисунок 3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3010" y="1281706"/>
            <a:ext cx="1709946" cy="1341301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6C689FC-D8FD-4208-ADD3-BBAF804F038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229" y="-893016"/>
            <a:ext cx="5877900" cy="796245"/>
          </a:xfrm>
          <a:prstGeom prst="rect">
            <a:avLst/>
          </a:prstGeom>
        </p:spPr>
      </p:pic>
      <p:pic>
        <p:nvPicPr>
          <p:cNvPr id="39" name="Рисунок 38">
            <a:extLst>
              <a:ext uri="{FF2B5EF4-FFF2-40B4-BE49-F238E27FC236}">
                <a16:creationId xmlns:a16="http://schemas.microsoft.com/office/drawing/2014/main" id="{1B051A6D-0848-4096-A54B-E9EF33EF69D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522" r="23668"/>
          <a:stretch/>
        </p:blipFill>
        <p:spPr>
          <a:xfrm>
            <a:off x="872647" y="3375653"/>
            <a:ext cx="578465" cy="798782"/>
          </a:xfrm>
          <a:prstGeom prst="rect">
            <a:avLst/>
          </a:prstGeom>
        </p:spPr>
      </p:pic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518E17CF-6674-4CE4-AE81-496697F02B3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46" r="43544"/>
          <a:stretch/>
        </p:blipFill>
        <p:spPr>
          <a:xfrm>
            <a:off x="1356858" y="3375653"/>
            <a:ext cx="578465" cy="798782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E627E2BD-2800-4911-8D94-13870D94B2DB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395" r="13795"/>
          <a:stretch/>
        </p:blipFill>
        <p:spPr>
          <a:xfrm>
            <a:off x="2203692" y="3375653"/>
            <a:ext cx="578465" cy="798782"/>
          </a:xfrm>
          <a:prstGeom prst="rect">
            <a:avLst/>
          </a:prstGeom>
        </p:spPr>
      </p:pic>
      <p:pic>
        <p:nvPicPr>
          <p:cNvPr id="44" name="Рисунок 43">
            <a:extLst>
              <a:ext uri="{FF2B5EF4-FFF2-40B4-BE49-F238E27FC236}">
                <a16:creationId xmlns:a16="http://schemas.microsoft.com/office/drawing/2014/main" id="{A1504F3A-AB62-4302-B143-14628CF2A740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726" r="43464"/>
          <a:stretch/>
        </p:blipFill>
        <p:spPr>
          <a:xfrm>
            <a:off x="2687903" y="3375653"/>
            <a:ext cx="578465" cy="798782"/>
          </a:xfrm>
          <a:prstGeom prst="rect">
            <a:avLst/>
          </a:prstGeom>
        </p:spPr>
      </p:pic>
      <p:pic>
        <p:nvPicPr>
          <p:cNvPr id="36" name="Рисунок 35">
            <a:extLst>
              <a:ext uri="{FF2B5EF4-FFF2-40B4-BE49-F238E27FC236}">
                <a16:creationId xmlns:a16="http://schemas.microsoft.com/office/drawing/2014/main" id="{953C1DD7-42F9-471D-B745-EF94B1DFE71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522" r="23668"/>
          <a:stretch/>
        </p:blipFill>
        <p:spPr>
          <a:xfrm>
            <a:off x="3540167" y="3375653"/>
            <a:ext cx="578465" cy="798782"/>
          </a:xfrm>
          <a:prstGeom prst="rect">
            <a:avLst/>
          </a:prstGeom>
        </p:spPr>
      </p:pic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378DE50A-6DA4-4B95-A720-BE7EF2277B03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46" r="43544"/>
          <a:stretch/>
        </p:blipFill>
        <p:spPr>
          <a:xfrm>
            <a:off x="4024378" y="3375653"/>
            <a:ext cx="578465" cy="798782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EF321011-EDBD-4864-98BD-90F3B4ECB6CF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395" r="13795"/>
          <a:stretch/>
        </p:blipFill>
        <p:spPr>
          <a:xfrm>
            <a:off x="4871212" y="3375653"/>
            <a:ext cx="578465" cy="798782"/>
          </a:xfrm>
          <a:prstGeom prst="rect">
            <a:avLst/>
          </a:prstGeom>
        </p:spPr>
      </p:pic>
      <p:pic>
        <p:nvPicPr>
          <p:cNvPr id="43" name="Рисунок 42">
            <a:extLst>
              <a:ext uri="{FF2B5EF4-FFF2-40B4-BE49-F238E27FC236}">
                <a16:creationId xmlns:a16="http://schemas.microsoft.com/office/drawing/2014/main" id="{E34CD0C4-27B1-42E0-BED3-991F15F27CEF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726" r="43464"/>
          <a:stretch/>
        </p:blipFill>
        <p:spPr>
          <a:xfrm>
            <a:off x="5355423" y="3375653"/>
            <a:ext cx="578465" cy="798782"/>
          </a:xfrm>
          <a:prstGeom prst="rect">
            <a:avLst/>
          </a:prstGeom>
        </p:spPr>
      </p:pic>
      <p:pic>
        <p:nvPicPr>
          <p:cNvPr id="46" name="Рисунок 45">
            <a:extLst>
              <a:ext uri="{FF2B5EF4-FFF2-40B4-BE49-F238E27FC236}">
                <a16:creationId xmlns:a16="http://schemas.microsoft.com/office/drawing/2014/main" id="{7F3CC6D5-1B90-43E0-ADF4-7C0CC5EE1430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522" r="23668"/>
          <a:stretch/>
        </p:blipFill>
        <p:spPr>
          <a:xfrm>
            <a:off x="6186823" y="3375653"/>
            <a:ext cx="578465" cy="798782"/>
          </a:xfrm>
          <a:prstGeom prst="rect">
            <a:avLst/>
          </a:prstGeom>
        </p:spPr>
      </p:pic>
      <p:pic>
        <p:nvPicPr>
          <p:cNvPr id="52" name="Рисунок 51">
            <a:extLst>
              <a:ext uri="{FF2B5EF4-FFF2-40B4-BE49-F238E27FC236}">
                <a16:creationId xmlns:a16="http://schemas.microsoft.com/office/drawing/2014/main" id="{CEAA643A-1C7B-4ECF-AB7B-70D94F755AF5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46" r="43544"/>
          <a:stretch/>
        </p:blipFill>
        <p:spPr>
          <a:xfrm>
            <a:off x="6671034" y="3375653"/>
            <a:ext cx="578465" cy="798782"/>
          </a:xfrm>
          <a:prstGeom prst="rect">
            <a:avLst/>
          </a:prstGeom>
        </p:spPr>
      </p:pic>
      <p:pic>
        <p:nvPicPr>
          <p:cNvPr id="53" name="Рисунок 52">
            <a:extLst>
              <a:ext uri="{FF2B5EF4-FFF2-40B4-BE49-F238E27FC236}">
                <a16:creationId xmlns:a16="http://schemas.microsoft.com/office/drawing/2014/main" id="{555720D6-C4DB-46EA-AD5B-8D928393FAFA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395" r="13795"/>
          <a:stretch/>
        </p:blipFill>
        <p:spPr>
          <a:xfrm>
            <a:off x="7517868" y="3375653"/>
            <a:ext cx="578465" cy="798782"/>
          </a:xfrm>
          <a:prstGeom prst="rect">
            <a:avLst/>
          </a:prstGeom>
        </p:spPr>
      </p:pic>
      <p:pic>
        <p:nvPicPr>
          <p:cNvPr id="54" name="Рисунок 53">
            <a:extLst>
              <a:ext uri="{FF2B5EF4-FFF2-40B4-BE49-F238E27FC236}">
                <a16:creationId xmlns:a16="http://schemas.microsoft.com/office/drawing/2014/main" id="{81AF804F-1C1B-4586-A1FD-2DB2F078C2DA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726" r="43464"/>
          <a:stretch/>
        </p:blipFill>
        <p:spPr>
          <a:xfrm>
            <a:off x="8002079" y="3375653"/>
            <a:ext cx="578465" cy="798782"/>
          </a:xfrm>
          <a:prstGeom prst="rect">
            <a:avLst/>
          </a:prstGeom>
        </p:spPr>
      </p:pic>
      <p:pic>
        <p:nvPicPr>
          <p:cNvPr id="55" name="Рисунок 54">
            <a:extLst>
              <a:ext uri="{FF2B5EF4-FFF2-40B4-BE49-F238E27FC236}">
                <a16:creationId xmlns:a16="http://schemas.microsoft.com/office/drawing/2014/main" id="{49AC8B35-7B7A-4D51-970A-53B89B0C40DE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522" r="23668"/>
          <a:stretch/>
        </p:blipFill>
        <p:spPr>
          <a:xfrm>
            <a:off x="8857672" y="3375653"/>
            <a:ext cx="578465" cy="798782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83688F49-BC5C-48CC-8A13-7CD1A5A9F61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46" r="43544"/>
          <a:stretch/>
        </p:blipFill>
        <p:spPr>
          <a:xfrm>
            <a:off x="9341883" y="3375653"/>
            <a:ext cx="578465" cy="798782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12248901-46D3-4F85-AF43-341D86781C2B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395" r="13795"/>
          <a:stretch/>
        </p:blipFill>
        <p:spPr>
          <a:xfrm>
            <a:off x="10188717" y="3375653"/>
            <a:ext cx="578465" cy="798782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4A1B779C-B33D-4769-B4BA-0CCBDCC1B46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726" r="43464"/>
          <a:stretch/>
        </p:blipFill>
        <p:spPr>
          <a:xfrm>
            <a:off x="10672928" y="3375653"/>
            <a:ext cx="578465" cy="798782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75607" y="1189287"/>
            <a:ext cx="3481118" cy="1767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663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5E9CEC6-B742-42FA-8CA9-1C6041006FD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565"/>
          <a:stretch/>
        </p:blipFill>
        <p:spPr>
          <a:xfrm>
            <a:off x="69347" y="321574"/>
            <a:ext cx="2645593" cy="2663121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29.04.2022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28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95119" y="5661540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ru-RU" sz="1400" b="1" dirty="0">
                <a:solidFill>
                  <a:schemeClr val="bg1"/>
                </a:solidFill>
              </a:rPr>
              <a:t>Номер</a:t>
            </a:r>
            <a:endParaRPr lang="uk-UA" sz="1400" b="1" dirty="0">
              <a:solidFill>
                <a:schemeClr val="bg1"/>
              </a:solidFill>
            </a:endParaRP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613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B920E535-4CB8-409E-8D11-41053B370A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229" y="-893016"/>
            <a:ext cx="5877900" cy="79624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C57C161-B931-4201-AA7A-4124F16ACD8B}"/>
              </a:ext>
            </a:extLst>
          </p:cNvPr>
          <p:cNvSpPr txBox="1"/>
          <p:nvPr/>
        </p:nvSpPr>
        <p:spPr>
          <a:xfrm>
            <a:off x="3047667" y="-893016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F9F922-ECAA-4943-B75A-A32662BFCA21}"/>
              </a:ext>
            </a:extLst>
          </p:cNvPr>
          <p:cNvSpPr txBox="1"/>
          <p:nvPr/>
        </p:nvSpPr>
        <p:spPr>
          <a:xfrm>
            <a:off x="271494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CD1111-7DED-46CC-A0DC-0E3B84B3DDCB}"/>
              </a:ext>
            </a:extLst>
          </p:cNvPr>
          <p:cNvSpPr txBox="1"/>
          <p:nvPr/>
        </p:nvSpPr>
        <p:spPr>
          <a:xfrm>
            <a:off x="223093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4A0D8B-A323-49A5-A20A-D286373AE8F0}"/>
              </a:ext>
            </a:extLst>
          </p:cNvPr>
          <p:cNvSpPr txBox="1"/>
          <p:nvPr/>
        </p:nvSpPr>
        <p:spPr>
          <a:xfrm>
            <a:off x="1835644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˗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380AD2-9B67-4D55-805B-4C5C425A471E}"/>
              </a:ext>
            </a:extLst>
          </p:cNvPr>
          <p:cNvSpPr txBox="1"/>
          <p:nvPr/>
        </p:nvSpPr>
        <p:spPr>
          <a:xfrm>
            <a:off x="1460049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</a:p>
        </p:txBody>
      </p:sp>
      <p:sp>
        <p:nvSpPr>
          <p:cNvPr id="15" name="Прямоугольник 4">
            <a:extLst>
              <a:ext uri="{FF2B5EF4-FFF2-40B4-BE49-F238E27FC236}">
                <a16:creationId xmlns:a16="http://schemas.microsoft.com/office/drawing/2014/main" id="{4434BB4D-8222-4E74-80F4-6BBF8BA8C721}"/>
              </a:ext>
            </a:extLst>
          </p:cNvPr>
          <p:cNvSpPr/>
          <p:nvPr/>
        </p:nvSpPr>
        <p:spPr>
          <a:xfrm>
            <a:off x="3387231" y="468348"/>
            <a:ext cx="8522549" cy="52638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Не розв’язуючи задачу, передбач, більше чи менше буде слив чи яблунь?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Скругленный прямоугольник 41">
                <a:extLst>
                  <a:ext uri="{FF2B5EF4-FFF2-40B4-BE49-F238E27FC236}">
                    <a16:creationId xmlns:a16="http://schemas.microsoft.com/office/drawing/2014/main" id="{B4FF75FE-0420-4BD2-88FC-F0E5BF408F79}"/>
                  </a:ext>
                </a:extLst>
              </p:cNvPr>
              <p:cNvSpPr/>
              <p:nvPr/>
            </p:nvSpPr>
            <p:spPr>
              <a:xfrm>
                <a:off x="2548576" y="1442178"/>
                <a:ext cx="8877151" cy="3409966"/>
              </a:xfrm>
              <a:prstGeom prst="roundRect">
                <a:avLst/>
              </a:prstGeom>
              <a:solidFill>
                <a:srgbClr val="92D050"/>
              </a:solidFill>
              <a:ln w="38100">
                <a:solidFill>
                  <a:srgbClr val="2F3242"/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ru-RU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uk-UA" sz="4400" b="1" dirty="0" smtClean="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Яблунь – </a:t>
                </a:r>
                <a:r>
                  <a:rPr lang="uk-UA" sz="44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240 </a:t>
                </a:r>
                <a:r>
                  <a:rPr lang="uk-UA" sz="44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д.</a:t>
                </a:r>
                <a:r>
                  <a:rPr lang="uk-UA" sz="44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</a:t>
                </a:r>
              </a:p>
              <a:p>
                <a:r>
                  <a:rPr lang="uk-UA" sz="44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Г</a:t>
                </a:r>
                <a:r>
                  <a:rPr lang="uk-UA" sz="44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руш </a:t>
                </a:r>
                <a:r>
                  <a:rPr lang="uk-UA" sz="44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– </a:t>
                </a:r>
                <a:r>
                  <a:rPr lang="uk-UA" sz="44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? </a:t>
                </a:r>
                <a:r>
                  <a:rPr lang="uk-UA" sz="44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д</a:t>
                </a:r>
                <a:r>
                  <a:rPr lang="uk-UA" sz="44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., на </a:t>
                </a:r>
                <a:r>
                  <a:rPr lang="uk-UA" sz="44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180 </a:t>
                </a:r>
                <a:r>
                  <a:rPr lang="uk-UA" sz="44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менше</a:t>
                </a:r>
              </a:p>
              <a:p>
                <a:r>
                  <a:rPr lang="uk-UA" sz="44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С</a:t>
                </a:r>
                <a:r>
                  <a:rPr lang="uk-UA" sz="44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лив – ? </a:t>
                </a:r>
                <a:r>
                  <a:rPr lang="uk-UA" sz="44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д</a:t>
                </a:r>
                <a:r>
                  <a:rPr lang="uk-UA" sz="44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.,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uk-UA" sz="4400" b="1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uk-UA" sz="4400" b="1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uk-UA" sz="4400" b="1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𝟓</m:t>
                        </m:r>
                      </m:den>
                    </m:f>
                  </m:oMath>
                </a14:m>
                <a:r>
                  <a:rPr lang="uk-UA" sz="44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</a:t>
                </a:r>
                <a:r>
                  <a:rPr lang="uk-UA" sz="44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від</a:t>
                </a:r>
              </a:p>
            </p:txBody>
          </p:sp>
        </mc:Choice>
        <mc:Fallback>
          <p:sp>
            <p:nvSpPr>
              <p:cNvPr id="16" name="Скругленный прямоугольник 41">
                <a:extLst>
                  <a:ext uri="{FF2B5EF4-FFF2-40B4-BE49-F238E27FC236}">
                    <a16:creationId xmlns:a16="http://schemas.microsoft.com/office/drawing/2014/main" id="{B4FF75FE-0420-4BD2-88FC-F0E5BF408F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8576" y="1442178"/>
                <a:ext cx="8877151" cy="3409966"/>
              </a:xfrm>
              <a:prstGeom prst="roundRect">
                <a:avLst/>
              </a:prstGeom>
              <a:blipFill>
                <a:blip r:embed="rId4"/>
                <a:stretch>
                  <a:fillRect l="-821"/>
                </a:stretch>
              </a:blipFill>
              <a:ln w="38100">
                <a:solidFill>
                  <a:srgbClr val="2F3242"/>
                </a:solidFill>
                <a:prstDash val="lgDash"/>
              </a:ln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Соединительная линия уступом 4"/>
          <p:cNvCxnSpPr/>
          <p:nvPr/>
        </p:nvCxnSpPr>
        <p:spPr>
          <a:xfrm rot="10800000">
            <a:off x="7921952" y="2484509"/>
            <a:ext cx="1213503" cy="521294"/>
          </a:xfrm>
          <a:prstGeom prst="bentConnector3">
            <a:avLst>
              <a:gd name="adj1" fmla="val -76761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Соединительная линия уступом 9"/>
          <p:cNvCxnSpPr/>
          <p:nvPr/>
        </p:nvCxnSpPr>
        <p:spPr>
          <a:xfrm flipV="1">
            <a:off x="8802167" y="2946991"/>
            <a:ext cx="1478424" cy="880217"/>
          </a:xfrm>
          <a:prstGeom prst="bentConnector3">
            <a:avLst>
              <a:gd name="adj1" fmla="val 160983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2108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29.04.2022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28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5671891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ru-RU" sz="1400" b="1" dirty="0">
                <a:solidFill>
                  <a:schemeClr val="bg1"/>
                </a:solidFill>
              </a:rPr>
              <a:t>Номер</a:t>
            </a:r>
            <a:endParaRPr lang="uk-UA" sz="1400" b="1" dirty="0">
              <a:solidFill>
                <a:schemeClr val="bg1"/>
              </a:solidFill>
            </a:endParaRP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613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B920E535-4CB8-409E-8D11-41053B370A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229" y="-893016"/>
            <a:ext cx="5877900" cy="79624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C57C161-B931-4201-AA7A-4124F16ACD8B}"/>
              </a:ext>
            </a:extLst>
          </p:cNvPr>
          <p:cNvSpPr txBox="1"/>
          <p:nvPr/>
        </p:nvSpPr>
        <p:spPr>
          <a:xfrm>
            <a:off x="3047667" y="-893016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F9F922-ECAA-4943-B75A-A32662BFCA21}"/>
              </a:ext>
            </a:extLst>
          </p:cNvPr>
          <p:cNvSpPr txBox="1"/>
          <p:nvPr/>
        </p:nvSpPr>
        <p:spPr>
          <a:xfrm>
            <a:off x="271494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CD1111-7DED-46CC-A0DC-0E3B84B3DDCB}"/>
              </a:ext>
            </a:extLst>
          </p:cNvPr>
          <p:cNvSpPr txBox="1"/>
          <p:nvPr/>
        </p:nvSpPr>
        <p:spPr>
          <a:xfrm>
            <a:off x="223093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4A0D8B-A323-49A5-A20A-D286373AE8F0}"/>
              </a:ext>
            </a:extLst>
          </p:cNvPr>
          <p:cNvSpPr txBox="1"/>
          <p:nvPr/>
        </p:nvSpPr>
        <p:spPr>
          <a:xfrm>
            <a:off x="1835644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˗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380AD2-9B67-4D55-805B-4C5C425A471E}"/>
              </a:ext>
            </a:extLst>
          </p:cNvPr>
          <p:cNvSpPr txBox="1"/>
          <p:nvPr/>
        </p:nvSpPr>
        <p:spPr>
          <a:xfrm>
            <a:off x="1460049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</a:p>
        </p:txBody>
      </p:sp>
      <p:sp>
        <p:nvSpPr>
          <p:cNvPr id="15" name="Прямоугольник 4">
            <a:extLst>
              <a:ext uri="{FF2B5EF4-FFF2-40B4-BE49-F238E27FC236}">
                <a16:creationId xmlns:a16="http://schemas.microsoft.com/office/drawing/2014/main" id="{4434BB4D-8222-4E74-80F4-6BBF8BA8C721}"/>
              </a:ext>
            </a:extLst>
          </p:cNvPr>
          <p:cNvSpPr/>
          <p:nvPr/>
        </p:nvSpPr>
        <p:spPr>
          <a:xfrm>
            <a:off x="3387231" y="468348"/>
            <a:ext cx="8522549" cy="52638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Не розв’язуючи задачу, передбач, більше чи менше буде слив чи яблунь?</a:t>
            </a:r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7791EBBF-B827-4256-96E4-1BDB4B5C7A4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197" b="52360"/>
          <a:stretch/>
        </p:blipFill>
        <p:spPr>
          <a:xfrm>
            <a:off x="3806589" y="1216877"/>
            <a:ext cx="8255272" cy="5172775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9897FDE5-668B-4649-BB85-109C564BBE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5798" y="1154901"/>
            <a:ext cx="2339711" cy="1194746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C59B19A9-6941-45FA-A3CD-2B35252E4F9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830" r="34288"/>
          <a:stretch/>
        </p:blipFill>
        <p:spPr>
          <a:xfrm>
            <a:off x="9010313" y="1435400"/>
            <a:ext cx="443631" cy="608101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B4AD80C0-4BC2-4050-B05D-96BBC5B5F83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92" r="74912"/>
          <a:stretch/>
        </p:blipFill>
        <p:spPr>
          <a:xfrm>
            <a:off x="4155644" y="2026790"/>
            <a:ext cx="363461" cy="608101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83DE97DB-AFCD-48F6-8188-E5326172D47A}"/>
              </a:ext>
            </a:extLst>
          </p:cNvPr>
          <p:cNvSpPr txBox="1"/>
          <p:nvPr/>
        </p:nvSpPr>
        <p:spPr>
          <a:xfrm>
            <a:off x="6232324" y="2068594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latin typeface="Monotype Corsiva" panose="03010101010201010101" pitchFamily="66" charset="0"/>
              </a:rPr>
              <a:t>=</a:t>
            </a:r>
            <a:endParaRPr lang="uk-UA" sz="3200" dirty="0">
              <a:latin typeface="Monotype Corsiva" panose="03010101010201010101" pitchFamily="66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3C4D1DD-5B6A-4FFB-95E0-63F89ED0EAD0}"/>
              </a:ext>
            </a:extLst>
          </p:cNvPr>
          <p:cNvSpPr txBox="1"/>
          <p:nvPr/>
        </p:nvSpPr>
        <p:spPr>
          <a:xfrm>
            <a:off x="7151445" y="2083545"/>
            <a:ext cx="4560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Monotype Corsiva" panose="03010101010201010101" pitchFamily="66" charset="0"/>
              </a:rPr>
              <a:t>(д.) – </a:t>
            </a:r>
            <a:r>
              <a:rPr lang="uk-UA" sz="3200" dirty="0" smtClean="0">
                <a:latin typeface="Monotype Corsiva" panose="03010101010201010101" pitchFamily="66" charset="0"/>
              </a:rPr>
              <a:t>груш.</a:t>
            </a:r>
            <a:endParaRPr lang="uk-UA" sz="3200" dirty="0">
              <a:latin typeface="Monotype Corsiva" panose="03010101010201010101" pitchFamily="66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9598C40-A4A5-47FA-AE52-82A6412AC314}"/>
              </a:ext>
            </a:extLst>
          </p:cNvPr>
          <p:cNvSpPr txBox="1"/>
          <p:nvPr/>
        </p:nvSpPr>
        <p:spPr>
          <a:xfrm>
            <a:off x="3829441" y="3296610"/>
            <a:ext cx="82552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Monotype Corsiva" panose="03010101010201010101" pitchFamily="66" charset="0"/>
              </a:rPr>
              <a:t>Відповідь: 12 слив в саду.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30B38EF-4B3D-4573-9846-A85AD9AE01CF}"/>
              </a:ext>
            </a:extLst>
          </p:cNvPr>
          <p:cNvSpPr txBox="1"/>
          <p:nvPr/>
        </p:nvSpPr>
        <p:spPr>
          <a:xfrm>
            <a:off x="5078750" y="1978754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</a:p>
        </p:txBody>
      </p:sp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F2A8FA47-376D-4871-8BB3-D7AB0210D94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898" r="55220"/>
          <a:stretch/>
        </p:blipFill>
        <p:spPr>
          <a:xfrm>
            <a:off x="4412534" y="2036029"/>
            <a:ext cx="464207" cy="608101"/>
          </a:xfrm>
          <a:prstGeom prst="rect">
            <a:avLst/>
          </a:prstGeom>
        </p:spPr>
      </p:pic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16FAE1AE-B49C-431E-A392-012FEACB274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9" r="89229"/>
          <a:stretch/>
        </p:blipFill>
        <p:spPr>
          <a:xfrm>
            <a:off x="4723900" y="2045995"/>
            <a:ext cx="464207" cy="608101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0734999E-9E61-431E-A727-3BDCCF7D25E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022" r="35096"/>
          <a:stretch/>
        </p:blipFill>
        <p:spPr>
          <a:xfrm>
            <a:off x="6512935" y="2045595"/>
            <a:ext cx="464207" cy="608101"/>
          </a:xfrm>
          <a:prstGeom prst="rect">
            <a:avLst/>
          </a:prstGeom>
        </p:spPr>
      </p:pic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C1937C25-13F1-4FA4-B53E-0B1DACFD7A1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95" r="80123"/>
          <a:stretch/>
        </p:blipFill>
        <p:spPr>
          <a:xfrm>
            <a:off x="9339449" y="1435400"/>
            <a:ext cx="443631" cy="608101"/>
          </a:xfrm>
          <a:prstGeom prst="rect">
            <a:avLst/>
          </a:prstGeom>
        </p:spPr>
      </p:pic>
      <p:pic>
        <p:nvPicPr>
          <p:cNvPr id="33" name="Рисунок 32">
            <a:extLst>
              <a:ext uri="{FF2B5EF4-FFF2-40B4-BE49-F238E27FC236}">
                <a16:creationId xmlns:a16="http://schemas.microsoft.com/office/drawing/2014/main" id="{E8F7B9F5-772C-4AA5-A625-2A9BF8C26FE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32" r="66305"/>
          <a:stretch/>
        </p:blipFill>
        <p:spPr>
          <a:xfrm>
            <a:off x="9659605" y="1435400"/>
            <a:ext cx="321543" cy="608101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DF6280CB-7BFC-43D7-838F-2AD0B953975F}"/>
              </a:ext>
            </a:extLst>
          </p:cNvPr>
          <p:cNvSpPr txBox="1"/>
          <p:nvPr/>
        </p:nvSpPr>
        <p:spPr>
          <a:xfrm>
            <a:off x="3757583" y="2059304"/>
            <a:ext cx="5273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Monotype Corsiva" panose="03010101010201010101" pitchFamily="66" charset="0"/>
              </a:rPr>
              <a:t>1)</a:t>
            </a:r>
          </a:p>
        </p:txBody>
      </p:sp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FA9B512A-E5FA-4790-A2B5-4AE7C14FC8B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3" r="88105"/>
          <a:stretch/>
        </p:blipFill>
        <p:spPr>
          <a:xfrm>
            <a:off x="6909026" y="2045594"/>
            <a:ext cx="464207" cy="608101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BE4EA37B-41A4-4E4F-A823-CEE8DD2B2979}"/>
              </a:ext>
            </a:extLst>
          </p:cNvPr>
          <p:cNvSpPr txBox="1"/>
          <p:nvPr/>
        </p:nvSpPr>
        <p:spPr>
          <a:xfrm>
            <a:off x="3797789" y="2676593"/>
            <a:ext cx="5273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Monotype Corsiva" panose="03010101010201010101" pitchFamily="66" charset="0"/>
              </a:rPr>
              <a:t>2)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729596F-9CCA-4B4A-9E0D-EDC91A39E3D7}"/>
              </a:ext>
            </a:extLst>
          </p:cNvPr>
          <p:cNvSpPr txBox="1"/>
          <p:nvPr/>
        </p:nvSpPr>
        <p:spPr>
          <a:xfrm>
            <a:off x="4790312" y="2595729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B67281AF-19C8-4B2F-A442-EA47E911944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104" r="45014"/>
          <a:stretch/>
        </p:blipFill>
        <p:spPr>
          <a:xfrm>
            <a:off x="5047431" y="2642119"/>
            <a:ext cx="464207" cy="608101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8F57F3C4-F5C2-41D5-98BD-8A00BE3784CB}"/>
              </a:ext>
            </a:extLst>
          </p:cNvPr>
          <p:cNvSpPr txBox="1"/>
          <p:nvPr/>
        </p:nvSpPr>
        <p:spPr>
          <a:xfrm>
            <a:off x="5338954" y="263457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latin typeface="Monotype Corsiva" panose="03010101010201010101" pitchFamily="66" charset="0"/>
              </a:rPr>
              <a:t>=</a:t>
            </a:r>
            <a:endParaRPr lang="uk-UA" sz="3200" dirty="0">
              <a:latin typeface="Monotype Corsiva" panose="03010101010201010101" pitchFamily="66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A57773E-2ED9-4C31-9C35-604CE9CA7BEC}"/>
              </a:ext>
            </a:extLst>
          </p:cNvPr>
          <p:cNvSpPr txBox="1"/>
          <p:nvPr/>
        </p:nvSpPr>
        <p:spPr>
          <a:xfrm>
            <a:off x="6286927" y="2680967"/>
            <a:ext cx="4560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Monotype Corsiva" panose="03010101010201010101" pitchFamily="66" charset="0"/>
              </a:rPr>
              <a:t>(д.)</a:t>
            </a:r>
          </a:p>
        </p:txBody>
      </p:sp>
      <p:pic>
        <p:nvPicPr>
          <p:cNvPr id="53" name="Рисунок 52">
            <a:extLst>
              <a:ext uri="{FF2B5EF4-FFF2-40B4-BE49-F238E27FC236}">
                <a16:creationId xmlns:a16="http://schemas.microsoft.com/office/drawing/2014/main" id="{F49BEA80-F68A-444E-B917-B01FF510CBF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69" r="82635"/>
          <a:stretch/>
        </p:blipFill>
        <p:spPr>
          <a:xfrm>
            <a:off x="5358475" y="2026790"/>
            <a:ext cx="363461" cy="608101"/>
          </a:xfrm>
          <a:prstGeom prst="rect">
            <a:avLst/>
          </a:prstGeom>
        </p:spPr>
      </p:pic>
      <p:pic>
        <p:nvPicPr>
          <p:cNvPr id="54" name="Рисунок 53">
            <a:extLst>
              <a:ext uri="{FF2B5EF4-FFF2-40B4-BE49-F238E27FC236}">
                <a16:creationId xmlns:a16="http://schemas.microsoft.com/office/drawing/2014/main" id="{A7CDC8BA-FD7A-4BA0-83D1-4B32AA66DFF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758" r="14360"/>
          <a:stretch/>
        </p:blipFill>
        <p:spPr>
          <a:xfrm>
            <a:off x="5648400" y="2026789"/>
            <a:ext cx="464207" cy="608101"/>
          </a:xfrm>
          <a:prstGeom prst="rect">
            <a:avLst/>
          </a:prstGeom>
        </p:spPr>
      </p:pic>
      <p:pic>
        <p:nvPicPr>
          <p:cNvPr id="55" name="Рисунок 54">
            <a:extLst>
              <a:ext uri="{FF2B5EF4-FFF2-40B4-BE49-F238E27FC236}">
                <a16:creationId xmlns:a16="http://schemas.microsoft.com/office/drawing/2014/main" id="{1FDF6219-C9E9-459D-A005-6FA3DB7CC03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9" r="89229"/>
          <a:stretch/>
        </p:blipFill>
        <p:spPr>
          <a:xfrm>
            <a:off x="5946526" y="2036029"/>
            <a:ext cx="464207" cy="60810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D2DBBC87-BEE9-468E-BF8A-7BCA67ECCEB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022" r="35096"/>
          <a:stretch/>
        </p:blipFill>
        <p:spPr>
          <a:xfrm>
            <a:off x="4087356" y="2630521"/>
            <a:ext cx="464207" cy="60810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5AA421D1-938A-4435-B151-889056912EC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3" r="88105"/>
          <a:stretch/>
        </p:blipFill>
        <p:spPr>
          <a:xfrm>
            <a:off x="4483447" y="2630520"/>
            <a:ext cx="464207" cy="60810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7627AEAE-CB00-4395-9767-E3EEEE73552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69" r="82635"/>
          <a:stretch/>
        </p:blipFill>
        <p:spPr>
          <a:xfrm>
            <a:off x="5656601" y="2643101"/>
            <a:ext cx="363461" cy="60810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DB3E6764-5391-4111-8DAE-E2F1BCD2EC7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92" r="74912"/>
          <a:stretch/>
        </p:blipFill>
        <p:spPr>
          <a:xfrm>
            <a:off x="5973939" y="2633862"/>
            <a:ext cx="363461" cy="608101"/>
          </a:xfrm>
          <a:prstGeom prst="rect">
            <a:avLst/>
          </a:prstGeom>
        </p:spPr>
      </p:pic>
      <p:sp>
        <p:nvSpPr>
          <p:cNvPr id="60" name="Скругленный прямоугольник 23">
            <a:extLst>
              <a:ext uri="{FF2B5EF4-FFF2-40B4-BE49-F238E27FC236}">
                <a16:creationId xmlns:a16="http://schemas.microsoft.com/office/drawing/2014/main" id="{10D30604-20B6-4430-A589-79A2DB83E85B}"/>
              </a:ext>
            </a:extLst>
          </p:cNvPr>
          <p:cNvSpPr/>
          <p:nvPr/>
        </p:nvSpPr>
        <p:spPr>
          <a:xfrm>
            <a:off x="1162070" y="4019645"/>
            <a:ext cx="10922642" cy="2782918"/>
          </a:xfrm>
          <a:prstGeom prst="roundRect">
            <a:avLst/>
          </a:prstGeom>
          <a:solidFill>
            <a:srgbClr val="C6109F"/>
          </a:solidFill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uk-UA" sz="3200" b="1" dirty="0" smtClean="0">
              <a:ln>
                <a:solidFill>
                  <a:sysClr val="windowText" lastClr="000000"/>
                </a:solidFill>
              </a:ln>
              <a:solidFill>
                <a:srgbClr val="FFC000"/>
              </a:solidFill>
            </a:endParaRPr>
          </a:p>
          <a:p>
            <a:pPr algn="ctr"/>
            <a:r>
              <a:rPr lang="uk-UA" sz="3200" b="1" dirty="0" smtClean="0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</a:rPr>
              <a:t>На </a:t>
            </a:r>
            <a:r>
              <a:rPr lang="uk-UA" sz="3200" b="1" dirty="0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</a:rPr>
              <a:t>які ще запитання можеш знайти відповіді </a:t>
            </a:r>
            <a:r>
              <a:rPr lang="uk-UA" sz="3200" b="1" dirty="0" smtClean="0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</a:rPr>
              <a:t>за </a:t>
            </a:r>
            <a:r>
              <a:rPr lang="uk-UA" sz="3200" b="1" dirty="0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</a:rPr>
              <a:t>умовою</a:t>
            </a:r>
            <a:r>
              <a:rPr lang="uk-UA" sz="3200" b="1" dirty="0" smtClean="0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</a:rPr>
              <a:t>?</a:t>
            </a:r>
          </a:p>
          <a:p>
            <a:endParaRPr lang="ru-RU" sz="4000" b="1" dirty="0" smtClean="0">
              <a:ln>
                <a:solidFill>
                  <a:sysClr val="windowText" lastClr="000000"/>
                </a:solidFill>
              </a:ln>
              <a:solidFill>
                <a:srgbClr val="FFC000"/>
              </a:solidFill>
            </a:endParaRPr>
          </a:p>
          <a:p>
            <a:r>
              <a:rPr lang="ru-RU" sz="4000" b="1" dirty="0" smtClean="0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</a:rPr>
              <a:t>3</a:t>
            </a:r>
            <a:r>
              <a:rPr lang="ru-RU" sz="4000" b="1" dirty="0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</a:rPr>
              <a:t>) 240 + 60 + 12 = …  (д.)</a:t>
            </a:r>
          </a:p>
          <a:p>
            <a:r>
              <a:rPr lang="ru-RU" sz="4000" b="1" dirty="0" err="1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</a:rPr>
              <a:t>Відповідь</a:t>
            </a:r>
            <a:r>
              <a:rPr lang="ru-RU" sz="4000" b="1" dirty="0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</a:rPr>
              <a:t>: … дерев росло в саду </a:t>
            </a:r>
            <a:r>
              <a:rPr lang="ru-RU" sz="4000" b="1" dirty="0" err="1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</a:rPr>
              <a:t>всього</a:t>
            </a:r>
            <a:r>
              <a:rPr lang="ru-RU" sz="4000" b="1" dirty="0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</a:rPr>
              <a:t>.</a:t>
            </a:r>
          </a:p>
          <a:p>
            <a:endParaRPr lang="uk-UA" sz="4000" b="1" dirty="0">
              <a:ln>
                <a:solidFill>
                  <a:sysClr val="windowText" lastClr="000000"/>
                </a:solidFill>
              </a:ln>
              <a:solidFill>
                <a:srgbClr val="FFC000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5"/>
          <a:srcRect l="21779" t="26265" r="6735" b="33367"/>
          <a:stretch/>
        </p:blipFill>
        <p:spPr>
          <a:xfrm>
            <a:off x="128012" y="1760434"/>
            <a:ext cx="3691805" cy="1608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685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5" grpId="0"/>
      <p:bldP spid="26" grpId="0"/>
      <p:bldP spid="34" grpId="0"/>
      <p:bldP spid="36" grpId="0"/>
      <p:bldP spid="39" grpId="0"/>
      <p:bldP spid="41" grpId="0"/>
      <p:bldP spid="43" grpId="0"/>
      <p:bldP spid="6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45C6317-6B0C-48D3-B20D-C2F5D65792A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7465"/>
          <a:stretch/>
        </p:blipFill>
        <p:spPr>
          <a:xfrm>
            <a:off x="136789" y="1442152"/>
            <a:ext cx="5156302" cy="5173774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29.04.2022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87231" y="468348"/>
            <a:ext cx="8522549" cy="52638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r>
              <a:rPr lang="uk-UA" sz="2000" b="1" dirty="0">
                <a:solidFill>
                  <a:schemeClr val="bg1"/>
                </a:solidFill>
              </a:rPr>
              <a:t>Робота в групах</a:t>
            </a:r>
          </a:p>
        </p:txBody>
      </p:sp>
      <p:sp>
        <p:nvSpPr>
          <p:cNvPr id="27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101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8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ru-RU" sz="1400" b="1" dirty="0">
                <a:solidFill>
                  <a:schemeClr val="bg1"/>
                </a:solidFill>
              </a:rPr>
              <a:t>Номер</a:t>
            </a:r>
            <a:endParaRPr lang="uk-UA" sz="1400" b="1" dirty="0">
              <a:solidFill>
                <a:schemeClr val="bg1"/>
              </a:solidFill>
            </a:endParaRP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614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B920E535-4CB8-409E-8D11-41053B370A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229" y="-893016"/>
            <a:ext cx="5877900" cy="79624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C57C161-B931-4201-AA7A-4124F16ACD8B}"/>
              </a:ext>
            </a:extLst>
          </p:cNvPr>
          <p:cNvSpPr txBox="1"/>
          <p:nvPr/>
        </p:nvSpPr>
        <p:spPr>
          <a:xfrm>
            <a:off x="3047667" y="-893016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F9F922-ECAA-4943-B75A-A32662BFCA21}"/>
              </a:ext>
            </a:extLst>
          </p:cNvPr>
          <p:cNvSpPr txBox="1"/>
          <p:nvPr/>
        </p:nvSpPr>
        <p:spPr>
          <a:xfrm>
            <a:off x="271494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CD1111-7DED-46CC-A0DC-0E3B84B3DDCB}"/>
              </a:ext>
            </a:extLst>
          </p:cNvPr>
          <p:cNvSpPr txBox="1"/>
          <p:nvPr/>
        </p:nvSpPr>
        <p:spPr>
          <a:xfrm>
            <a:off x="223093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4A0D8B-A323-49A5-A20A-D286373AE8F0}"/>
              </a:ext>
            </a:extLst>
          </p:cNvPr>
          <p:cNvSpPr txBox="1"/>
          <p:nvPr/>
        </p:nvSpPr>
        <p:spPr>
          <a:xfrm>
            <a:off x="1835644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˗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380AD2-9B67-4D55-805B-4C5C425A471E}"/>
              </a:ext>
            </a:extLst>
          </p:cNvPr>
          <p:cNvSpPr txBox="1"/>
          <p:nvPr/>
        </p:nvSpPr>
        <p:spPr>
          <a:xfrm>
            <a:off x="1460049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</a:p>
        </p:txBody>
      </p:sp>
      <p:sp>
        <p:nvSpPr>
          <p:cNvPr id="20" name="Прямокутник: округлені кути 19">
            <a:extLst>
              <a:ext uri="{FF2B5EF4-FFF2-40B4-BE49-F238E27FC236}">
                <a16:creationId xmlns:a16="http://schemas.microsoft.com/office/drawing/2014/main" id="{5C8563BD-99D9-4532-A5FC-E056B630540F}"/>
              </a:ext>
            </a:extLst>
          </p:cNvPr>
          <p:cNvSpPr/>
          <p:nvPr/>
        </p:nvSpPr>
        <p:spPr>
          <a:xfrm>
            <a:off x="5429880" y="2456160"/>
            <a:ext cx="6363745" cy="2557213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23∙5-</a:t>
            </a:r>
            <a:r>
              <a:rPr lang="uk-UA" sz="4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73</a:t>
            </a:r>
            <a:r>
              <a:rPr lang="uk-UA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=42</a:t>
            </a:r>
          </a:p>
          <a:p>
            <a:pPr algn="ctr"/>
            <a:r>
              <a:rPr lang="uk-UA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600:</a:t>
            </a:r>
            <a:r>
              <a:rPr lang="uk-UA" sz="4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</a:t>
            </a:r>
            <a:r>
              <a:rPr lang="uk-UA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=34+26</a:t>
            </a:r>
          </a:p>
          <a:p>
            <a:pPr algn="ctr"/>
            <a:r>
              <a:rPr lang="uk-UA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6∙</a:t>
            </a:r>
            <a:r>
              <a:rPr lang="uk-UA" sz="4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15</a:t>
            </a:r>
            <a:r>
              <a:rPr lang="uk-UA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=720:8</a:t>
            </a:r>
          </a:p>
        </p:txBody>
      </p:sp>
      <p:sp>
        <p:nvSpPr>
          <p:cNvPr id="16" name="Прямокутник: округлені кути 15">
            <a:extLst>
              <a:ext uri="{FF2B5EF4-FFF2-40B4-BE49-F238E27FC236}">
                <a16:creationId xmlns:a16="http://schemas.microsoft.com/office/drawing/2014/main" id="{AFE65C10-3AA1-43FA-84A9-B273CA4D5485}"/>
              </a:ext>
            </a:extLst>
          </p:cNvPr>
          <p:cNvSpPr/>
          <p:nvPr/>
        </p:nvSpPr>
        <p:spPr>
          <a:xfrm>
            <a:off x="5429880" y="2456160"/>
            <a:ext cx="6363745" cy="2557213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23∙5-Х=42</a:t>
            </a:r>
          </a:p>
          <a:p>
            <a:pPr algn="ctr"/>
            <a:r>
              <a:rPr lang="uk-UA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600:Х=34+26</a:t>
            </a:r>
          </a:p>
          <a:p>
            <a:pPr algn="ctr"/>
            <a:r>
              <a:rPr lang="uk-UA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6∙Х=720:8</a:t>
            </a:r>
          </a:p>
        </p:txBody>
      </p:sp>
    </p:spTree>
    <p:extLst>
      <p:ext uri="{BB962C8B-B14F-4D97-AF65-F5344CB8AC3E}">
        <p14:creationId xmlns:p14="http://schemas.microsoft.com/office/powerpoint/2010/main" val="2149853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49FFA89-15E6-4040-9A15-EAE7FD44C91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27" t="7467" r="14075" b="15652"/>
          <a:stretch/>
        </p:blipFill>
        <p:spPr>
          <a:xfrm>
            <a:off x="175736" y="1054728"/>
            <a:ext cx="1668512" cy="2901975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22185A-496F-4C70-9D8D-D70AC743BCEE}" type="datetime1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29.04.2022</a:t>
            </a:fld>
            <a:endParaRPr kumimoji="0" lang="ru-RU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Сьогодні</a:t>
            </a:r>
            <a:endParaRPr kumimoji="0" lang="ru-RU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87231" y="468348"/>
            <a:ext cx="8522549" cy="461664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Розв’яжи задачу</a:t>
            </a: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B920E535-4CB8-409E-8D11-41053B370A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229" y="-893016"/>
            <a:ext cx="5877900" cy="79624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C57C161-B931-4201-AA7A-4124F16ACD8B}"/>
              </a:ext>
            </a:extLst>
          </p:cNvPr>
          <p:cNvSpPr txBox="1"/>
          <p:nvPr/>
        </p:nvSpPr>
        <p:spPr>
          <a:xfrm>
            <a:off x="3047667" y="-893016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F9F922-ECAA-4943-B75A-A32662BFCA21}"/>
              </a:ext>
            </a:extLst>
          </p:cNvPr>
          <p:cNvSpPr txBox="1"/>
          <p:nvPr/>
        </p:nvSpPr>
        <p:spPr>
          <a:xfrm>
            <a:off x="271494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CD1111-7DED-46CC-A0DC-0E3B84B3DDCB}"/>
              </a:ext>
            </a:extLst>
          </p:cNvPr>
          <p:cNvSpPr txBox="1"/>
          <p:nvPr/>
        </p:nvSpPr>
        <p:spPr>
          <a:xfrm>
            <a:off x="223093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4A0D8B-A323-49A5-A20A-D286373AE8F0}"/>
              </a:ext>
            </a:extLst>
          </p:cNvPr>
          <p:cNvSpPr txBox="1"/>
          <p:nvPr/>
        </p:nvSpPr>
        <p:spPr>
          <a:xfrm>
            <a:off x="1835644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˗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380AD2-9B67-4D55-805B-4C5C425A471E}"/>
              </a:ext>
            </a:extLst>
          </p:cNvPr>
          <p:cNvSpPr txBox="1"/>
          <p:nvPr/>
        </p:nvSpPr>
        <p:spPr>
          <a:xfrm>
            <a:off x="1460049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=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Скругленный прямоугольник 41">
                <a:extLst>
                  <a:ext uri="{FF2B5EF4-FFF2-40B4-BE49-F238E27FC236}">
                    <a16:creationId xmlns:a16="http://schemas.microsoft.com/office/drawing/2014/main" id="{D5CD43A7-B9B7-4023-BE74-CF793C4F8D09}"/>
                  </a:ext>
                </a:extLst>
              </p:cNvPr>
              <p:cNvSpPr/>
              <p:nvPr/>
            </p:nvSpPr>
            <p:spPr>
              <a:xfrm>
                <a:off x="2714940" y="1456402"/>
                <a:ext cx="8374878" cy="2772434"/>
              </a:xfrm>
              <a:prstGeom prst="roundRect">
                <a:avLst/>
              </a:prstGeom>
              <a:solidFill>
                <a:srgbClr val="92D050"/>
              </a:solidFill>
              <a:ln w="38100">
                <a:solidFill>
                  <a:srgbClr val="2F3242"/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ru-RU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uk-UA" sz="3600" b="1" dirty="0" smtClean="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" panose="020F0502020204030204"/>
                  </a:rPr>
                  <a:t>Всього - </a:t>
                </a:r>
                <a:r>
                  <a:rPr kumimoji="0" lang="uk-UA" sz="36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72 </a:t>
                </a:r>
                <a:r>
                  <a:rPr kumimoji="0" lang="uk-UA" sz="3600" b="1" i="0" u="none" strike="noStrike" kern="1200" cap="none" spc="0" normalizeH="0" baseline="0" noProof="0" dirty="0" err="1" smtClean="0">
                    <a:ln>
                      <a:noFill/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кв</a:t>
                </a:r>
                <a:r>
                  <a:rPr kumimoji="0" lang="uk-UA" sz="36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.</a:t>
                </a:r>
              </a:p>
              <a:p>
                <a:pPr lvl="0"/>
                <a:r>
                  <a:rPr lang="uk-UA" sz="3600" b="1" dirty="0" smtClean="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Чотирикімнатні  - ? </a:t>
                </a:r>
                <a:r>
                  <a:rPr lang="uk-UA" sz="3600" b="1" dirty="0" err="1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к</a:t>
                </a:r>
                <a:r>
                  <a:rPr lang="uk-UA" sz="3600" b="1" dirty="0" err="1" smtClean="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в</a:t>
                </a:r>
                <a:r>
                  <a:rPr lang="uk-UA" sz="3600" b="1" dirty="0" smtClean="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.,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uk-UA" sz="36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fPr>
                      <m:num>
                        <m:r>
                          <a:rPr kumimoji="0" lang="uk-UA" sz="36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𝟏</m:t>
                        </m:r>
                      </m:num>
                      <m:den>
                        <m:r>
                          <a:rPr kumimoji="0" lang="uk-UA" sz="36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𝟒</m:t>
                        </m:r>
                      </m:den>
                    </m:f>
                  </m:oMath>
                </a14:m>
                <a:r>
                  <a:rPr kumimoji="0" lang="uk-UA" sz="3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</a:t>
                </a:r>
                <a:r>
                  <a:rPr lang="uk-UA" sz="3600" b="1" dirty="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" panose="020F0502020204030204"/>
                  </a:rPr>
                  <a:t> </a:t>
                </a:r>
                <a:r>
                  <a:rPr lang="uk-UA" sz="3600" b="1" dirty="0" smtClean="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" panose="020F0502020204030204"/>
                  </a:rPr>
                  <a:t>від </a:t>
                </a:r>
              </a:p>
              <a:p>
                <a:pPr lvl="0"/>
                <a:r>
                  <a:rPr lang="uk-UA" sz="3600" b="1" dirty="0" smtClean="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Трикімнатні - ? </a:t>
                </a:r>
                <a:r>
                  <a:rPr lang="uk-UA" sz="3600" b="1" dirty="0" err="1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к</a:t>
                </a:r>
                <a:r>
                  <a:rPr lang="uk-UA" sz="3600" b="1" dirty="0" err="1" smtClean="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в</a:t>
                </a:r>
                <a:r>
                  <a:rPr lang="uk-UA" sz="3600" b="1" dirty="0" smtClean="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., решта</a:t>
                </a:r>
                <a:endParaRPr lang="uk-UA" sz="360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>
          <p:sp>
            <p:nvSpPr>
              <p:cNvPr id="17" name="Скругленный прямоугольник 41">
                <a:extLst>
                  <a:ext uri="{FF2B5EF4-FFF2-40B4-BE49-F238E27FC236}">
                    <a16:creationId xmlns:a16="http://schemas.microsoft.com/office/drawing/2014/main" id="{D5CD43A7-B9B7-4023-BE74-CF793C4F8D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4940" y="1456402"/>
                <a:ext cx="8374878" cy="2772434"/>
              </a:xfrm>
              <a:prstGeom prst="roundRect">
                <a:avLst/>
              </a:prstGeom>
              <a:blipFill>
                <a:blip r:embed="rId4"/>
                <a:stretch>
                  <a:fillRect l="-435"/>
                </a:stretch>
              </a:blipFill>
              <a:ln w="38100">
                <a:solidFill>
                  <a:srgbClr val="2F3242"/>
                </a:solidFill>
                <a:prstDash val="lgDash"/>
              </a:ln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Соединительная линия уступом 6"/>
          <p:cNvCxnSpPr/>
          <p:nvPr/>
        </p:nvCxnSpPr>
        <p:spPr>
          <a:xfrm rot="10800000">
            <a:off x="7648505" y="2162088"/>
            <a:ext cx="1301630" cy="808718"/>
          </a:xfrm>
          <a:prstGeom prst="bentConnector3">
            <a:avLst>
              <a:gd name="adj1" fmla="val -43229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4932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22185A-496F-4C70-9D8D-D70AC743BCEE}" type="datetime1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29.04.2022</a:t>
            </a:fld>
            <a:endParaRPr kumimoji="0" lang="ru-RU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Сьогодні</a:t>
            </a:r>
            <a:endParaRPr kumimoji="0" lang="ru-RU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87231" y="468348"/>
            <a:ext cx="8522549" cy="461664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Розв’яжи задачу</a:t>
            </a: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B920E535-4CB8-409E-8D11-41053B370A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229" y="-893016"/>
            <a:ext cx="5877900" cy="79624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C57C161-B931-4201-AA7A-4124F16ACD8B}"/>
              </a:ext>
            </a:extLst>
          </p:cNvPr>
          <p:cNvSpPr txBox="1"/>
          <p:nvPr/>
        </p:nvSpPr>
        <p:spPr>
          <a:xfrm>
            <a:off x="3047667" y="-893016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F9F922-ECAA-4943-B75A-A32662BFCA21}"/>
              </a:ext>
            </a:extLst>
          </p:cNvPr>
          <p:cNvSpPr txBox="1"/>
          <p:nvPr/>
        </p:nvSpPr>
        <p:spPr>
          <a:xfrm>
            <a:off x="271494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CD1111-7DED-46CC-A0DC-0E3B84B3DDCB}"/>
              </a:ext>
            </a:extLst>
          </p:cNvPr>
          <p:cNvSpPr txBox="1"/>
          <p:nvPr/>
        </p:nvSpPr>
        <p:spPr>
          <a:xfrm>
            <a:off x="223093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4A0D8B-A323-49A5-A20A-D286373AE8F0}"/>
              </a:ext>
            </a:extLst>
          </p:cNvPr>
          <p:cNvSpPr txBox="1"/>
          <p:nvPr/>
        </p:nvSpPr>
        <p:spPr>
          <a:xfrm>
            <a:off x="1835644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˗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380AD2-9B67-4D55-805B-4C5C425A471E}"/>
              </a:ext>
            </a:extLst>
          </p:cNvPr>
          <p:cNvSpPr txBox="1"/>
          <p:nvPr/>
        </p:nvSpPr>
        <p:spPr>
          <a:xfrm>
            <a:off x="1460049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=</a:t>
            </a:r>
          </a:p>
        </p:txBody>
      </p:sp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B3BF21BC-5286-40ED-9FE6-BB73C3B619C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197" b="52360"/>
          <a:stretch/>
        </p:blipFill>
        <p:spPr>
          <a:xfrm>
            <a:off x="3806589" y="1216877"/>
            <a:ext cx="8255272" cy="5172775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46C94ABC-5554-4DB1-BE39-3A71EA1260EF}"/>
              </a:ext>
            </a:extLst>
          </p:cNvPr>
          <p:cNvSpPr txBox="1"/>
          <p:nvPr/>
        </p:nvSpPr>
        <p:spPr>
          <a:xfrm>
            <a:off x="3810130" y="1470791"/>
            <a:ext cx="5769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otype Corsiva" panose="03010101010201010101" pitchFamily="66" charset="0"/>
                <a:ea typeface="+mn-ea"/>
                <a:cs typeface="+mn-cs"/>
              </a:rPr>
              <a:t>1)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06D7D6E-4156-4528-96E4-2D4B735603C4}"/>
              </a:ext>
            </a:extLst>
          </p:cNvPr>
          <p:cNvSpPr txBox="1"/>
          <p:nvPr/>
        </p:nvSpPr>
        <p:spPr>
          <a:xfrm>
            <a:off x="6293179" y="1480422"/>
            <a:ext cx="4560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otype Corsiva" panose="03010101010201010101" pitchFamily="66" charset="0"/>
                <a:ea typeface="+mn-ea"/>
                <a:cs typeface="+mn-cs"/>
              </a:rPr>
              <a:t>(</a:t>
            </a:r>
            <a:r>
              <a:rPr kumimoji="0" lang="uk-UA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otype Corsiva" panose="03010101010201010101" pitchFamily="66" charset="0"/>
                <a:ea typeface="+mn-ea"/>
                <a:cs typeface="+mn-cs"/>
              </a:rPr>
              <a:t>кв</a:t>
            </a:r>
            <a:r>
              <a:rPr kumimoji="0" lang="uk-UA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otype Corsiva" panose="03010101010201010101" pitchFamily="66" charset="0"/>
                <a:ea typeface="+mn-ea"/>
                <a:cs typeface="+mn-cs"/>
              </a:rPr>
              <a:t>.)  - чотирикімнатних.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DC68770-4780-4F88-A3AE-661AD7F4A896}"/>
              </a:ext>
            </a:extLst>
          </p:cNvPr>
          <p:cNvSpPr txBox="1"/>
          <p:nvPr/>
        </p:nvSpPr>
        <p:spPr>
          <a:xfrm>
            <a:off x="3798572" y="2078892"/>
            <a:ext cx="5769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otype Corsiva" panose="03010101010201010101" pitchFamily="66" charset="0"/>
                <a:ea typeface="+mn-ea"/>
                <a:cs typeface="+mn-cs"/>
              </a:rPr>
              <a:t>2)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4BC4E60-483B-4BC9-A929-AFA40F27211A}"/>
              </a:ext>
            </a:extLst>
          </p:cNvPr>
          <p:cNvSpPr txBox="1"/>
          <p:nvPr/>
        </p:nvSpPr>
        <p:spPr>
          <a:xfrm>
            <a:off x="5312716" y="1462026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otype Corsiva" panose="03010101010201010101" pitchFamily="66" charset="0"/>
                <a:ea typeface="+mn-ea"/>
                <a:cs typeface="+mn-cs"/>
              </a:rPr>
              <a:t>=</a:t>
            </a:r>
            <a:endParaRPr kumimoji="0" lang="uk-UA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otype Corsiva" panose="03010101010201010101" pitchFamily="66" charset="0"/>
              <a:ea typeface="+mn-ea"/>
              <a:cs typeface="+mn-cs"/>
            </a:endParaRPr>
          </a:p>
        </p:txBody>
      </p:sp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ED451227-AE52-448E-BE0D-5E80014ECC9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29" r="73675"/>
          <a:stretch/>
        </p:blipFill>
        <p:spPr>
          <a:xfrm>
            <a:off x="4525746" y="1439262"/>
            <a:ext cx="363461" cy="608101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1509F20E-3141-4085-8832-E2ADFD4757B1}"/>
              </a:ext>
            </a:extLst>
          </p:cNvPr>
          <p:cNvSpPr txBox="1"/>
          <p:nvPr/>
        </p:nvSpPr>
        <p:spPr>
          <a:xfrm>
            <a:off x="3814607" y="2656839"/>
            <a:ext cx="825527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3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otype Corsiva" panose="03010101010201010101" pitchFamily="66" charset="0"/>
                <a:ea typeface="+mn-ea"/>
                <a:cs typeface="+mn-cs"/>
              </a:rPr>
              <a:t>Відповідь: 54 трикімнатні квартири у будинку.</a:t>
            </a:r>
          </a:p>
        </p:txBody>
      </p:sp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D8A732E6-D076-4FCF-AD20-B0A82CA33DE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776" r="24128"/>
          <a:stretch/>
        </p:blipFill>
        <p:spPr>
          <a:xfrm>
            <a:off x="4222980" y="1439262"/>
            <a:ext cx="363461" cy="608101"/>
          </a:xfrm>
          <a:prstGeom prst="rect">
            <a:avLst/>
          </a:prstGeom>
        </p:spPr>
      </p:pic>
      <p:pic>
        <p:nvPicPr>
          <p:cNvPr id="44" name="Рисунок 43">
            <a:extLst>
              <a:ext uri="{FF2B5EF4-FFF2-40B4-BE49-F238E27FC236}">
                <a16:creationId xmlns:a16="http://schemas.microsoft.com/office/drawing/2014/main" id="{6FDFEA4E-CABD-4779-B488-EC1D8DEAD4E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189" r="14715"/>
          <a:stretch/>
        </p:blipFill>
        <p:spPr>
          <a:xfrm>
            <a:off x="6029406" y="1448544"/>
            <a:ext cx="363461" cy="608101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146E968E-CC24-4214-80A8-C168DFE0F8B8}"/>
              </a:ext>
            </a:extLst>
          </p:cNvPr>
          <p:cNvSpPr txBox="1"/>
          <p:nvPr/>
        </p:nvSpPr>
        <p:spPr>
          <a:xfrm>
            <a:off x="4815505" y="1419324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:</a:t>
            </a:r>
          </a:p>
        </p:txBody>
      </p:sp>
      <p:pic>
        <p:nvPicPr>
          <p:cNvPr id="52" name="Рисунок 51">
            <a:extLst>
              <a:ext uri="{FF2B5EF4-FFF2-40B4-BE49-F238E27FC236}">
                <a16:creationId xmlns:a16="http://schemas.microsoft.com/office/drawing/2014/main" id="{A3DCDD5A-5AF2-4D4F-9EB9-17C3E90FAE0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40" r="80064"/>
          <a:stretch/>
        </p:blipFill>
        <p:spPr>
          <a:xfrm>
            <a:off x="5782490" y="1439118"/>
            <a:ext cx="363461" cy="608101"/>
          </a:xfrm>
          <a:prstGeom prst="rect">
            <a:avLst/>
          </a:prstGeom>
        </p:spPr>
      </p:pic>
      <p:pic>
        <p:nvPicPr>
          <p:cNvPr id="55" name="Рисунок 54">
            <a:extLst>
              <a:ext uri="{FF2B5EF4-FFF2-40B4-BE49-F238E27FC236}">
                <a16:creationId xmlns:a16="http://schemas.microsoft.com/office/drawing/2014/main" id="{E81F728C-B229-49EA-8CF8-216AFDBC3EC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834" r="54070"/>
          <a:stretch/>
        </p:blipFill>
        <p:spPr>
          <a:xfrm>
            <a:off x="5165153" y="1426661"/>
            <a:ext cx="363461" cy="60810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C55E4C9A-3FF0-4574-B6F6-B78656FA33F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29" r="73675"/>
          <a:stretch/>
        </p:blipFill>
        <p:spPr>
          <a:xfrm>
            <a:off x="4525746" y="2044614"/>
            <a:ext cx="363461" cy="60810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442E254F-1427-4EAE-9541-C491D7EB7BD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776" r="24128"/>
          <a:stretch/>
        </p:blipFill>
        <p:spPr>
          <a:xfrm>
            <a:off x="4222980" y="2044614"/>
            <a:ext cx="363461" cy="608101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558323F6-E64B-4C7A-8E3B-01D4B9EB621C}"/>
              </a:ext>
            </a:extLst>
          </p:cNvPr>
          <p:cNvSpPr txBox="1"/>
          <p:nvPr/>
        </p:nvSpPr>
        <p:spPr>
          <a:xfrm>
            <a:off x="4815505" y="2011443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-</a:t>
            </a:r>
          </a:p>
        </p:txBody>
      </p:sp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79A60B76-E50F-4161-B67C-20D4953F531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189" r="14715"/>
          <a:stretch/>
        </p:blipFill>
        <p:spPr>
          <a:xfrm>
            <a:off x="5424208" y="2043816"/>
            <a:ext cx="363461" cy="608101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57AF8D35-2B8D-4427-ADDC-9AED5D41DEF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40" r="80064"/>
          <a:stretch/>
        </p:blipFill>
        <p:spPr>
          <a:xfrm>
            <a:off x="5177292" y="2034390"/>
            <a:ext cx="363461" cy="608101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E5381838-4851-4901-AB63-4835A8132B37}"/>
              </a:ext>
            </a:extLst>
          </p:cNvPr>
          <p:cNvSpPr txBox="1"/>
          <p:nvPr/>
        </p:nvSpPr>
        <p:spPr>
          <a:xfrm>
            <a:off x="5640184" y="208771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otype Corsiva" panose="03010101010201010101" pitchFamily="66" charset="0"/>
                <a:ea typeface="+mn-ea"/>
                <a:cs typeface="+mn-cs"/>
              </a:rPr>
              <a:t>=</a:t>
            </a:r>
            <a:endParaRPr kumimoji="0" lang="uk-UA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otype Corsiva" panose="03010101010201010101" pitchFamily="66" charset="0"/>
              <a:ea typeface="+mn-ea"/>
              <a:cs typeface="+mn-cs"/>
            </a:endParaRPr>
          </a:p>
        </p:txBody>
      </p:sp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A35E3E99-319A-4F25-BB02-9C422D5A019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233" r="44671"/>
          <a:stretch/>
        </p:blipFill>
        <p:spPr>
          <a:xfrm>
            <a:off x="6098419" y="2024691"/>
            <a:ext cx="363461" cy="60810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06C0738A-02AC-44F4-B344-3CD7AC63E14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834" r="54070"/>
          <a:stretch/>
        </p:blipFill>
        <p:spPr>
          <a:xfrm>
            <a:off x="6397265" y="2024690"/>
            <a:ext cx="363461" cy="608101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05120761-4FE9-4AED-B7D6-BE337A606040}"/>
              </a:ext>
            </a:extLst>
          </p:cNvPr>
          <p:cNvSpPr txBox="1"/>
          <p:nvPr/>
        </p:nvSpPr>
        <p:spPr>
          <a:xfrm>
            <a:off x="6559508" y="2057688"/>
            <a:ext cx="4560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otype Corsiva" panose="03010101010201010101" pitchFamily="66" charset="0"/>
                <a:ea typeface="+mn-ea"/>
                <a:cs typeface="+mn-cs"/>
              </a:rPr>
              <a:t>(</a:t>
            </a:r>
            <a:r>
              <a:rPr kumimoji="0" lang="uk-UA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otype Corsiva" panose="03010101010201010101" pitchFamily="66" charset="0"/>
                <a:ea typeface="+mn-ea"/>
                <a:cs typeface="+mn-cs"/>
              </a:rPr>
              <a:t>кв</a:t>
            </a:r>
            <a:r>
              <a:rPr kumimoji="0" lang="uk-UA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otype Corsiva" panose="03010101010201010101" pitchFamily="66" charset="0"/>
                <a:ea typeface="+mn-ea"/>
                <a:cs typeface="+mn-cs"/>
              </a:rPr>
              <a:t>.) 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4"/>
          <a:srcRect l="22620" t="23773" r="19210" b="40344"/>
          <a:stretch/>
        </p:blipFill>
        <p:spPr>
          <a:xfrm>
            <a:off x="194821" y="1365623"/>
            <a:ext cx="3546506" cy="1745046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165" y="3830618"/>
            <a:ext cx="5942241" cy="1237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132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4" grpId="0"/>
      <p:bldP spid="26" grpId="0"/>
      <p:bldP spid="29" grpId="0"/>
      <p:bldP spid="49" grpId="0"/>
      <p:bldP spid="58" grpId="0"/>
      <p:bldP spid="61" grpId="0"/>
      <p:bldP spid="64" grpId="0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38750</TotalTime>
  <Words>391</Words>
  <Application>Microsoft Office PowerPoint</Application>
  <PresentationFormat>Широкоэкранный</PresentationFormat>
  <Paragraphs>140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Monotype Corsiva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Vasyl Tsupa</dc:creator>
  <cp:lastModifiedBy>User</cp:lastModifiedBy>
  <cp:revision>5920</cp:revision>
  <dcterms:created xsi:type="dcterms:W3CDTF">2018-01-05T16:38:53Z</dcterms:created>
  <dcterms:modified xsi:type="dcterms:W3CDTF">2022-04-29T11:57:47Z</dcterms:modified>
</cp:coreProperties>
</file>