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87" r:id="rId3"/>
    <p:sldId id="389" r:id="rId4"/>
    <p:sldId id="364" r:id="rId5"/>
    <p:sldId id="373" r:id="rId6"/>
    <p:sldId id="379" r:id="rId7"/>
    <p:sldId id="376" r:id="rId8"/>
    <p:sldId id="393" r:id="rId9"/>
    <p:sldId id="394" r:id="rId10"/>
    <p:sldId id="392" r:id="rId11"/>
    <p:sldId id="381" r:id="rId12"/>
    <p:sldId id="382" r:id="rId13"/>
    <p:sldId id="395" r:id="rId14"/>
    <p:sldId id="396" r:id="rId15"/>
    <p:sldId id="34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B050"/>
    <a:srgbClr val="FFFF00"/>
    <a:srgbClr val="295FFF"/>
    <a:srgbClr val="1694E9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31" autoAdjust="0"/>
    <p:restoredTop sz="94660"/>
  </p:normalViewPr>
  <p:slideViewPr>
    <p:cSldViewPr snapToGrid="0">
      <p:cViewPr varScale="1">
        <p:scale>
          <a:sx n="45" d="100"/>
          <a:sy n="45" d="100"/>
        </p:scale>
        <p:origin x="-120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15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472" y="2660821"/>
            <a:ext cx="1901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2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№104-105</a:t>
            </a:r>
            <a:endParaRPr lang="ru-RU" sz="32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3718" y="3917775"/>
            <a:ext cx="82687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Перевіряю свої досягнення. Підсумок за розділом «Надійшла весна прекрасна…». Робота з дитячою книжкою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Читання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AutoShape 2" descr="ÐÐ°ÑÑÐ¸Ð½ÐºÐ¸ Ð¿Ð¾ Ð·Ð°Ð¿ÑÐ¾ÑÑ ÐºÐ»Ð¸Ð¿Ð°ÑÑ Ð´ÐµÑÐ¸ ÑÐ°Ð·Ð¾Ð¼ Ñ Ð´Ð¾Ð±ÑÑ Ð¿ÑÑÑ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Picture 2" descr="Картинки по запросу &quot;клипарт детичитают книг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531" y="516748"/>
            <a:ext cx="3685581" cy="328523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07957" y="411343"/>
            <a:ext cx="560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Надійшла весна прекрасна …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&quot;клипарт пейзаж весна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" b="21619"/>
          <a:stretch/>
        </p:blipFill>
        <p:spPr bwMode="auto">
          <a:xfrm>
            <a:off x="133350" y="1207546"/>
            <a:ext cx="11954312" cy="551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З'єднай стрілочками назви віршів з авторами творів.</a:t>
            </a:r>
          </a:p>
        </p:txBody>
      </p:sp>
      <p:sp>
        <p:nvSpPr>
          <p:cNvPr id="9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517964" y="3012754"/>
            <a:ext cx="4287559" cy="50375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На зеленому горбочку</a:t>
            </a:r>
          </a:p>
        </p:txBody>
      </p:sp>
      <p:sp>
        <p:nvSpPr>
          <p:cNvPr id="8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6258365" y="3009155"/>
            <a:ext cx="4452273" cy="489034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Анатолій </a:t>
            </a:r>
            <a:r>
              <a:rPr lang="uk-UA" sz="3200" b="1" dirty="0" err="1">
                <a:solidFill>
                  <a:schemeClr val="bg1"/>
                </a:solidFill>
              </a:rPr>
              <a:t>Камінчук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11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517964" y="3851129"/>
            <a:ext cx="4287559" cy="533023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Українська писанка</a:t>
            </a:r>
          </a:p>
        </p:txBody>
      </p:sp>
      <p:sp>
        <p:nvSpPr>
          <p:cNvPr id="13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6249924" y="5605031"/>
            <a:ext cx="4490459" cy="511053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Володимир Лучук</a:t>
            </a:r>
          </a:p>
        </p:txBody>
      </p:sp>
      <p:sp>
        <p:nvSpPr>
          <p:cNvPr id="14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517964" y="4754251"/>
            <a:ext cx="4287559" cy="493543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Тільки мама</a:t>
            </a:r>
          </a:p>
        </p:txBody>
      </p:sp>
      <p:sp>
        <p:nvSpPr>
          <p:cNvPr id="15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6258365" y="4760247"/>
            <a:ext cx="4482018" cy="493543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Тетяна </a:t>
            </a:r>
            <a:r>
              <a:rPr lang="uk-UA" sz="3200" b="1" dirty="0" err="1">
                <a:solidFill>
                  <a:schemeClr val="bg1"/>
                </a:solidFill>
              </a:rPr>
              <a:t>Майданович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16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517964" y="5600704"/>
            <a:ext cx="4259398" cy="511053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Що таке мир</a:t>
            </a:r>
          </a:p>
        </p:txBody>
      </p:sp>
      <p:sp>
        <p:nvSpPr>
          <p:cNvPr id="17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6258365" y="3848886"/>
            <a:ext cx="4439798" cy="52978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Леся Українка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805523" y="3264629"/>
            <a:ext cx="1440367" cy="84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8" idx="1"/>
          </p:cNvCxnSpPr>
          <p:nvPr/>
        </p:nvCxnSpPr>
        <p:spPr>
          <a:xfrm flipV="1">
            <a:off x="4817998" y="3253672"/>
            <a:ext cx="1440367" cy="908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739249" y="4982074"/>
            <a:ext cx="1519116" cy="862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4781469" y="5021358"/>
            <a:ext cx="1489371" cy="823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солнце радуга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1"/>
          <a:stretch/>
        </p:blipFill>
        <p:spPr bwMode="auto">
          <a:xfrm>
            <a:off x="200970" y="1123987"/>
            <a:ext cx="11886692" cy="557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клипарт солнце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97392" y="1268047"/>
            <a:ext cx="2346708" cy="23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Напиши на хмаринках пестливі слова, які є у прочитаних творах.</a:t>
            </a:r>
          </a:p>
        </p:txBody>
      </p:sp>
      <p:pic>
        <p:nvPicPr>
          <p:cNvPr id="1026" name="Picture 2" descr="Картинки по запросу &quot;тучи клипарт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844" l="2930" r="975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1" y="2516226"/>
            <a:ext cx="3420234" cy="26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Картинки по запросу &quot;тучи клипарт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844" l="2930" r="975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4" y="4596751"/>
            <a:ext cx="3420234" cy="26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Картинки по запросу &quot;тучи клипарт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844" l="2930" r="975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58" y="1989711"/>
            <a:ext cx="3420234" cy="26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Картинки по запросу &quot;тучи клипарт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844" l="2930" r="975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51" y="4072458"/>
            <a:ext cx="3420234" cy="26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Картинки по запросу &quot;тучи клипарт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844" l="2930" r="975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078" y="4631501"/>
            <a:ext cx="3420234" cy="26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256256" y="3217787"/>
            <a:ext cx="171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accent5">
                    <a:lumMod val="50000"/>
                  </a:schemeClr>
                </a:solidFill>
              </a:rPr>
              <a:t>житечко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91701" y="5362001"/>
            <a:ext cx="157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accent5">
                    <a:lumMod val="50000"/>
                  </a:schemeClr>
                </a:solidFill>
              </a:rPr>
              <a:t>літечко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10409" y="2726942"/>
            <a:ext cx="1748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err="1">
                <a:solidFill>
                  <a:schemeClr val="accent5">
                    <a:lumMod val="50000"/>
                  </a:schemeClr>
                </a:solidFill>
              </a:rPr>
              <a:t>дітоньки</a:t>
            </a:r>
            <a:endParaRPr lang="uk-UA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22946" y="4833199"/>
            <a:ext cx="192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accent5">
                    <a:lumMod val="50000"/>
                  </a:schemeClr>
                </a:solidFill>
              </a:rPr>
              <a:t>квітоньки</a:t>
            </a:r>
          </a:p>
        </p:txBody>
      </p:sp>
      <p:pic>
        <p:nvPicPr>
          <p:cNvPr id="28" name="Picture 2" descr="Картинки по запросу &quot;тучи клипарт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844" l="2930" r="975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078" y="2525498"/>
            <a:ext cx="3420234" cy="26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931336" y="3304986"/>
            <a:ext cx="192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accent5">
                    <a:lumMod val="50000"/>
                  </a:schemeClr>
                </a:solidFill>
              </a:rPr>
              <a:t>зіллячко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44128" y="5417974"/>
            <a:ext cx="2304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accent5">
                    <a:lumMod val="50000"/>
                  </a:schemeClr>
                </a:solidFill>
              </a:rPr>
              <a:t>подвір'ячко</a:t>
            </a:r>
          </a:p>
        </p:txBody>
      </p:sp>
    </p:spTree>
    <p:extLst>
      <p:ext uri="{BB962C8B-B14F-4D97-AF65-F5344CB8AC3E}">
        <p14:creationId xmlns:p14="http://schemas.microsoft.com/office/powerpoint/2010/main" val="3932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Запиши назви перших весняних квітів.</a:t>
            </a:r>
          </a:p>
        </p:txBody>
      </p:sp>
      <p:pic>
        <p:nvPicPr>
          <p:cNvPr id="3074" name="Picture 2" descr="Картинки по запросу &quot;клипарт пейзаж весна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/>
          <a:stretch/>
        </p:blipFill>
        <p:spPr bwMode="auto">
          <a:xfrm>
            <a:off x="109183" y="1282890"/>
            <a:ext cx="11978480" cy="546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тинки по запросу &quot;клипарт мать-и-мачеха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989" y="5617811"/>
            <a:ext cx="1105799" cy="10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Картинки по запросу &quot;клипарт мать-и-мачеха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70" y="5350595"/>
            <a:ext cx="860409" cy="78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Картинки по запросу &quot;клипарт мать-и-мачеха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101" y="5336460"/>
            <a:ext cx="860409" cy="78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&quot;клипарт сон трава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355" y="5725194"/>
            <a:ext cx="886252" cy="7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Картинки по запросу &quot;клипарт сон трава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42270" y="5772760"/>
            <a:ext cx="886252" cy="7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Картинки по запросу &quot;клипарт сон трава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4706" flipH="1">
            <a:off x="3043420" y="5663708"/>
            <a:ext cx="886252" cy="7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Картинки по запросу &quot;клипарт сон трава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35" y="5447117"/>
            <a:ext cx="886252" cy="7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Картинки по запросу &quot;клипарт сон трава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64939" y="5530432"/>
            <a:ext cx="886252" cy="7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Картинки по запросу &quot;клипарт сон трава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4706" flipH="1">
            <a:off x="4450037" y="5347353"/>
            <a:ext cx="886252" cy="7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631394" y="4805746"/>
            <a:ext cx="301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accent5">
                    <a:lumMod val="50000"/>
                  </a:schemeClr>
                </a:solidFill>
              </a:rPr>
              <a:t>мати-й-мачуха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5556" y="5008372"/>
            <a:ext cx="97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accent5">
                    <a:lumMod val="50000"/>
                  </a:schemeClr>
                </a:solidFill>
              </a:rPr>
              <a:t>сон</a:t>
            </a:r>
          </a:p>
        </p:txBody>
      </p:sp>
      <p:pic>
        <p:nvPicPr>
          <p:cNvPr id="3080" name="Picture 8" descr="Картинки по запросу &quot;клипарт тюльпаны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6" y="3524153"/>
            <a:ext cx="932862" cy="17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Картинки по запросу &quot;клипарт тюльпаны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28" y="3620489"/>
            <a:ext cx="932862" cy="17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Картинки по запросу &quot;клипарт тюльпаны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21" y="3465768"/>
            <a:ext cx="932862" cy="17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Картинки по запросу &quot;клипарт тюльпаны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72" y="3909144"/>
            <a:ext cx="932862" cy="17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Картинки по запросу &quot;клипарт тюльпаны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83" y="3592364"/>
            <a:ext cx="932862" cy="17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783662" y="2979464"/>
            <a:ext cx="192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accent5">
                    <a:lumMod val="50000"/>
                  </a:schemeClr>
                </a:solidFill>
              </a:rPr>
              <a:t>тюльпани</a:t>
            </a:r>
          </a:p>
        </p:txBody>
      </p:sp>
      <p:pic>
        <p:nvPicPr>
          <p:cNvPr id="3082" name="Picture 10" descr="Картинки по запросу &quot;клипарт подснежники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7" y="4246981"/>
            <a:ext cx="2427351" cy="152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781677" y="3735505"/>
            <a:ext cx="2675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err="1">
                <a:solidFill>
                  <a:schemeClr val="accent5">
                    <a:lumMod val="50000"/>
                  </a:schemeClr>
                </a:solidFill>
              </a:rPr>
              <a:t>підсніжники</a:t>
            </a:r>
            <a:endParaRPr lang="uk-UA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84" name="Picture 12" descr="Картинки по запросу &quot;клипарт подснежники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059" y="4433677"/>
            <a:ext cx="1048667" cy="99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Картинки по запросу &quot;клипарт солнце на прозрачном фоне&quot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013" y="1449724"/>
            <a:ext cx="1671597" cy="16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 </a:t>
            </a:r>
            <a:r>
              <a:rPr lang="uk-UA" sz="2000" b="1" dirty="0" err="1">
                <a:solidFill>
                  <a:schemeClr val="bg1"/>
                </a:solidFill>
              </a:rPr>
              <a:t>розсипанок</a:t>
            </a:r>
            <a:r>
              <a:rPr lang="uk-UA" sz="2000" b="1" dirty="0">
                <a:solidFill>
                  <a:schemeClr val="bg1"/>
                </a:solidFill>
              </a:rPr>
              <a:t> </a:t>
            </a:r>
            <a:r>
              <a:rPr lang="uk-UA" sz="2000" b="1" dirty="0" err="1">
                <a:solidFill>
                  <a:schemeClr val="bg1"/>
                </a:solidFill>
              </a:rPr>
              <a:t>утворіть</a:t>
            </a:r>
            <a:r>
              <a:rPr lang="uk-UA" sz="2000" b="1" dirty="0">
                <a:solidFill>
                  <a:schemeClr val="bg1"/>
                </a:solidFill>
              </a:rPr>
              <a:t> прислів'я.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63870"/>
              </p:ext>
            </p:extLst>
          </p:nvPr>
        </p:nvGraphicFramePr>
        <p:xfrm>
          <a:off x="1503946" y="1854783"/>
          <a:ext cx="914400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8275685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7216058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537226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5949676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9429265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67725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При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тепло,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матері 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сонці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добре.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а біля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14319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53003"/>
              </p:ext>
            </p:extLst>
          </p:nvPr>
        </p:nvGraphicFramePr>
        <p:xfrm>
          <a:off x="1503946" y="3399980"/>
          <a:ext cx="9144000" cy="518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9041862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673211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2868381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49050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99673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радіє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весні,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Пташка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а дитя -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матері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0972523"/>
                  </a:ext>
                </a:extLst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45313"/>
              </p:ext>
            </p:extLst>
          </p:nvPr>
        </p:nvGraphicFramePr>
        <p:xfrm>
          <a:off x="1503946" y="4853966"/>
          <a:ext cx="9144000" cy="518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9041862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673211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2868381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49050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99673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болить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а у матері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голова,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серце.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У дитини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097252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03946" y="26248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i="1" dirty="0">
                <a:solidFill>
                  <a:schemeClr val="accent5">
                    <a:lumMod val="50000"/>
                  </a:schemeClr>
                </a:solidFill>
                <a:latin typeface="Monotype Corsiva" panose="03010101010201010101" pitchFamily="66" charset="0"/>
              </a:rPr>
              <a:t>При сонці тепло, а біля матері – добре.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09500" y="409366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i="1" dirty="0">
                <a:solidFill>
                  <a:schemeClr val="accent5">
                    <a:lumMod val="50000"/>
                  </a:schemeClr>
                </a:solidFill>
                <a:latin typeface="Monotype Corsiva" panose="03010101010201010101" pitchFamily="66" charset="0"/>
              </a:rPr>
              <a:t>Пташка радіє весні, а дитя – матері.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33068" y="558705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i="1" dirty="0">
                <a:solidFill>
                  <a:schemeClr val="accent5">
                    <a:lumMod val="50000"/>
                  </a:schemeClr>
                </a:solidFill>
                <a:latin typeface="Monotype Corsiva" panose="03010101010201010101" pitchFamily="66" charset="0"/>
              </a:rPr>
              <a:t>У дитини болить голова, а у матері серце.</a:t>
            </a:r>
          </a:p>
        </p:txBody>
      </p:sp>
    </p:spTree>
    <p:extLst>
      <p:ext uri="{BB962C8B-B14F-4D97-AF65-F5344CB8AC3E}">
        <p14:creationId xmlns:p14="http://schemas.microsoft.com/office/powerpoint/2010/main" val="181577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 </a:t>
            </a:r>
            <a:r>
              <a:rPr lang="uk-UA" sz="2000" b="1" dirty="0" err="1">
                <a:solidFill>
                  <a:schemeClr val="bg1"/>
                </a:solidFill>
              </a:rPr>
              <a:t>розсипанок</a:t>
            </a:r>
            <a:r>
              <a:rPr lang="uk-UA" sz="2000" b="1" dirty="0">
                <a:solidFill>
                  <a:schemeClr val="bg1"/>
                </a:solidFill>
              </a:rPr>
              <a:t> </a:t>
            </a:r>
            <a:r>
              <a:rPr lang="uk-UA" sz="2000" b="1" dirty="0" err="1">
                <a:solidFill>
                  <a:schemeClr val="bg1"/>
                </a:solidFill>
              </a:rPr>
              <a:t>утворіть</a:t>
            </a:r>
            <a:r>
              <a:rPr lang="uk-UA" sz="2000" b="1" dirty="0">
                <a:solidFill>
                  <a:schemeClr val="bg1"/>
                </a:solidFill>
              </a:rPr>
              <a:t> прислів'я.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4497"/>
              </p:ext>
            </p:extLst>
          </p:nvPr>
        </p:nvGraphicFramePr>
        <p:xfrm>
          <a:off x="1503946" y="3399980"/>
          <a:ext cx="9144000" cy="518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9041862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673211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2868381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49050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99673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й неньці,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як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 честі.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дитина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Любо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0972523"/>
                  </a:ext>
                </a:extLst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90116"/>
              </p:ext>
            </p:extLst>
          </p:nvPr>
        </p:nvGraphicFramePr>
        <p:xfrm>
          <a:off x="1503946" y="4853966"/>
          <a:ext cx="9144000" cy="518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904186218"/>
                    </a:ext>
                  </a:extLst>
                </a:gridCol>
                <a:gridCol w="1913022">
                  <a:extLst>
                    <a:ext uri="{9D8B030D-6E8A-4147-A177-3AD203B41FA5}">
                      <a16:colId xmlns:a16="http://schemas.microsoft.com/office/drawing/2014/main" xmlns="" val="967321164"/>
                    </a:ext>
                  </a:extLst>
                </a:gridCol>
                <a:gridCol w="1744578">
                  <a:extLst>
                    <a:ext uri="{9D8B030D-6E8A-4147-A177-3AD203B41FA5}">
                      <a16:colId xmlns:a16="http://schemas.microsoft.com/office/drawing/2014/main" xmlns="" val="42868381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49050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99673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біленька.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рідненька,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сорочка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Як мати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то й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097252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03946" y="26248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i="1" dirty="0">
                <a:solidFill>
                  <a:schemeClr val="accent5">
                    <a:lumMod val="50000"/>
                  </a:schemeClr>
                </a:solidFill>
                <a:latin typeface="Monotype Corsiva" panose="03010101010201010101" pitchFamily="66" charset="0"/>
              </a:rPr>
              <a:t>Серце матері краще сонця гріє.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09500" y="409366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i="1" dirty="0">
                <a:solidFill>
                  <a:schemeClr val="accent5">
                    <a:lumMod val="50000"/>
                  </a:schemeClr>
                </a:solidFill>
                <a:latin typeface="Monotype Corsiva" panose="03010101010201010101" pitchFamily="66" charset="0"/>
              </a:rPr>
              <a:t>Любо й неньці, як дитина в честі.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33068" y="558705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i="1" dirty="0">
                <a:solidFill>
                  <a:schemeClr val="accent5">
                    <a:lumMod val="50000"/>
                  </a:schemeClr>
                </a:solidFill>
                <a:latin typeface="Monotype Corsiva" panose="03010101010201010101" pitchFamily="66" charset="0"/>
              </a:rPr>
              <a:t>Як мати рідненька, то й сорочка біленька.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4356"/>
              </p:ext>
            </p:extLst>
          </p:nvPr>
        </p:nvGraphicFramePr>
        <p:xfrm>
          <a:off x="1503946" y="1870094"/>
          <a:ext cx="9144000" cy="518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9041862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673211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2868381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349050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99673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краще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Серце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матері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сонця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гріє.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0972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45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</a:t>
            </a:r>
          </a:p>
        </p:txBody>
      </p:sp>
      <p:sp>
        <p:nvSpPr>
          <p:cNvPr id="15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679387" y="1898510"/>
            <a:ext cx="4571353" cy="369309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3664" y="2272474"/>
            <a:ext cx="41308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FFFF00"/>
                </a:solidFill>
              </a:rPr>
              <a:t>Намалюй ілюстрацію до улюбленого твору.</a:t>
            </a:r>
          </a:p>
        </p:txBody>
      </p:sp>
      <p:pic>
        <p:nvPicPr>
          <p:cNvPr id="17" name="Picture 6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0756"/>
          <a:stretch/>
        </p:blipFill>
        <p:spPr bwMode="auto">
          <a:xfrm>
            <a:off x="5960602" y="1586347"/>
            <a:ext cx="5531062" cy="43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9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-облако 1"/>
          <p:cNvSpPr/>
          <p:nvPr/>
        </p:nvSpPr>
        <p:spPr>
          <a:xfrm>
            <a:off x="2495068" y="1441969"/>
            <a:ext cx="9071264" cy="4323105"/>
          </a:xfrm>
          <a:prstGeom prst="cloudCallout">
            <a:avLst>
              <a:gd name="adj1" fmla="val -63371"/>
              <a:gd name="adj2" fmla="val -35431"/>
            </a:avLst>
          </a:prstGeom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Читацька розминка. Прочитай </a:t>
            </a:r>
            <a:r>
              <a:rPr lang="uk-UA" sz="2000" b="1" dirty="0" err="1">
                <a:solidFill>
                  <a:schemeClr val="bg1"/>
                </a:solidFill>
              </a:rPr>
              <a:t>чистомовки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3066" y="2265466"/>
            <a:ext cx="726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</a:rPr>
              <a:t>На, на, на – вже прийшла весна.</a:t>
            </a:r>
          </a:p>
          <a:p>
            <a:r>
              <a:rPr lang="uk-UA" sz="3600" b="1" dirty="0">
                <a:solidFill>
                  <a:srgbClr val="FFFF00"/>
                </a:solidFill>
              </a:rPr>
              <a:t>Но, но, но – відчини вікно.</a:t>
            </a:r>
          </a:p>
          <a:p>
            <a:r>
              <a:rPr lang="uk-UA" sz="3600" b="1" dirty="0">
                <a:solidFill>
                  <a:srgbClr val="FFFF00"/>
                </a:solidFill>
              </a:rPr>
              <a:t>Ну, ну, ну – люблю весну.</a:t>
            </a:r>
          </a:p>
          <a:p>
            <a:r>
              <a:rPr lang="uk-UA" sz="3600" b="1" dirty="0" err="1">
                <a:solidFill>
                  <a:srgbClr val="FFFF00"/>
                </a:solidFill>
              </a:rPr>
              <a:t>Ни</a:t>
            </a:r>
            <a:r>
              <a:rPr lang="uk-UA" sz="3600" b="1" dirty="0">
                <a:solidFill>
                  <a:srgbClr val="FFFF00"/>
                </a:solidFill>
              </a:rPr>
              <a:t>, </a:t>
            </a:r>
            <a:r>
              <a:rPr lang="uk-UA" sz="3600" b="1" dirty="0" err="1">
                <a:solidFill>
                  <a:srgbClr val="FFFF00"/>
                </a:solidFill>
              </a:rPr>
              <a:t>ни</a:t>
            </a:r>
            <a:r>
              <a:rPr lang="uk-UA" sz="3600" b="1" dirty="0">
                <a:solidFill>
                  <a:srgbClr val="FFFF00"/>
                </a:solidFill>
              </a:rPr>
              <a:t>, </a:t>
            </a:r>
            <a:r>
              <a:rPr lang="uk-UA" sz="3600" b="1" dirty="0" err="1">
                <a:solidFill>
                  <a:srgbClr val="FFFF00"/>
                </a:solidFill>
              </a:rPr>
              <a:t>ни</a:t>
            </a:r>
            <a:r>
              <a:rPr lang="uk-UA" sz="3600" b="1" dirty="0">
                <a:solidFill>
                  <a:srgbClr val="FFFF00"/>
                </a:solidFill>
              </a:rPr>
              <a:t> – місяці весни. </a:t>
            </a:r>
            <a:endParaRPr lang="uk-UA" sz="3600" dirty="0">
              <a:solidFill>
                <a:srgbClr val="FFFF00"/>
              </a:solidFill>
            </a:endParaRPr>
          </a:p>
        </p:txBody>
      </p:sp>
      <p:pic>
        <p:nvPicPr>
          <p:cNvPr id="8194" name="Picture 2" descr="ÐÐ°ÑÑÐ¸Ð½ÐºÐ¸ Ð¿Ð¾ Ð·Ð°Ð¿ÑÐ¾ÑÑ ÐºÐ»Ð¸Ð¿Ð°ÑÑ Ð´ÐµÑÐ¸ ÑÐ°Ð·Ð³Ð¾Ð²Ð°ÑÐ¸Ð²Ð°ÑÑ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7" y="2935125"/>
            <a:ext cx="3388719" cy="365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-облако 1"/>
          <p:cNvSpPr/>
          <p:nvPr/>
        </p:nvSpPr>
        <p:spPr>
          <a:xfrm>
            <a:off x="461551" y="1477488"/>
            <a:ext cx="9071264" cy="4323105"/>
          </a:xfrm>
          <a:prstGeom prst="cloudCallout">
            <a:avLst>
              <a:gd name="adj1" fmla="val -55698"/>
              <a:gd name="adj2" fmla="val -40166"/>
            </a:avLst>
          </a:prstGeom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Читацька розминка. Прочитай скоромовку. Чітко вимовляй звуки.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95068" y="1692956"/>
            <a:ext cx="64626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400" b="1" dirty="0" err="1">
                <a:solidFill>
                  <a:schemeClr val="bg1"/>
                </a:solidFill>
              </a:rPr>
              <a:t>Зозуліни</a:t>
            </a:r>
            <a:r>
              <a:rPr lang="uk-UA" sz="3400" b="1" dirty="0">
                <a:solidFill>
                  <a:schemeClr val="bg1"/>
                </a:solidFill>
              </a:rPr>
              <a:t> чобітки</a:t>
            </a:r>
          </a:p>
          <a:p>
            <a:r>
              <a:rPr lang="uk-UA" sz="3400" b="1" dirty="0">
                <a:solidFill>
                  <a:srgbClr val="FFFF00"/>
                </a:solidFill>
              </a:rPr>
              <a:t>Пошила зозуля чобітки на гулі.</a:t>
            </a:r>
          </a:p>
          <a:p>
            <a:r>
              <a:rPr lang="uk-UA" sz="3400" b="1" dirty="0">
                <a:solidFill>
                  <a:srgbClr val="FFFF00"/>
                </a:solidFill>
              </a:rPr>
              <a:t>Лівий, правий чобіток</a:t>
            </a:r>
          </a:p>
          <a:p>
            <a:r>
              <a:rPr lang="uk-UA" sz="3400" b="1" dirty="0">
                <a:solidFill>
                  <a:srgbClr val="FFFF00"/>
                </a:solidFill>
              </a:rPr>
              <a:t>Шиті з білих пелюсток.</a:t>
            </a:r>
          </a:p>
          <a:p>
            <a:r>
              <a:rPr lang="uk-UA" sz="3400" b="1" dirty="0">
                <a:solidFill>
                  <a:srgbClr val="FFFF00"/>
                </a:solidFill>
              </a:rPr>
              <a:t>Пелюстки тоненькі – </a:t>
            </a:r>
          </a:p>
          <a:p>
            <a:r>
              <a:rPr lang="uk-UA" sz="3400" b="1" dirty="0">
                <a:solidFill>
                  <a:srgbClr val="FFFF00"/>
                </a:solidFill>
              </a:rPr>
              <a:t>Чобітки легенькі.</a:t>
            </a:r>
          </a:p>
          <a:p>
            <a:r>
              <a:rPr lang="uk-UA" sz="3400" b="1" dirty="0">
                <a:solidFill>
                  <a:srgbClr val="FFFF00"/>
                </a:solidFill>
              </a:rPr>
              <a:t>           </a:t>
            </a:r>
            <a:r>
              <a:rPr lang="uk-UA" sz="3400" i="1" dirty="0">
                <a:solidFill>
                  <a:srgbClr val="FFFF00"/>
                </a:solidFill>
              </a:rPr>
              <a:t>Павло Мовчан</a:t>
            </a:r>
            <a:endParaRPr lang="uk-UA" sz="3400" dirty="0">
              <a:solidFill>
                <a:srgbClr val="FFFF00"/>
              </a:solidFill>
            </a:endParaRPr>
          </a:p>
        </p:txBody>
      </p:sp>
      <p:pic>
        <p:nvPicPr>
          <p:cNvPr id="8194" name="Picture 2" descr="ÐÐ°ÑÑÐ¸Ð½ÐºÐ¸ Ð¿Ð¾ Ð·Ð°Ð¿ÑÐ¾ÑÑ ÐºÐ»Ð¸Ð¿Ð°ÑÑ Ð´ÐµÑÐ¸ ÑÐ°Ð·Ð³Ð¾Ð²Ð°ÑÐ¸Ð²Ð°ÑÑ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12878" y="2816456"/>
            <a:ext cx="3388719" cy="365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0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2" y="1441969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Выноска-облако 1"/>
          <p:cNvSpPr/>
          <p:nvPr/>
        </p:nvSpPr>
        <p:spPr>
          <a:xfrm>
            <a:off x="2696949" y="1463549"/>
            <a:ext cx="9071264" cy="4613980"/>
          </a:xfrm>
          <a:prstGeom prst="cloudCallout">
            <a:avLst>
              <a:gd name="adj1" fmla="val -49998"/>
              <a:gd name="adj2" fmla="val -45445"/>
            </a:avLst>
          </a:prstGeom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досягнення. Знаю…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0837" y="1943867"/>
            <a:ext cx="758474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Знаю…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Слова з якого вірша стали назвою розділу?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У якому творі розповідається про життя мешканців ранньою весною? Хто його автор?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Якими новими словами збагатився твій словник?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uk-UA" sz="3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-облако 1"/>
          <p:cNvSpPr/>
          <p:nvPr/>
        </p:nvSpPr>
        <p:spPr>
          <a:xfrm>
            <a:off x="527050" y="1441969"/>
            <a:ext cx="8804069" cy="4990004"/>
          </a:xfrm>
          <a:prstGeom prst="cloudCallout">
            <a:avLst>
              <a:gd name="adj1" fmla="val 58773"/>
              <a:gd name="adj2" fmla="val -42786"/>
            </a:avLst>
          </a:prstGeom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досягнення. Розумію, можу пояснити…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068" y="2154544"/>
            <a:ext cx="77062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Розумію, можу пояснити…</a:t>
            </a:r>
          </a:p>
          <a:p>
            <a:pPr algn="ctr"/>
            <a:endParaRPr lang="uk-UA" sz="1000" b="1" dirty="0">
              <a:solidFill>
                <a:srgbClr val="FFFF00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Чому </a:t>
            </a:r>
            <a:r>
              <a:rPr lang="uk-UA" sz="2800" b="1" i="1" dirty="0">
                <a:solidFill>
                  <a:srgbClr val="FFFF00"/>
                </a:solidFill>
              </a:rPr>
              <a:t>весна днем красна? </a:t>
            </a:r>
            <a:r>
              <a:rPr lang="uk-UA" sz="2800" b="1" dirty="0">
                <a:solidFill>
                  <a:schemeClr val="bg1"/>
                </a:solidFill>
              </a:rPr>
              <a:t>Чому вона</a:t>
            </a:r>
            <a:r>
              <a:rPr lang="uk-UA" sz="2800" b="1" i="1" dirty="0">
                <a:solidFill>
                  <a:srgbClr val="FFFF00"/>
                </a:solidFill>
              </a:rPr>
              <a:t> </a:t>
            </a:r>
            <a:r>
              <a:rPr lang="uk-UA" sz="2800" b="1" i="1" dirty="0" err="1">
                <a:solidFill>
                  <a:srgbClr val="FFFF00"/>
                </a:solidFill>
              </a:rPr>
              <a:t>многоцвітна</a:t>
            </a:r>
            <a:r>
              <a:rPr lang="uk-UA" sz="2800" b="1" dirty="0">
                <a:solidFill>
                  <a:schemeClr val="bg1"/>
                </a:solidFill>
              </a:rPr>
              <a:t>?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Чому хлопчик не зірвав Дзвіночок Конвалії?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Чому українці вважають писанки оберегами рідної оселі й життя?</a:t>
            </a: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68941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4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75102" y="1937977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-облако 1"/>
          <p:cNvSpPr/>
          <p:nvPr/>
        </p:nvSpPr>
        <p:spPr>
          <a:xfrm>
            <a:off x="2921330" y="1441969"/>
            <a:ext cx="9001495" cy="4896486"/>
          </a:xfrm>
          <a:prstGeom prst="cloudCallout">
            <a:avLst>
              <a:gd name="adj1" fmla="val -52527"/>
              <a:gd name="adj2" fmla="val -45315"/>
            </a:avLst>
          </a:prstGeom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досягнення. Вмію…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6469" y="1801500"/>
            <a:ext cx="77903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Вмію…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Розказати вірші, які вчив/вчила напам'ять.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Знайти відповідність між назвою вірша і його автором.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Дібрати матеріал до «Класної газети».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Розповісти текст за ключовими словами.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Установити причину й наслідок у вірші </a:t>
            </a:r>
          </a:p>
          <a:p>
            <a:r>
              <a:rPr lang="uk-UA" sz="2800" b="1" dirty="0">
                <a:solidFill>
                  <a:schemeClr val="bg1"/>
                </a:solidFill>
              </a:rPr>
              <a:t>        Ліни Костенко «Перекинута шпаківня».</a:t>
            </a:r>
          </a:p>
          <a:p>
            <a:r>
              <a:rPr lang="uk-UA" sz="2800" b="1" dirty="0">
                <a:solidFill>
                  <a:schemeClr val="bg1"/>
                </a:solidFill>
              </a:rPr>
              <a:t>                  </a:t>
            </a:r>
            <a:endParaRPr lang="uk-UA" sz="26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4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2" y="1441969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9989" y="2035831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Выноска-облако 1"/>
          <p:cNvSpPr/>
          <p:nvPr/>
        </p:nvSpPr>
        <p:spPr>
          <a:xfrm>
            <a:off x="522415" y="1503954"/>
            <a:ext cx="9071264" cy="4788710"/>
          </a:xfrm>
          <a:prstGeom prst="cloudCallout">
            <a:avLst>
              <a:gd name="adj1" fmla="val 50826"/>
              <a:gd name="adj2" fmla="val -46347"/>
            </a:avLst>
          </a:prstGeom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Перевіряю свої досягнення. Виявляю ставлення, почуття…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2492" y="2126342"/>
            <a:ext cx="82511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      Виявляю ставлення, почуття …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Який із прочитаних творів викликав почуття радості, а який – здивування? Чому?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Звертаючись до мами, бабусі, використовую образні вислови, порівняння …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Які з творів розділу хочу прочитати своїм рідним? 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-4635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9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Слова з якого вірша стали назвою розділу? Хто його автор?</a:t>
            </a:r>
          </a:p>
        </p:txBody>
      </p:sp>
      <p:pic>
        <p:nvPicPr>
          <p:cNvPr id="7" name="Picture 2" descr="Результат пошуку зображень за запитом весна дівчина">
            <a:extLst>
              <a:ext uri="{FF2B5EF4-FFF2-40B4-BE49-F238E27FC236}">
                <a16:creationId xmlns:a16="http://schemas.microsoft.com/office/drawing/2014/main" xmlns="" id="{099ED923-0F86-436E-B90E-9FEF53D9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329" y="1923923"/>
            <a:ext cx="3037301" cy="417737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: скругленные углы 8">
            <a:extLst>
              <a:ext uri="{FF2B5EF4-FFF2-40B4-BE49-F238E27FC236}">
                <a16:creationId xmlns:a16="http://schemas.microsoft.com/office/drawing/2014/main" xmlns="" id="{16C391E4-1F8E-4FB2-A29C-5FCF11494A3E}"/>
              </a:ext>
            </a:extLst>
          </p:cNvPr>
          <p:cNvSpPr/>
          <p:nvPr/>
        </p:nvSpPr>
        <p:spPr>
          <a:xfrm flipH="1">
            <a:off x="388849" y="1662667"/>
            <a:ext cx="7332780" cy="4656987"/>
          </a:xfrm>
          <a:prstGeom prst="cloudCallout">
            <a:avLst>
              <a:gd name="adj1" fmla="val -51426"/>
              <a:gd name="adj2" fmla="val -46655"/>
            </a:avLst>
          </a:prstGeom>
          <a:solidFill>
            <a:srgbClr val="00B05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3584" y="2242897"/>
            <a:ext cx="5401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 Надійшла весна прекрасна, </a:t>
            </a:r>
          </a:p>
          <a:p>
            <a:pPr algn="ctr"/>
            <a:r>
              <a:rPr lang="uk-UA" sz="3200" b="1" dirty="0" err="1">
                <a:solidFill>
                  <a:srgbClr val="FFFF00"/>
                </a:solidFill>
              </a:rPr>
              <a:t>многоцвітна</a:t>
            </a:r>
            <a:r>
              <a:rPr lang="uk-UA" sz="3200" b="1" dirty="0">
                <a:solidFill>
                  <a:srgbClr val="FFFF00"/>
                </a:solidFill>
              </a:rPr>
              <a:t>, тепла, ясна, 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наче дівчинка в вінку. 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Зацвіли луги, діброви, 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повно гомону, розмови 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і пісень в чагарнику.</a:t>
            </a:r>
          </a:p>
          <a:p>
            <a:pPr algn="r"/>
            <a:r>
              <a:rPr lang="uk-UA" sz="3200" b="1" dirty="0">
                <a:solidFill>
                  <a:schemeClr val="bg1"/>
                </a:solidFill>
              </a:rPr>
              <a:t>Іван Франко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3584" y="2249006"/>
            <a:ext cx="54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 Надійшла весна прекрасна, </a:t>
            </a:r>
          </a:p>
        </p:txBody>
      </p:sp>
    </p:spTree>
    <p:extLst>
      <p:ext uri="{BB962C8B-B14F-4D97-AF65-F5344CB8AC3E}">
        <p14:creationId xmlns:p14="http://schemas.microsoft.com/office/powerpoint/2010/main" val="10636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&quot;клипарт пейзаж весна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1"/>
          <a:stretch/>
        </p:blipFill>
        <p:spPr bwMode="auto">
          <a:xfrm>
            <a:off x="141890" y="1284669"/>
            <a:ext cx="11945772" cy="544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Доповни тематичну павутинку до слова </a:t>
            </a:r>
            <a:r>
              <a:rPr lang="uk-UA" sz="2000" b="1" i="1" dirty="0">
                <a:solidFill>
                  <a:srgbClr val="FFFF00"/>
                </a:solidFill>
              </a:rPr>
              <a:t>весна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6C8C322B-41C0-4F21-A6EA-2929815B198B}"/>
              </a:ext>
            </a:extLst>
          </p:cNvPr>
          <p:cNvGrpSpPr/>
          <p:nvPr/>
        </p:nvGrpSpPr>
        <p:grpSpPr>
          <a:xfrm>
            <a:off x="2316757" y="2196548"/>
            <a:ext cx="7558486" cy="3478696"/>
            <a:chOff x="2271314" y="1987826"/>
            <a:chExt cx="7558486" cy="3478696"/>
          </a:xfrm>
          <a:solidFill>
            <a:srgbClr val="00B050"/>
          </a:solidFill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xmlns="" id="{8A7340DB-DEE5-4080-B6E8-CF1D08F5B148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6096000" y="4581938"/>
              <a:ext cx="0" cy="884584"/>
            </a:xfrm>
            <a:prstGeom prst="straightConnector1">
              <a:avLst/>
            </a:prstGeom>
            <a:grpFill/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xmlns="" id="{F7B7A3FF-78F3-400A-AAC7-5D34ABE0A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87826"/>
              <a:ext cx="0" cy="1003851"/>
            </a:xfrm>
            <a:prstGeom prst="straightConnector1">
              <a:avLst/>
            </a:prstGeom>
            <a:grpFill/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xmlns="" id="{E5CD2909-FC62-4E6B-95C5-5878DCD51FD8}"/>
                </a:ext>
              </a:extLst>
            </p:cNvPr>
            <p:cNvCxnSpPr>
              <a:cxnSpLocks/>
            </p:cNvCxnSpPr>
            <p:nvPr/>
          </p:nvCxnSpPr>
          <p:spPr>
            <a:xfrm>
              <a:off x="8834230" y="3786807"/>
              <a:ext cx="995570" cy="0"/>
            </a:xfrm>
            <a:prstGeom prst="straightConnector1">
              <a:avLst/>
            </a:prstGeom>
            <a:grpFill/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xmlns="" id="{0A1B9FA6-6C35-4902-B569-E1BF05682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314" y="3786807"/>
              <a:ext cx="1218025" cy="0"/>
            </a:xfrm>
            <a:prstGeom prst="straightConnector1">
              <a:avLst/>
            </a:prstGeom>
            <a:grpFill/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xmlns="" id="{CAEEEE04-B810-437F-BED7-81EEFB70EC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1808" y="2176672"/>
              <a:ext cx="767922" cy="894521"/>
            </a:xfrm>
            <a:prstGeom prst="straightConnector1">
              <a:avLst/>
            </a:prstGeom>
            <a:grpFill/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xmlns="" id="{BD09C776-AE95-4444-8187-D223AC46A6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7397" y="4576971"/>
              <a:ext cx="1229864" cy="611255"/>
            </a:xfrm>
            <a:prstGeom prst="straightConnector1">
              <a:avLst/>
            </a:prstGeom>
            <a:grpFill/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xmlns="" id="{3DFD1228-D484-4B9D-85C0-FC88016A6BD7}"/>
                </a:ext>
              </a:extLst>
            </p:cNvPr>
            <p:cNvCxnSpPr>
              <a:cxnSpLocks/>
            </p:cNvCxnSpPr>
            <p:nvPr/>
          </p:nvCxnSpPr>
          <p:spPr>
            <a:xfrm>
              <a:off x="8245559" y="4562062"/>
              <a:ext cx="1086456" cy="723070"/>
            </a:xfrm>
            <a:prstGeom prst="straightConnector1">
              <a:avLst/>
            </a:prstGeom>
            <a:grpFill/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xmlns="" id="{BCED8AE2-1325-49F9-8824-A4107AE50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559" y="2128217"/>
              <a:ext cx="919044" cy="889550"/>
            </a:xfrm>
            <a:prstGeom prst="straightConnector1">
              <a:avLst/>
            </a:prstGeom>
            <a:grpFill/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629D0DC1-597A-4A16-BBF1-E85014B78481}"/>
                </a:ext>
              </a:extLst>
            </p:cNvPr>
            <p:cNvSpPr/>
            <p:nvPr/>
          </p:nvSpPr>
          <p:spPr>
            <a:xfrm>
              <a:off x="3357770" y="2991677"/>
              <a:ext cx="5476460" cy="159026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8800" b="1" dirty="0">
                  <a:solidFill>
                    <a:srgbClr val="FFFF00"/>
                  </a:solidFill>
                </a:rPr>
                <a:t>Весна</a:t>
              </a:r>
            </a:p>
          </p:txBody>
        </p:sp>
      </p:grpSp>
      <p:sp>
        <p:nvSpPr>
          <p:cNvPr id="17" name="Скругленный прямоугольник 16"/>
          <p:cNvSpPr/>
          <p:nvPr/>
        </p:nvSpPr>
        <p:spPr>
          <a:xfrm>
            <a:off x="5271508" y="1515832"/>
            <a:ext cx="1739869" cy="68473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сонце</a:t>
            </a:r>
            <a:r>
              <a:rPr lang="uk-UA" sz="3600" b="1" i="1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210047" y="1686119"/>
            <a:ext cx="1907132" cy="68473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струмки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875243" y="3653163"/>
            <a:ext cx="1783591" cy="68473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квіти</a:t>
            </a:r>
            <a:r>
              <a:rPr lang="uk-UA" sz="3600" b="1" i="1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293678" y="5493854"/>
            <a:ext cx="2365156" cy="68473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березень</a:t>
            </a:r>
            <a:r>
              <a:rPr lang="uk-UA" sz="3600" b="1" i="1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179754" y="5696189"/>
            <a:ext cx="1923376" cy="68473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бруньки</a:t>
            </a:r>
            <a:r>
              <a:rPr lang="uk-UA" sz="3600" b="1" i="1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40923" y="5403749"/>
            <a:ext cx="2173194" cy="68473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квітень</a:t>
            </a:r>
            <a:r>
              <a:rPr lang="uk-UA" sz="3600" b="1" i="1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53308" y="3648985"/>
            <a:ext cx="1739869" cy="68473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птахи</a:t>
            </a:r>
            <a:r>
              <a:rPr lang="uk-UA" sz="3600" b="1" i="1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350472" y="1684876"/>
            <a:ext cx="1921952" cy="68473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травень</a:t>
            </a:r>
            <a:r>
              <a:rPr lang="uk-UA" sz="3600" b="1" i="1" dirty="0">
                <a:solidFill>
                  <a:schemeClr val="tx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674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574</Words>
  <Application>Microsoft Office PowerPoint</Application>
  <PresentationFormat>Произвольный</PresentationFormat>
  <Paragraphs>168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436</cp:revision>
  <dcterms:created xsi:type="dcterms:W3CDTF">2018-01-05T16:38:53Z</dcterms:created>
  <dcterms:modified xsi:type="dcterms:W3CDTF">2022-04-12T17:18:31Z</dcterms:modified>
</cp:coreProperties>
</file>