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5" r:id="rId8"/>
    <p:sldId id="271" r:id="rId9"/>
    <p:sldId id="273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2A1443-A3B0-4F97-904B-C5EE93CF1BC3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31724E-F9DE-4BC0-86AA-C9336FE783A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1142984"/>
            <a:ext cx="8610600" cy="198597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Розв’язування вправ на тему:</a:t>
            </a:r>
            <a:br>
              <a:rPr lang="uk-UA" dirty="0" smtClean="0"/>
            </a:br>
            <a:r>
              <a:rPr lang="uk-UA" dirty="0" err="1" smtClean="0"/>
              <a:t>“Коло</a:t>
            </a:r>
            <a:r>
              <a:rPr lang="uk-UA" dirty="0" smtClean="0"/>
              <a:t>. </a:t>
            </a:r>
            <a:r>
              <a:rPr lang="uk-UA" dirty="0" err="1" smtClean="0"/>
              <a:t>Круг.”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uk-UA" dirty="0" smtClean="0"/>
              <a:t>Домашнє завдання: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№1.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12077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uk-UA" sz="2800" dirty="0" smtClean="0"/>
              <a:t>Знайдіть радіус кола, діаметр якого дорівнює 8 см.:</a:t>
            </a:r>
            <a:endParaRPr lang="ru-RU" sz="2800" dirty="0" smtClean="0"/>
          </a:p>
          <a:p>
            <a:r>
              <a:rPr lang="uk-UA" sz="2800" dirty="0" smtClean="0"/>
              <a:t>А) 2 см;	Б) 4 см;		В) 16 см;		Г) 8 см</a:t>
            </a:r>
            <a:r>
              <a:rPr lang="uk-UA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14612" y="3286124"/>
          <a:ext cx="3007309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Формула" r:id="rId3" imgW="1104840" imgH="393480" progId="Equation.3">
                  <p:embed/>
                </p:oleObj>
              </mc:Choice>
              <mc:Fallback>
                <p:oleObj name="Формула" r:id="rId3" imgW="11048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286124"/>
                        <a:ext cx="3007309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71788" y="4643438"/>
          <a:ext cx="28702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Формула" r:id="rId5" imgW="1054080" imgH="393480" progId="Equation.3">
                  <p:embed/>
                </p:oleObj>
              </mc:Choice>
              <mc:Fallback>
                <p:oleObj name="Формула" r:id="rId5" imgW="10540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643438"/>
                        <a:ext cx="28702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14422"/>
            <a:ext cx="8229600" cy="16363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uk-UA" dirty="0" smtClean="0"/>
              <a:t>Кола, радіуси яких 6 см і 2 см, мають внутрішній дотик. Знайдіть відстань між їх центрами.</a:t>
            </a:r>
            <a:endParaRPr lang="ru-RU" dirty="0" smtClean="0"/>
          </a:p>
          <a:p>
            <a:r>
              <a:rPr lang="uk-UA" sz="2800" dirty="0" smtClean="0"/>
              <a:t>А) 2 см;	Б) 4 см;      В) 6 см;	      Г) 8 см.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№2.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57158" y="2857496"/>
            <a:ext cx="3429024" cy="3429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7158" y="3857628"/>
            <a:ext cx="1428760" cy="150019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071670" y="45005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00100" y="45005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 flipH="1">
            <a:off x="357158" y="4572008"/>
            <a:ext cx="1714512" cy="3571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48173" y="3068960"/>
            <a:ext cx="5157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i="1" dirty="0" smtClean="0"/>
              <a:t>Якщо </a:t>
            </a:r>
            <a:r>
              <a:rPr lang="uk-UA" sz="2400" i="1" dirty="0" smtClean="0"/>
              <a:t>внутрішні	дотик, </a:t>
            </a:r>
          </a:p>
          <a:p>
            <a:r>
              <a:rPr lang="uk-UA" sz="2400" i="1" dirty="0" smtClean="0"/>
              <a:t>тоді відстань між центрами </a:t>
            </a:r>
            <a:r>
              <a:rPr lang="en-US" sz="2400" i="1" dirty="0" smtClean="0"/>
              <a:t>R1-R2</a:t>
            </a:r>
            <a:endParaRPr lang="ru-RU" sz="2400" i="1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00628" y="4071942"/>
          <a:ext cx="26273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Формула" r:id="rId3" imgW="965160" imgH="406080" progId="Equation.3">
                  <p:embed/>
                </p:oleObj>
              </mc:Choice>
              <mc:Fallback>
                <p:oleObj name="Формула" r:id="rId3" imgW="96516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071942"/>
                        <a:ext cx="26273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14422"/>
            <a:ext cx="8229600" cy="16363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uk-UA" dirty="0" smtClean="0"/>
              <a:t>Кола, радіуси яких 6 см і 2 см, мають </a:t>
            </a:r>
            <a:r>
              <a:rPr lang="ru-RU" dirty="0" err="1" smtClean="0"/>
              <a:t>зовн</a:t>
            </a:r>
            <a:r>
              <a:rPr lang="uk-UA" dirty="0" err="1" smtClean="0"/>
              <a:t>ішній</a:t>
            </a:r>
            <a:r>
              <a:rPr lang="uk-UA" dirty="0" smtClean="0"/>
              <a:t> дотик. Знайдіть відстань між їх центрами.</a:t>
            </a:r>
            <a:endParaRPr lang="ru-RU" dirty="0" smtClean="0"/>
          </a:p>
          <a:p>
            <a:r>
              <a:rPr lang="uk-UA" sz="2800" dirty="0" smtClean="0"/>
              <a:t>А) 2 см;	Б) 4 см;      В) 6 см;	 </a:t>
            </a:r>
            <a:r>
              <a:rPr lang="uk-UA" sz="2800" dirty="0" smtClean="0"/>
              <a:t>Г</a:t>
            </a:r>
            <a:r>
              <a:rPr lang="uk-UA" sz="2800" dirty="0" smtClean="0"/>
              <a:t>) 8 см.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№</a:t>
            </a:r>
            <a:r>
              <a:rPr lang="en-US" dirty="0" smtClean="0"/>
              <a:t>3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57158" y="2857496"/>
            <a:ext cx="3429024" cy="3429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286116" y="5357803"/>
            <a:ext cx="1428760" cy="150019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071670" y="45005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929058" y="60007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8" idx="5"/>
            <a:endCxn id="9" idx="2"/>
          </p:cNvCxnSpPr>
          <p:nvPr/>
        </p:nvCxnSpPr>
        <p:spPr>
          <a:xfrm rot="16200000" flipH="1">
            <a:off x="2336498" y="4479646"/>
            <a:ext cx="1449684" cy="17354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48172" y="2925108"/>
            <a:ext cx="5223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i="1" dirty="0" smtClean="0"/>
              <a:t>Якщо </a:t>
            </a:r>
            <a:r>
              <a:rPr lang="uk-UA" sz="2400" i="1" dirty="0" smtClean="0"/>
              <a:t>зовнішній  дотик, </a:t>
            </a:r>
          </a:p>
          <a:p>
            <a:r>
              <a:rPr lang="uk-UA" sz="2400" i="1" dirty="0" smtClean="0"/>
              <a:t>тоді відстань між центрами </a:t>
            </a:r>
            <a:r>
              <a:rPr lang="en-US" sz="2400" i="1" dirty="0" smtClean="0"/>
              <a:t>R1</a:t>
            </a:r>
            <a:r>
              <a:rPr lang="uk-UA" sz="2400" i="1" dirty="0" smtClean="0"/>
              <a:t>+</a:t>
            </a:r>
            <a:r>
              <a:rPr lang="en-US" sz="2400" i="1" dirty="0" smtClean="0"/>
              <a:t>R2</a:t>
            </a:r>
            <a:endParaRPr lang="ru-RU" sz="2400" i="1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00628" y="4071942"/>
          <a:ext cx="26273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3" imgW="965160" imgH="406080" progId="Equation.3">
                  <p:embed/>
                </p:oleObj>
              </mc:Choice>
              <mc:Fallback>
                <p:oleObj name="Формула" r:id="rId3" imgW="96516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071942"/>
                        <a:ext cx="26273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26432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uk-UA" dirty="0" smtClean="0"/>
              <a:t>Радіус кола дорівнює 4 см. Як розміщені пряма </a:t>
            </a:r>
            <a:r>
              <a:rPr lang="uk-UA" i="1" dirty="0" smtClean="0"/>
              <a:t>а</a:t>
            </a:r>
            <a:r>
              <a:rPr lang="uk-UA" dirty="0" smtClean="0"/>
              <a:t> і коло, якщо відстань </a:t>
            </a:r>
            <a:r>
              <a:rPr lang="en-US" dirty="0" smtClean="0"/>
              <a:t>d </a:t>
            </a:r>
            <a:r>
              <a:rPr lang="uk-UA" dirty="0" smtClean="0"/>
              <a:t>від центра кола до прямої дорівнює 3 см?</a:t>
            </a:r>
            <a:endParaRPr lang="ru-RU" dirty="0" smtClean="0"/>
          </a:p>
          <a:p>
            <a:endParaRPr lang="uk-UA" sz="2000" dirty="0" smtClean="0"/>
          </a:p>
          <a:p>
            <a:r>
              <a:rPr lang="uk-UA" sz="2000" dirty="0" smtClean="0"/>
              <a:t>А) пряма перетинає коло у двох точках;</a:t>
            </a:r>
          </a:p>
          <a:p>
            <a:r>
              <a:rPr lang="uk-UA" sz="2000" dirty="0" smtClean="0"/>
              <a:t>Б) пряма є дотичною до кола;	</a:t>
            </a:r>
            <a:endParaRPr lang="ru-RU" sz="2000" dirty="0" smtClean="0"/>
          </a:p>
          <a:p>
            <a:r>
              <a:rPr lang="uk-UA" sz="2000" dirty="0" smtClean="0"/>
              <a:t>В) пряма не має з колом спільних точок;	</a:t>
            </a:r>
          </a:p>
          <a:p>
            <a:r>
              <a:rPr lang="uk-UA" sz="2000" dirty="0" smtClean="0"/>
              <a:t>Г) неможливо визначити.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uk-UA" dirty="0" smtClean="0"/>
              <a:t>Завдання №4.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3786190"/>
            <a:ext cx="753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1. </a:t>
            </a:r>
            <a:r>
              <a:rPr lang="ru-RU" sz="2800" dirty="0" err="1" smtClean="0"/>
              <a:t>Якщо</a:t>
            </a:r>
            <a:r>
              <a:rPr lang="en-US" sz="2800" dirty="0" smtClean="0"/>
              <a:t> d=r – </a:t>
            </a:r>
            <a:r>
              <a:rPr lang="ru-RU" sz="2800" dirty="0" smtClean="0"/>
              <a:t>коло </a:t>
            </a:r>
            <a:r>
              <a:rPr lang="ru-RU" sz="2800" dirty="0" err="1" smtClean="0"/>
              <a:t>дотика</a:t>
            </a:r>
            <a:r>
              <a:rPr lang="uk-UA" sz="2800" dirty="0" err="1" smtClean="0"/>
              <a:t>ється</a:t>
            </a:r>
            <a:r>
              <a:rPr lang="uk-UA" sz="2800" dirty="0" smtClean="0"/>
              <a:t> у одній точці.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4500570"/>
            <a:ext cx="707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  <a:r>
              <a:rPr lang="ru-RU" sz="2800" dirty="0" smtClean="0"/>
              <a:t>. </a:t>
            </a:r>
            <a:r>
              <a:rPr lang="ru-RU" sz="2800" dirty="0" err="1" smtClean="0"/>
              <a:t>Якщо</a:t>
            </a:r>
            <a:r>
              <a:rPr lang="en-US" sz="2800" dirty="0" smtClean="0"/>
              <a:t> d&gt;r – </a:t>
            </a:r>
            <a:r>
              <a:rPr lang="ru-RU" sz="2800" dirty="0" smtClean="0"/>
              <a:t>коло не </a:t>
            </a:r>
            <a:r>
              <a:rPr lang="ru-RU" sz="2800" dirty="0" err="1" smtClean="0"/>
              <a:t>ма</a:t>
            </a:r>
            <a:r>
              <a:rPr lang="uk-UA" sz="2800" dirty="0" smtClean="0"/>
              <a:t>є</a:t>
            </a:r>
            <a:r>
              <a:rPr lang="ru-RU" sz="2800" dirty="0" smtClean="0"/>
              <a:t> </a:t>
            </a:r>
            <a:r>
              <a:rPr lang="ru-RU" sz="2800" dirty="0" err="1" smtClean="0"/>
              <a:t>спільних</a:t>
            </a:r>
            <a:r>
              <a:rPr lang="ru-RU" sz="2800" dirty="0" smtClean="0"/>
              <a:t> </a:t>
            </a:r>
            <a:r>
              <a:rPr lang="ru-RU" sz="2800" dirty="0" err="1" smtClean="0"/>
              <a:t>точок</a:t>
            </a:r>
            <a:r>
              <a:rPr lang="uk-UA" sz="2800" dirty="0" smtClean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286388"/>
            <a:ext cx="643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3. </a:t>
            </a:r>
            <a:r>
              <a:rPr lang="ru-RU" sz="2800" dirty="0" err="1" smtClean="0"/>
              <a:t>Якщо</a:t>
            </a:r>
            <a:r>
              <a:rPr lang="en-US" sz="2800" dirty="0" smtClean="0"/>
              <a:t> d&lt;r – </a:t>
            </a:r>
            <a:r>
              <a:rPr lang="ru-RU" sz="2800" dirty="0" smtClean="0"/>
              <a:t>коло </a:t>
            </a:r>
            <a:r>
              <a:rPr lang="ru-RU" sz="2800" dirty="0" err="1" smtClean="0"/>
              <a:t>ма</a:t>
            </a:r>
            <a:r>
              <a:rPr lang="uk-UA" sz="2800" dirty="0" smtClean="0"/>
              <a:t>є</a:t>
            </a:r>
            <a:r>
              <a:rPr lang="ru-RU" sz="2800" dirty="0" smtClean="0"/>
              <a:t> 2 </a:t>
            </a:r>
            <a:r>
              <a:rPr lang="ru-RU" sz="2800" dirty="0" err="1" smtClean="0"/>
              <a:t>сп</a:t>
            </a:r>
            <a:r>
              <a:rPr lang="uk-UA" sz="2800" dirty="0" err="1" smtClean="0"/>
              <a:t>ільні</a:t>
            </a:r>
            <a:r>
              <a:rPr lang="uk-UA" sz="2800" dirty="0" smtClean="0"/>
              <a:t> точки.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4786282" y="2714620"/>
            <a:ext cx="4357718" cy="414338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b="1" dirty="0" smtClean="0">
                <a:latin typeface="Times New Roman" pitchFamily="18" charset="0"/>
                <a:cs typeface="Times New Roman" pitchFamily="18" charset="0"/>
              </a:rPr>
              <a:t>Описане коло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Коло називається 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описаним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навколо трикутника, якщо воно проходить через усі його вершини.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5000628" y="2928934"/>
            <a:ext cx="3929090" cy="2714644"/>
          </a:xfrm>
          <a:prstGeom prst="triangle">
            <a:avLst>
              <a:gd name="adj" fmla="val 24851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4282" y="0"/>
            <a:ext cx="3429024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bIns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Пригадаємо</a:t>
            </a:r>
            <a:r>
              <a:rPr kumimoji="0" lang="uk-UA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14311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Теорема: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Навколо будь-якого трикутника можна описати коло і до того ж тільки одне.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3571876"/>
            <a:ext cx="3929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Наслідок: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Центр описаного кола навколо трикутника лежить на перетині серединних перпендикулярів, проведених до сторін трикутника.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7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/>
        </p:nvGrpSpPr>
        <p:grpSpPr>
          <a:xfrm>
            <a:off x="4929190" y="3929066"/>
            <a:ext cx="3929090" cy="2714644"/>
            <a:chOff x="3929058" y="2928934"/>
            <a:chExt cx="3929090" cy="2714644"/>
          </a:xfrm>
        </p:grpSpPr>
        <p:sp>
          <p:nvSpPr>
            <p:cNvPr id="7" name="Равнобедренный треугольник 6"/>
            <p:cNvSpPr/>
            <p:nvPr/>
          </p:nvSpPr>
          <p:spPr>
            <a:xfrm>
              <a:off x="3929058" y="2928934"/>
              <a:ext cx="3929090" cy="2714644"/>
            </a:xfrm>
            <a:prstGeom prst="triangle">
              <a:avLst>
                <a:gd name="adj" fmla="val 24851"/>
              </a:avLst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4357686" y="3714752"/>
              <a:ext cx="2000264" cy="19288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b="1" dirty="0" smtClean="0">
                <a:latin typeface="Times New Roman" pitchFamily="18" charset="0"/>
                <a:cs typeface="Times New Roman" pitchFamily="18" charset="0"/>
              </a:rPr>
              <a:t>Вписане коло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Коло називається 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вписаним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у трикутник, якщо воно дотикається до всіх його сторін.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вписане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28920"/>
            <a:ext cx="3857652" cy="312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14282" y="0"/>
            <a:ext cx="3429024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bIns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Пригадаємо</a:t>
            </a:r>
            <a:r>
              <a:rPr kumimoji="0" lang="uk-UA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14311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Теорема: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 будь-який трикутник можна вписати коло і до того ж тільки одне.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2857496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Наслідок: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Центр вписаного кола у трикутник лежить на перетині бісектрис кутів трикутника.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67544" y="2636912"/>
            <a:ext cx="2819400" cy="60021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∠С=</a:t>
            </a:r>
            <a:r>
              <a:rPr lang="ru-RU" sz="2800" dirty="0" smtClean="0"/>
              <a:t> 30°*2=60°</a:t>
            </a:r>
            <a:endParaRPr lang="ru-RU" sz="2800" dirty="0"/>
          </a:p>
        </p:txBody>
      </p:sp>
      <p:pic>
        <p:nvPicPr>
          <p:cNvPr id="4" name="Содержимое 3" descr="7g_22_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66" b="1866"/>
          <a:stretch>
            <a:fillRect/>
          </a:stretch>
        </p:blipFill>
        <p:spPr>
          <a:xfrm>
            <a:off x="3779912" y="2151046"/>
            <a:ext cx="4617720" cy="3931920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4282" y="1071546"/>
            <a:ext cx="8569325" cy="1079500"/>
          </a:xfrm>
          <a:prstGeom prst="rect">
            <a:avLst/>
          </a:prstGeom>
          <a:noFill/>
          <a:ln>
            <a:solidFill>
              <a:srgbClr val="99CC00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000" dirty="0" smtClean="0"/>
              <a:t> В </a:t>
            </a:r>
            <a:r>
              <a:rPr lang="ru-RU" sz="2000" dirty="0" err="1" smtClean="0"/>
              <a:t>трикутник</a:t>
            </a:r>
            <a:r>
              <a:rPr lang="ru-RU" sz="2000" dirty="0" smtClean="0"/>
              <a:t> CDE вписано коло </a:t>
            </a:r>
            <a:r>
              <a:rPr lang="ru-RU" sz="2000" dirty="0" err="1" smtClean="0"/>
              <a:t>з</a:t>
            </a:r>
            <a:r>
              <a:rPr lang="ru-RU" sz="2000" dirty="0" smtClean="0"/>
              <a:t> центром в </a:t>
            </a:r>
            <a:r>
              <a:rPr lang="ru-RU" sz="2000" dirty="0" err="1" smtClean="0"/>
              <a:t>точці</a:t>
            </a:r>
            <a:r>
              <a:rPr lang="ru-RU" sz="2000" dirty="0" smtClean="0"/>
              <a:t> А.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000" dirty="0" err="1" smtClean="0"/>
              <a:t>Знайдіть</a:t>
            </a:r>
            <a:r>
              <a:rPr lang="ru-RU" sz="2000" dirty="0" smtClean="0"/>
              <a:t> ∠С </a:t>
            </a:r>
            <a:r>
              <a:rPr lang="ru-RU" sz="2000" dirty="0" err="1" smtClean="0"/>
              <a:t>трикутника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∠ACD = 30°.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43372" y="478632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30°</a:t>
            </a:r>
            <a:endParaRPr lang="ru-RU" dirty="0"/>
          </a:p>
        </p:txBody>
      </p:sp>
      <p:sp>
        <p:nvSpPr>
          <p:cNvPr id="9" name="Дуга 8"/>
          <p:cNvSpPr/>
          <p:nvPr/>
        </p:nvSpPr>
        <p:spPr>
          <a:xfrm>
            <a:off x="4213192" y="4909737"/>
            <a:ext cx="571504" cy="642942"/>
          </a:xfrm>
          <a:prstGeom prst="arc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rot="2335086">
            <a:off x="4409373" y="5198178"/>
            <a:ext cx="571504" cy="642942"/>
          </a:xfrm>
          <a:prstGeom prst="arc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71472" y="-171400"/>
            <a:ext cx="8229600" cy="1143000"/>
          </a:xfrm>
          <a:prstGeom prst="rect">
            <a:avLst/>
          </a:prstGeom>
        </p:spPr>
        <p:txBody>
          <a:bodyPr vert="horz" lIns="45720" tIns="45720" rIns="45720" b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Завдання №5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Задача №6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14401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uk-UA" altLang="ru-RU" sz="1800" dirty="0">
                <a:latin typeface="Arial" charset="0"/>
              </a:rPr>
              <a:t>Два кола мають спільний центр О 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uk-UA" altLang="ru-RU" sz="1800" dirty="0">
                <a:latin typeface="Arial" charset="0"/>
              </a:rPr>
              <a:t>Через точку А більшого кола провели дотичні АС і АЕ до меншого кола</a:t>
            </a:r>
            <a:r>
              <a:rPr lang="uk-UA" altLang="ru-RU" sz="1800" dirty="0" smtClean="0">
                <a:latin typeface="Arial" charset="0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uk-UA" altLang="ru-RU" sz="1800" dirty="0">
                <a:latin typeface="Arial" charset="0"/>
              </a:rPr>
              <a:t>Знайдіть радіус </a:t>
            </a:r>
            <a:r>
              <a:rPr lang="uk-UA" altLang="ru-RU" sz="1800" dirty="0" smtClean="0">
                <a:latin typeface="Arial" charset="0"/>
              </a:rPr>
              <a:t>більшого </a:t>
            </a:r>
            <a:r>
              <a:rPr lang="uk-UA" altLang="ru-RU" sz="1800" dirty="0">
                <a:latin typeface="Arial" charset="0"/>
              </a:rPr>
              <a:t>кола (</a:t>
            </a:r>
            <a:r>
              <a:rPr lang="en-US" altLang="ru-RU" sz="1800" dirty="0">
                <a:latin typeface="Arial" charset="0"/>
              </a:rPr>
              <a:t>R</a:t>
            </a:r>
            <a:r>
              <a:rPr lang="uk-UA" altLang="ru-RU" sz="1800" dirty="0">
                <a:latin typeface="Arial" charset="0"/>
              </a:rPr>
              <a:t>), якщо радіус меншого (</a:t>
            </a:r>
            <a:r>
              <a:rPr lang="en-US" altLang="ru-RU" sz="1800" dirty="0">
                <a:latin typeface="Arial" charset="0"/>
              </a:rPr>
              <a:t>r</a:t>
            </a:r>
            <a:r>
              <a:rPr lang="uk-UA" altLang="ru-RU" sz="1800" dirty="0">
                <a:latin typeface="Arial" charset="0"/>
              </a:rPr>
              <a:t>) дорівнює 5 см, а кут САЕ = 60 градусів.</a:t>
            </a:r>
            <a:endParaRPr lang="ru-RU" altLang="ru-RU" sz="1800" dirty="0">
              <a:latin typeface="Arial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ru-RU" altLang="ru-RU" sz="1800" dirty="0">
              <a:latin typeface="Arial" charset="0"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2708920"/>
            <a:ext cx="5707782" cy="35283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uk-UA" altLang="ru-RU" sz="1800" dirty="0" err="1">
                <a:solidFill>
                  <a:srgbClr val="FF0000"/>
                </a:solidFill>
                <a:latin typeface="Arial" charset="0"/>
              </a:rPr>
              <a:t>Розв</a:t>
            </a:r>
            <a:r>
              <a:rPr lang="en-US" altLang="ru-RU" sz="1800" dirty="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uk-UA" altLang="ru-RU" sz="1800" dirty="0" err="1" smtClean="0">
                <a:solidFill>
                  <a:srgbClr val="FF0000"/>
                </a:solidFill>
                <a:latin typeface="Arial" charset="0"/>
              </a:rPr>
              <a:t>язання</a:t>
            </a:r>
            <a:r>
              <a:rPr lang="uk-UA" altLang="ru-RU" sz="1800" dirty="0">
                <a:solidFill>
                  <a:srgbClr val="FF0000"/>
                </a:solidFill>
                <a:latin typeface="Arial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uk-UA" altLang="ru-RU" sz="1800" dirty="0">
                <a:latin typeface="Arial" charset="0"/>
              </a:rPr>
              <a:t>1.Проведемо радіуси меншого кола ОХ та ОУ у точки дотику.</a:t>
            </a:r>
          </a:p>
          <a:p>
            <a:pPr>
              <a:spcBef>
                <a:spcPct val="50000"/>
              </a:spcBef>
            </a:pPr>
            <a:r>
              <a:rPr lang="uk-UA" altLang="ru-RU" sz="1800" dirty="0">
                <a:latin typeface="Arial" charset="0"/>
              </a:rPr>
              <a:t>2. Вони перпендикулярні дотичним АС і АЕ відповідно</a:t>
            </a:r>
            <a:r>
              <a:rPr lang="uk-UA" altLang="ru-RU" sz="1800" dirty="0" smtClean="0"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uk-UA" altLang="ru-RU" sz="1800" dirty="0">
                <a:latin typeface="Arial" charset="0"/>
              </a:rPr>
              <a:t>Що можна сказати про трикутники АОХ та АОУ?</a:t>
            </a:r>
            <a:endParaRPr lang="ru-RU" altLang="ru-RU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uk-UA" altLang="ru-RU" sz="1800" dirty="0">
                <a:latin typeface="Arial" charset="0"/>
              </a:rPr>
              <a:t>В прямокутному трикутнику ХОА маємо гострий кут 30 градусів.</a:t>
            </a:r>
            <a:endParaRPr lang="ru-RU" altLang="ru-RU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uk-UA" altLang="ru-RU" sz="1800" dirty="0">
                <a:latin typeface="Arial" charset="0"/>
              </a:rPr>
              <a:t>ОА = </a:t>
            </a:r>
            <a:r>
              <a:rPr lang="en-US" altLang="ru-RU" sz="1800" dirty="0" smtClean="0">
                <a:latin typeface="Arial" charset="0"/>
              </a:rPr>
              <a:t>R </a:t>
            </a:r>
            <a:r>
              <a:rPr lang="uk-UA" altLang="ru-RU" sz="1800" dirty="0" smtClean="0">
                <a:latin typeface="Arial" charset="0"/>
              </a:rPr>
              <a:t>=</a:t>
            </a:r>
            <a:r>
              <a:rPr lang="en-US" altLang="ru-RU" sz="1800" dirty="0" smtClean="0">
                <a:latin typeface="Arial" charset="0"/>
              </a:rPr>
              <a:t> 2r = </a:t>
            </a:r>
            <a:r>
              <a:rPr lang="uk-UA" altLang="ru-RU" sz="1800" dirty="0" smtClean="0">
                <a:latin typeface="Arial" charset="0"/>
              </a:rPr>
              <a:t>10 </a:t>
            </a:r>
            <a:r>
              <a:rPr lang="uk-UA" altLang="ru-RU" sz="1800" dirty="0">
                <a:latin typeface="Arial" charset="0"/>
              </a:rPr>
              <a:t>см.</a:t>
            </a:r>
            <a:endParaRPr lang="ru-RU" altLang="ru-RU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uk-UA" altLang="ru-RU" sz="1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uk-UA" altLang="ru-RU" sz="1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ru-RU" altLang="ru-RU" sz="1800" dirty="0">
              <a:latin typeface="Arial" charset="0"/>
            </a:endParaRPr>
          </a:p>
          <a:p>
            <a:pPr marL="0" indent="0">
              <a:spcBef>
                <a:spcPct val="50000"/>
              </a:spcBef>
              <a:buFont typeface="Wingdings 2"/>
              <a:buNone/>
            </a:pPr>
            <a:endParaRPr lang="ru-RU" altLang="ru-RU" sz="1800" dirty="0" smtClean="0">
              <a:latin typeface="Arial" charset="0"/>
            </a:endParaRPr>
          </a:p>
          <a:p>
            <a:endParaRPr lang="ru-RU" dirty="0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11560" y="6038874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2000" b="1" dirty="0">
                <a:solidFill>
                  <a:srgbClr val="CC6600"/>
                </a:solidFill>
                <a:latin typeface="Arial" charset="0"/>
              </a:rPr>
              <a:t>Відповідь: </a:t>
            </a:r>
            <a:r>
              <a:rPr lang="en-US" altLang="ru-RU" sz="2000" b="1" dirty="0">
                <a:solidFill>
                  <a:srgbClr val="CC6600"/>
                </a:solidFill>
                <a:latin typeface="Arial" charset="0"/>
              </a:rPr>
              <a:t>R</a:t>
            </a:r>
            <a:r>
              <a:rPr lang="uk-UA" altLang="ru-RU" sz="2000" b="1" dirty="0">
                <a:solidFill>
                  <a:srgbClr val="CC6600"/>
                </a:solidFill>
                <a:latin typeface="Arial" charset="0"/>
              </a:rPr>
              <a:t> = 10 см</a:t>
            </a:r>
            <a:endParaRPr lang="ru-RU" altLang="ru-RU" sz="2000" b="1" dirty="0">
              <a:solidFill>
                <a:srgbClr val="CC6600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7" t="16577" b="38491"/>
          <a:stretch/>
        </p:blipFill>
        <p:spPr bwMode="auto">
          <a:xfrm>
            <a:off x="6034196" y="2816875"/>
            <a:ext cx="3002300" cy="26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0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425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Поток</vt:lpstr>
      <vt:lpstr>Формула</vt:lpstr>
      <vt:lpstr>Розв’язування вправ на тему: “Коло. Круг.”</vt:lpstr>
      <vt:lpstr>Завдання №1.</vt:lpstr>
      <vt:lpstr>Завдання №2.</vt:lpstr>
      <vt:lpstr>Завдання №3.</vt:lpstr>
      <vt:lpstr>Завдання №4.</vt:lpstr>
      <vt:lpstr>Описане коло</vt:lpstr>
      <vt:lpstr>Вписане коло</vt:lpstr>
      <vt:lpstr>Презентация PowerPoint</vt:lpstr>
      <vt:lpstr>Задача №6 </vt:lpstr>
      <vt:lpstr>Домашнє завдання: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Розв’язування вправ на тему: “Коло. Круг.”</dc:title>
  <dc:creator>Admin</dc:creator>
  <cp:lastModifiedBy>admin</cp:lastModifiedBy>
  <cp:revision>12</cp:revision>
  <dcterms:created xsi:type="dcterms:W3CDTF">2020-04-28T11:51:46Z</dcterms:created>
  <dcterms:modified xsi:type="dcterms:W3CDTF">2022-04-19T17:00:22Z</dcterms:modified>
</cp:coreProperties>
</file>