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279" r:id="rId3"/>
    <p:sldId id="2327" r:id="rId4"/>
    <p:sldId id="2328" r:id="rId5"/>
    <p:sldId id="2329" r:id="rId6"/>
    <p:sldId id="2330" r:id="rId7"/>
    <p:sldId id="2331" r:id="rId8"/>
    <p:sldId id="2332" r:id="rId9"/>
    <p:sldId id="2264" r:id="rId10"/>
    <p:sldId id="2284" r:id="rId11"/>
    <p:sldId id="2348" r:id="rId12"/>
    <p:sldId id="2267" r:id="rId13"/>
    <p:sldId id="2320" r:id="rId14"/>
    <p:sldId id="2349" r:id="rId15"/>
    <p:sldId id="2358" r:id="rId16"/>
    <p:sldId id="2357" r:id="rId17"/>
    <p:sldId id="2360" r:id="rId18"/>
    <p:sldId id="2361" r:id="rId19"/>
    <p:sldId id="965" r:id="rId20"/>
    <p:sldId id="2277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2279"/>
            <p14:sldId id="2327"/>
            <p14:sldId id="2328"/>
            <p14:sldId id="2329"/>
            <p14:sldId id="2330"/>
            <p14:sldId id="2331"/>
            <p14:sldId id="2332"/>
            <p14:sldId id="2264"/>
            <p14:sldId id="2284"/>
            <p14:sldId id="2348"/>
            <p14:sldId id="2267"/>
            <p14:sldId id="2320"/>
            <p14:sldId id="2349"/>
            <p14:sldId id="2358"/>
            <p14:sldId id="2357"/>
            <p14:sldId id="2360"/>
            <p14:sldId id="2361"/>
          </p14:sldIdLst>
        </p14:section>
        <p14:section name="Раздел без заголовка" id="{AC9334F8-F988-4E78-9E68-3A8F16322EC6}">
          <p14:sldIdLst>
            <p14:sldId id="965"/>
            <p14:sldId id="2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66FF"/>
    <a:srgbClr val="FF3131"/>
    <a:srgbClr val="1694E9"/>
    <a:srgbClr val="9E0000"/>
    <a:srgbClr val="BA1CBA"/>
    <a:srgbClr val="00B050"/>
    <a:srgbClr val="0D0D0D"/>
    <a:srgbClr val="FFFF00"/>
    <a:srgbClr val="C61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4322" autoAdjust="0"/>
  </p:normalViewPr>
  <p:slideViewPr>
    <p:cSldViewPr snapToGrid="0">
      <p:cViewPr varScale="1">
        <p:scale>
          <a:sx n="112" d="100"/>
          <a:sy n="112" d="100"/>
        </p:scale>
        <p:origin x="18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19.01.2022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19.01.2022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19.01.2022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19.01.2022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19.01.2022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19.01.2022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microsoft.com/office/2007/relationships/hdphoto" Target="../media/hdphoto2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8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8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2.wdp"/><Relationship Id="rId7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8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5" t="6285" r="25006" b="12381"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№8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8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6223" y="1660783"/>
            <a:ext cx="65543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rgbClr val="2F3242"/>
                </a:solidFill>
              </a:rPr>
              <a:t>Письмове додавання трицифрових чисел, коли сума одиниць дорівнює 10 або сума десятків дорівнює </a:t>
            </a:r>
            <a:endParaRPr lang="uk-UA" sz="4800" b="1" dirty="0" smtClean="0">
              <a:solidFill>
                <a:srgbClr val="2F3242"/>
              </a:solidFill>
            </a:endParaRPr>
          </a:p>
          <a:p>
            <a:pPr algn="ctr"/>
            <a:r>
              <a:rPr lang="uk-UA" sz="4800" b="1" dirty="0" smtClean="0">
                <a:solidFill>
                  <a:srgbClr val="2F3242"/>
                </a:solidFill>
              </a:rPr>
              <a:t>10 десяткам</a:t>
            </a:r>
            <a:endParaRPr lang="ru-RU" sz="48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18167" y="400359"/>
            <a:ext cx="8779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5</a:t>
            </a:r>
            <a:r>
              <a:rPr lang="uk-UA" sz="2800" b="1" dirty="0" smtClean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 smtClean="0">
                <a:solidFill>
                  <a:schemeClr val="bg1"/>
                </a:solidFill>
              </a:rPr>
              <a:t>Письмове додавання та віднімання чисел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91656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Розглянь записи та поясни прийом письмового додавання, коли при додаванні одиниць дістаємо десяток або при додаванні десятків дістаємо сотню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</a:t>
            </a:r>
            <a:r>
              <a:rPr lang="en-US" sz="4000" b="1" dirty="0" smtClean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</a:t>
            </a:r>
            <a:r>
              <a:rPr lang="uk-UA" sz="1400" b="1" dirty="0" smtClean="0">
                <a:solidFill>
                  <a:schemeClr val="bg1"/>
                </a:solidFill>
              </a:rPr>
              <a:t>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7</a:t>
            </a:r>
            <a:r>
              <a:rPr lang="uk-UA" sz="4000" b="1" dirty="0" smtClean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74386" b="85317"/>
          <a:stretch/>
        </p:blipFill>
        <p:spPr>
          <a:xfrm>
            <a:off x="1204329" y="1406728"/>
            <a:ext cx="10578962" cy="3414653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7" t="42975" r="67152" b="43183"/>
          <a:stretch/>
        </p:blipFill>
        <p:spPr>
          <a:xfrm>
            <a:off x="2082177" y="2008776"/>
            <a:ext cx="819757" cy="1022698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05" t="42736" r="57654" b="43422"/>
          <a:stretch/>
        </p:blipFill>
        <p:spPr>
          <a:xfrm>
            <a:off x="3372834" y="2645787"/>
            <a:ext cx="819757" cy="1022698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22" t="42678" r="39237" b="43480"/>
          <a:stretch/>
        </p:blipFill>
        <p:spPr>
          <a:xfrm>
            <a:off x="3416114" y="2000560"/>
            <a:ext cx="819757" cy="1022698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 flipV="1">
            <a:off x="1841820" y="3509686"/>
            <a:ext cx="2289987" cy="62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4" t="11917" r="84796" b="83092"/>
          <a:stretch/>
        </p:blipFill>
        <p:spPr>
          <a:xfrm>
            <a:off x="1598642" y="2731916"/>
            <a:ext cx="421206" cy="276501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21" t="44345" r="31607" b="42619"/>
          <a:stretch/>
        </p:blipFill>
        <p:spPr>
          <a:xfrm>
            <a:off x="2737502" y="2110150"/>
            <a:ext cx="741322" cy="941754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36" t="43149" r="12723" b="43009"/>
          <a:stretch/>
        </p:blipFill>
        <p:spPr>
          <a:xfrm>
            <a:off x="2802486" y="3359592"/>
            <a:ext cx="785346" cy="979768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64" t="43583" r="31564" b="43381"/>
          <a:stretch/>
        </p:blipFill>
        <p:spPr>
          <a:xfrm>
            <a:off x="2101059" y="3406212"/>
            <a:ext cx="709342" cy="901128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64" t="44342" r="58364" b="42622"/>
          <a:stretch/>
        </p:blipFill>
        <p:spPr>
          <a:xfrm>
            <a:off x="2061164" y="2770094"/>
            <a:ext cx="741322" cy="941754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9" t="44618" r="85799" b="42346"/>
          <a:stretch/>
        </p:blipFill>
        <p:spPr>
          <a:xfrm>
            <a:off x="2716489" y="2777032"/>
            <a:ext cx="741322" cy="941754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93" t="44342" r="4735" b="42622"/>
          <a:stretch/>
        </p:blipFill>
        <p:spPr>
          <a:xfrm>
            <a:off x="3359973" y="3423073"/>
            <a:ext cx="741322" cy="941754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9" t="42668" r="76160" b="43490"/>
          <a:stretch/>
        </p:blipFill>
        <p:spPr>
          <a:xfrm>
            <a:off x="5320438" y="2007296"/>
            <a:ext cx="819757" cy="102269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6" t="42575" r="48613" b="43583"/>
          <a:stretch/>
        </p:blipFill>
        <p:spPr>
          <a:xfrm>
            <a:off x="6614728" y="1999435"/>
            <a:ext cx="819757" cy="1022698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2" t="42678" r="76007" b="43480"/>
          <a:stretch/>
        </p:blipFill>
        <p:spPr>
          <a:xfrm>
            <a:off x="6023991" y="1999435"/>
            <a:ext cx="819757" cy="1022698"/>
          </a:xfrm>
          <a:prstGeom prst="rect">
            <a:avLst/>
          </a:prstGeom>
        </p:spPr>
      </p:pic>
      <p:cxnSp>
        <p:nvCxnSpPr>
          <p:cNvPr id="47" name="Прямая соединительная линия 46"/>
          <p:cNvCxnSpPr/>
          <p:nvPr/>
        </p:nvCxnSpPr>
        <p:spPr>
          <a:xfrm flipV="1">
            <a:off x="5080081" y="3508206"/>
            <a:ext cx="2289987" cy="62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4" t="11917" r="84796" b="83092"/>
          <a:stretch/>
        </p:blipFill>
        <p:spPr>
          <a:xfrm>
            <a:off x="4836903" y="2730436"/>
            <a:ext cx="421206" cy="27650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16" t="44196" r="22812" b="42768"/>
          <a:stretch/>
        </p:blipFill>
        <p:spPr>
          <a:xfrm>
            <a:off x="5959166" y="2770094"/>
            <a:ext cx="741322" cy="941754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93" t="42993" r="39366" b="43165"/>
          <a:stretch/>
        </p:blipFill>
        <p:spPr>
          <a:xfrm>
            <a:off x="5360209" y="3362838"/>
            <a:ext cx="766982" cy="956858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17" t="43739" r="4411" b="43225"/>
          <a:stretch/>
        </p:blipFill>
        <p:spPr>
          <a:xfrm>
            <a:off x="6015911" y="3398912"/>
            <a:ext cx="709342" cy="901128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65" t="44178" r="58363" b="42786"/>
          <a:stretch/>
        </p:blipFill>
        <p:spPr>
          <a:xfrm>
            <a:off x="6578833" y="2763156"/>
            <a:ext cx="741322" cy="941754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7" t="44289" r="67861" b="42675"/>
          <a:stretch/>
        </p:blipFill>
        <p:spPr>
          <a:xfrm>
            <a:off x="5298429" y="2777032"/>
            <a:ext cx="741322" cy="94175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10" t="44327" r="13718" b="42637"/>
          <a:stretch/>
        </p:blipFill>
        <p:spPr>
          <a:xfrm>
            <a:off x="6597329" y="3412638"/>
            <a:ext cx="741322" cy="941754"/>
          </a:xfrm>
          <a:prstGeom prst="rect">
            <a:avLst/>
          </a:prstGeom>
        </p:spPr>
      </p:pic>
      <p:pic>
        <p:nvPicPr>
          <p:cNvPr id="2052" name="Picture 4" descr="Снежинки из бумаги шаблоны для вырезания распечатать. Как сделать снежинки  из бумаги своими руками на новый год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235" b="100000" l="375" r="51500">
                        <a14:foregroundMark x1="11000" y1="44239" x2="17500" y2="33951"/>
                        <a14:foregroundMark x1="29250" y1="20576" x2="44375" y2="31481"/>
                        <a14:foregroundMark x1="31125" y1="42593" x2="37375" y2="50617"/>
                        <a14:foregroundMark x1="37375" y1="40329" x2="31875" y2="49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769"/>
          <a:stretch/>
        </p:blipFill>
        <p:spPr bwMode="auto">
          <a:xfrm>
            <a:off x="9666796" y="4182907"/>
            <a:ext cx="2033039" cy="241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8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73186" b="88062"/>
          <a:stretch/>
        </p:blipFill>
        <p:spPr>
          <a:xfrm>
            <a:off x="2110854" y="3836874"/>
            <a:ext cx="11074640" cy="277617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Знайди суми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1</a:t>
            </a:r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</a:t>
            </a:r>
            <a:r>
              <a:rPr lang="uk-UA" sz="1400" b="1" dirty="0" smtClean="0">
                <a:solidFill>
                  <a:schemeClr val="bg1"/>
                </a:solidFill>
              </a:rPr>
              <a:t>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</a:t>
            </a:r>
            <a:r>
              <a:rPr lang="uk-UA" sz="4000" b="1" dirty="0" smtClean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73186" b="88062"/>
          <a:stretch/>
        </p:blipFill>
        <p:spPr>
          <a:xfrm>
            <a:off x="577720" y="1182614"/>
            <a:ext cx="11074640" cy="2776178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4" t="42929" r="67605" b="43229"/>
          <a:stretch/>
        </p:blipFill>
        <p:spPr>
          <a:xfrm>
            <a:off x="2066148" y="2451368"/>
            <a:ext cx="819757" cy="1022698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6" t="42663" r="76283" b="43495"/>
          <a:stretch/>
        </p:blipFill>
        <p:spPr>
          <a:xfrm>
            <a:off x="2100577" y="1786715"/>
            <a:ext cx="819757" cy="1022698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 flipV="1">
            <a:off x="1215211" y="3290431"/>
            <a:ext cx="2225960" cy="1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 t="11828" r="84688" b="83181"/>
          <a:stretch/>
        </p:blipFill>
        <p:spPr>
          <a:xfrm>
            <a:off x="1018225" y="2506963"/>
            <a:ext cx="421206" cy="276501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6" t="43025" r="67982" b="43939"/>
          <a:stretch/>
        </p:blipFill>
        <p:spPr>
          <a:xfrm>
            <a:off x="1397295" y="1807136"/>
            <a:ext cx="762360" cy="96848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97" t="43163" r="49162" b="42995"/>
          <a:stretch/>
        </p:blipFill>
        <p:spPr>
          <a:xfrm>
            <a:off x="2021027" y="3124498"/>
            <a:ext cx="819757" cy="1022698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87" t="43720" r="57772" b="42438"/>
          <a:stretch/>
        </p:blipFill>
        <p:spPr>
          <a:xfrm>
            <a:off x="5313359" y="1860666"/>
            <a:ext cx="819757" cy="1022698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83" t="42658" r="38876" b="43500"/>
          <a:stretch/>
        </p:blipFill>
        <p:spPr>
          <a:xfrm>
            <a:off x="1533802" y="2425104"/>
            <a:ext cx="819757" cy="1022698"/>
          </a:xfrm>
          <a:prstGeom prst="rect">
            <a:avLst/>
          </a:prstGeom>
        </p:spPr>
      </p:pic>
      <p:cxnSp>
        <p:nvCxnSpPr>
          <p:cNvPr id="55" name="Прямая соединительная линия 54"/>
          <p:cNvCxnSpPr/>
          <p:nvPr/>
        </p:nvCxnSpPr>
        <p:spPr>
          <a:xfrm>
            <a:off x="4603593" y="3284699"/>
            <a:ext cx="2113374" cy="8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3" t="11793" r="84777" b="83216"/>
          <a:stretch/>
        </p:blipFill>
        <p:spPr>
          <a:xfrm>
            <a:off x="4245362" y="2504764"/>
            <a:ext cx="421206" cy="276501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74" t="43069" r="22454" b="43895"/>
          <a:stretch/>
        </p:blipFill>
        <p:spPr>
          <a:xfrm>
            <a:off x="4328274" y="5115228"/>
            <a:ext cx="747410" cy="949489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2" t="43774" r="67507" b="42384"/>
          <a:stretch/>
        </p:blipFill>
        <p:spPr>
          <a:xfrm>
            <a:off x="7884887" y="1857661"/>
            <a:ext cx="819757" cy="1022698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5" t="43378" r="75764" b="42780"/>
          <a:stretch/>
        </p:blipFill>
        <p:spPr>
          <a:xfrm>
            <a:off x="5407753" y="2476841"/>
            <a:ext cx="819757" cy="1022698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46" t="43195" r="39213" b="42963"/>
          <a:stretch/>
        </p:blipFill>
        <p:spPr>
          <a:xfrm>
            <a:off x="4708252" y="3115439"/>
            <a:ext cx="819757" cy="1022698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4" t="43584" r="48934" b="43380"/>
          <a:stretch/>
        </p:blipFill>
        <p:spPr>
          <a:xfrm>
            <a:off x="4695376" y="1840704"/>
            <a:ext cx="765817" cy="972873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8" t="42966" r="67660" b="43998"/>
          <a:stretch/>
        </p:blipFill>
        <p:spPr>
          <a:xfrm>
            <a:off x="2789729" y="2476841"/>
            <a:ext cx="709342" cy="901128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41" t="42949" r="48918" b="43209"/>
          <a:stretch/>
        </p:blipFill>
        <p:spPr>
          <a:xfrm>
            <a:off x="5945286" y="2445029"/>
            <a:ext cx="819757" cy="1022698"/>
          </a:xfrm>
          <a:prstGeom prst="rect">
            <a:avLst/>
          </a:prstGeom>
        </p:spPr>
      </p:pic>
      <p:cxnSp>
        <p:nvCxnSpPr>
          <p:cNvPr id="94" name="Прямая соединительная линия 93"/>
          <p:cNvCxnSpPr/>
          <p:nvPr/>
        </p:nvCxnSpPr>
        <p:spPr>
          <a:xfrm>
            <a:off x="7858504" y="3307837"/>
            <a:ext cx="21016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0" t="11719" r="84750" b="83290"/>
          <a:stretch/>
        </p:blipFill>
        <p:spPr>
          <a:xfrm>
            <a:off x="2519780" y="5162129"/>
            <a:ext cx="421206" cy="276501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3" t="43419" r="85665" b="43545"/>
          <a:stretch/>
        </p:blipFill>
        <p:spPr>
          <a:xfrm>
            <a:off x="8607524" y="1850449"/>
            <a:ext cx="759311" cy="964607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1" t="43176" r="85338" b="42982"/>
          <a:stretch/>
        </p:blipFill>
        <p:spPr>
          <a:xfrm>
            <a:off x="4691161" y="2474677"/>
            <a:ext cx="806438" cy="1006082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90" t="43703" r="22738" b="43261"/>
          <a:stretch/>
        </p:blipFill>
        <p:spPr>
          <a:xfrm>
            <a:off x="9248743" y="3199511"/>
            <a:ext cx="709342" cy="901128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70" t="43206" r="31958" b="43758"/>
          <a:stretch/>
        </p:blipFill>
        <p:spPr>
          <a:xfrm>
            <a:off x="2719583" y="3136894"/>
            <a:ext cx="719018" cy="913420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70" t="43371" r="4358" b="43593"/>
          <a:stretch/>
        </p:blipFill>
        <p:spPr>
          <a:xfrm>
            <a:off x="6017602" y="3137974"/>
            <a:ext cx="739071" cy="93889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9" t="43007" r="49079" b="43957"/>
          <a:stretch/>
        </p:blipFill>
        <p:spPr>
          <a:xfrm>
            <a:off x="3667609" y="5114853"/>
            <a:ext cx="747705" cy="949864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33" t="43408" r="31695" b="43556"/>
          <a:stretch/>
        </p:blipFill>
        <p:spPr>
          <a:xfrm>
            <a:off x="9220002" y="1835495"/>
            <a:ext cx="732896" cy="931050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1" t="43906" r="39607" b="43058"/>
          <a:stretch/>
        </p:blipFill>
        <p:spPr>
          <a:xfrm>
            <a:off x="7983674" y="3176770"/>
            <a:ext cx="747410" cy="949489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58" t="43344" r="39870" b="43620"/>
          <a:stretch/>
        </p:blipFill>
        <p:spPr>
          <a:xfrm>
            <a:off x="3002112" y="4509219"/>
            <a:ext cx="747410" cy="949489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" t="43182" r="85736" b="43782"/>
          <a:stretch/>
        </p:blipFill>
        <p:spPr>
          <a:xfrm>
            <a:off x="3645474" y="4479110"/>
            <a:ext cx="761026" cy="966786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34" t="43233" r="3625" b="42925"/>
          <a:stretch/>
        </p:blipFill>
        <p:spPr>
          <a:xfrm>
            <a:off x="8646047" y="3136894"/>
            <a:ext cx="819757" cy="1022698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4" t="43363" r="76634" b="43601"/>
          <a:stretch/>
        </p:blipFill>
        <p:spPr>
          <a:xfrm>
            <a:off x="7958275" y="2476841"/>
            <a:ext cx="747410" cy="949489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5362138" y="3131278"/>
            <a:ext cx="759311" cy="964607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5" t="43471" r="76663" b="43493"/>
          <a:stretch/>
        </p:blipFill>
        <p:spPr>
          <a:xfrm>
            <a:off x="4299365" y="4497158"/>
            <a:ext cx="759311" cy="964607"/>
          </a:xfrm>
          <a:prstGeom prst="rect">
            <a:avLst/>
          </a:prstGeom>
        </p:spPr>
      </p:pic>
      <p:cxnSp>
        <p:nvCxnSpPr>
          <p:cNvPr id="111" name="Прямая соединительная линия 110"/>
          <p:cNvCxnSpPr/>
          <p:nvPr/>
        </p:nvCxnSpPr>
        <p:spPr>
          <a:xfrm flipV="1">
            <a:off x="2920334" y="5927988"/>
            <a:ext cx="2017426" cy="12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68" t="42981" r="58360" b="43983"/>
          <a:stretch/>
        </p:blipFill>
        <p:spPr>
          <a:xfrm>
            <a:off x="2700887" y="1806359"/>
            <a:ext cx="762360" cy="968481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29" t="43380" r="13530" b="42778"/>
          <a:stretch/>
        </p:blipFill>
        <p:spPr>
          <a:xfrm>
            <a:off x="1376134" y="3131278"/>
            <a:ext cx="819757" cy="1022698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3" t="43477" r="48995" b="43487"/>
          <a:stretch/>
        </p:blipFill>
        <p:spPr>
          <a:xfrm>
            <a:off x="5982695" y="1841157"/>
            <a:ext cx="765817" cy="972873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10" t="42736" r="12949" b="43422"/>
          <a:stretch/>
        </p:blipFill>
        <p:spPr>
          <a:xfrm>
            <a:off x="8607761" y="2445090"/>
            <a:ext cx="806438" cy="1006082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3" t="43815" r="85695" b="43149"/>
          <a:stretch/>
        </p:blipFill>
        <p:spPr>
          <a:xfrm>
            <a:off x="9251682" y="2501548"/>
            <a:ext cx="759311" cy="964607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19" t="43182" r="31909" b="43782"/>
          <a:stretch/>
        </p:blipFill>
        <p:spPr>
          <a:xfrm>
            <a:off x="3591223" y="5756011"/>
            <a:ext cx="759311" cy="964607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16" t="43615" r="39912" b="43349"/>
          <a:stretch/>
        </p:blipFill>
        <p:spPr>
          <a:xfrm>
            <a:off x="3001029" y="5788589"/>
            <a:ext cx="759311" cy="964607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65" t="43399" r="4263" b="43565"/>
          <a:stretch/>
        </p:blipFill>
        <p:spPr>
          <a:xfrm>
            <a:off x="4299364" y="5775728"/>
            <a:ext cx="759311" cy="964607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0" t="11498" r="84670" b="83511"/>
          <a:stretch/>
        </p:blipFill>
        <p:spPr>
          <a:xfrm>
            <a:off x="7487373" y="2495909"/>
            <a:ext cx="421206" cy="276501"/>
          </a:xfrm>
          <a:prstGeom prst="rect">
            <a:avLst/>
          </a:prstGeom>
        </p:spPr>
      </p:pic>
      <p:pic>
        <p:nvPicPr>
          <p:cNvPr id="84" name="Picture 4" descr="Снежинки из бумаги шаблоны для вырезания распечатать. Как сделать снежинки  из бумаги своими руками на новый год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235" b="100000" l="375" r="51500">
                        <a14:foregroundMark x1="11000" y1="44239" x2="17500" y2="33951"/>
                        <a14:foregroundMark x1="29250" y1="20576" x2="44375" y2="31481"/>
                        <a14:foregroundMark x1="31125" y1="42593" x2="37375" y2="50617"/>
                        <a14:foregroundMark x1="37375" y1="40329" x2="31875" y2="49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769"/>
          <a:stretch/>
        </p:blipFill>
        <p:spPr bwMode="auto">
          <a:xfrm>
            <a:off x="9666796" y="4182907"/>
            <a:ext cx="2033039" cy="241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31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Український кліпарт | Записи в рубрике Український кліпарт | Дневник  Женечка_весна : LiveInternet - Российский Сервис Он… | Идеи для блюд,  Десерты, Итальянский хлеб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68" y="1210503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35085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Розв'яжи 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466522" y="1109240"/>
            <a:ext cx="6474466" cy="539095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</a:rPr>
              <a:t>За 7 хв кухар зліпив 28 вареників. За скільки хвилин він зліпить 40 вареників, якщо за 1 хв ліпитиме на </a:t>
            </a:r>
          </a:p>
          <a:p>
            <a:pPr algn="ctr"/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</a:rPr>
              <a:t>1 вареник більше?</a:t>
            </a: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Задача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</a:t>
            </a:r>
            <a:r>
              <a:rPr lang="uk-UA" sz="4000" b="1" dirty="0" smtClean="0">
                <a:solidFill>
                  <a:schemeClr val="bg1"/>
                </a:solidFill>
              </a:rPr>
              <a:t>0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3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756081" y="1101962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35085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Задача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</a:t>
            </a:r>
            <a:r>
              <a:rPr lang="uk-UA" sz="4000" b="1" dirty="0" smtClean="0">
                <a:solidFill>
                  <a:schemeClr val="bg1"/>
                </a:solidFill>
              </a:rPr>
              <a:t>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519" y="999480"/>
            <a:ext cx="3032302" cy="1548409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77" name="Группа 7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78" name="Рисунок 7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79" name="Рисунок 7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38" t="43406" r="22590" b="43558"/>
          <a:stretch/>
        </p:blipFill>
        <p:spPr>
          <a:xfrm>
            <a:off x="7278625" y="1484481"/>
            <a:ext cx="432472" cy="549400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09" t="43308" r="4519" b="43656"/>
          <a:stretch/>
        </p:blipFill>
        <p:spPr>
          <a:xfrm>
            <a:off x="7658520" y="1480525"/>
            <a:ext cx="432472" cy="549400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911304" y="4138788"/>
            <a:ext cx="2918206" cy="116639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692338" y="4568204"/>
            <a:ext cx="8967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>
                <a:latin typeface="Monotype Corsiva" panose="03010101010201010101" pitchFamily="66" charset="0"/>
              </a:rPr>
              <a:t>за 8 хв кухар зліпить 40 вареників.  </a:t>
            </a:r>
            <a:endParaRPr lang="uk-UA" sz="2800" dirty="0">
              <a:latin typeface="Monotype Corsiva" panose="03010101010201010101" pitchFamily="66" charset="0"/>
            </a:endParaRP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3" t="42938" r="85306" b="43220"/>
          <a:stretch/>
        </p:blipFill>
        <p:spPr>
          <a:xfrm>
            <a:off x="1244438" y="2198393"/>
            <a:ext cx="470473" cy="58694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6853" y="2129342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120040" y="2308960"/>
            <a:ext cx="339911" cy="30626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29849" y="2257889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(в.)  - за 1 хв;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35" t="44812" r="56738" b="42152"/>
          <a:stretch/>
        </p:blipFill>
        <p:spPr>
          <a:xfrm>
            <a:off x="3501954" y="2275675"/>
            <a:ext cx="556501" cy="580644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77" t="43843" r="31351" b="43121"/>
          <a:stretch/>
        </p:blipFill>
        <p:spPr>
          <a:xfrm>
            <a:off x="2765253" y="2233488"/>
            <a:ext cx="436128" cy="554044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89" t="44673" r="22539" b="42291"/>
          <a:stretch/>
        </p:blipFill>
        <p:spPr>
          <a:xfrm>
            <a:off x="2006330" y="2258728"/>
            <a:ext cx="455113" cy="578163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4" t="42843" r="76475" b="43315"/>
          <a:stretch/>
        </p:blipFill>
        <p:spPr>
          <a:xfrm>
            <a:off x="1244438" y="2944487"/>
            <a:ext cx="470473" cy="586945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66153" y="2923068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4" t="43309" r="76584" b="43655"/>
          <a:stretch/>
        </p:blipFill>
        <p:spPr>
          <a:xfrm>
            <a:off x="1644037" y="2206934"/>
            <a:ext cx="457066" cy="580644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76" t="44136" r="57097" b="42828"/>
          <a:stretch/>
        </p:blipFill>
        <p:spPr>
          <a:xfrm>
            <a:off x="1609500" y="2988441"/>
            <a:ext cx="556501" cy="58064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2" t="43740" r="85626" b="43224"/>
          <a:stretch/>
        </p:blipFill>
        <p:spPr>
          <a:xfrm>
            <a:off x="2390947" y="2968262"/>
            <a:ext cx="457066" cy="580644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748317" y="3070901"/>
            <a:ext cx="339911" cy="306266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88" t="43581" r="48940" b="43383"/>
          <a:stretch/>
        </p:blipFill>
        <p:spPr>
          <a:xfrm>
            <a:off x="3134624" y="2963530"/>
            <a:ext cx="457066" cy="580644"/>
          </a:xfrm>
          <a:prstGeom prst="rect">
            <a:avLst/>
          </a:prstGeom>
        </p:spPr>
      </p:pic>
      <p:grpSp>
        <p:nvGrpSpPr>
          <p:cNvPr id="90" name="Группа 89"/>
          <p:cNvGrpSpPr/>
          <p:nvPr/>
        </p:nvGrpSpPr>
        <p:grpSpPr>
          <a:xfrm>
            <a:off x="2329645" y="2225795"/>
            <a:ext cx="408812" cy="542922"/>
            <a:chOff x="2361639" y="2985697"/>
            <a:chExt cx="408812" cy="542922"/>
          </a:xfrm>
        </p:grpSpPr>
        <p:pic>
          <p:nvPicPr>
            <p:cNvPr id="91" name="Рисунок 90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92" name="Рисунок 9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1969741" y="3118433"/>
            <a:ext cx="421206" cy="276501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374839" y="2993184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(в.)  - за 1 хв;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4" t="42861" r="67285" b="43297"/>
          <a:stretch/>
        </p:blipFill>
        <p:spPr>
          <a:xfrm>
            <a:off x="1253738" y="3693849"/>
            <a:ext cx="470473" cy="586945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66153" y="3624798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129340" y="3804416"/>
            <a:ext cx="339911" cy="306266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39149" y="3753345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(хв)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21" t="44696" r="21252" b="42268"/>
          <a:stretch/>
        </p:blipFill>
        <p:spPr>
          <a:xfrm>
            <a:off x="3511254" y="3771131"/>
            <a:ext cx="556501" cy="580644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9" t="43721" r="49059" b="43243"/>
          <a:stretch/>
        </p:blipFill>
        <p:spPr>
          <a:xfrm>
            <a:off x="2774553" y="3728944"/>
            <a:ext cx="436128" cy="554044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03" t="44440" r="4325" b="42524"/>
          <a:stretch/>
        </p:blipFill>
        <p:spPr>
          <a:xfrm>
            <a:off x="2015630" y="3754184"/>
            <a:ext cx="455113" cy="578163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8" t="43541" r="57730" b="43423"/>
          <a:stretch/>
        </p:blipFill>
        <p:spPr>
          <a:xfrm>
            <a:off x="1653337" y="3702390"/>
            <a:ext cx="457066" cy="580644"/>
          </a:xfrm>
          <a:prstGeom prst="rect">
            <a:avLst/>
          </a:prstGeom>
        </p:spPr>
      </p:pic>
      <p:grpSp>
        <p:nvGrpSpPr>
          <p:cNvPr id="103" name="Группа 102"/>
          <p:cNvGrpSpPr/>
          <p:nvPr/>
        </p:nvGrpSpPr>
        <p:grpSpPr>
          <a:xfrm>
            <a:off x="2338945" y="3721251"/>
            <a:ext cx="408812" cy="542922"/>
            <a:chOff x="2361639" y="2985697"/>
            <a:chExt cx="408812" cy="542922"/>
          </a:xfrm>
        </p:grpSpPr>
        <p:pic>
          <p:nvPicPr>
            <p:cNvPr id="104" name="Рисунок 10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05" name="Рисунок 10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757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2" grpId="0"/>
      <p:bldP spid="55" grpId="0"/>
      <p:bldP spid="65" grpId="0"/>
      <p:bldP spid="94" grpId="0"/>
      <p:bldP spid="96" grpId="0"/>
      <p:bldP spid="9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67"/>
          <a:stretch/>
        </p:blipFill>
        <p:spPr>
          <a:xfrm>
            <a:off x="8764718" y="1062233"/>
            <a:ext cx="3176270" cy="3511504"/>
          </a:xfrm>
          <a:prstGeom prst="rect">
            <a:avLst/>
          </a:prstGeom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574723"/>
              </p:ext>
            </p:extLst>
          </p:nvPr>
        </p:nvGraphicFramePr>
        <p:xfrm>
          <a:off x="335695" y="1391855"/>
          <a:ext cx="8442545" cy="319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6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3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8714"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 smtClean="0"/>
                        <a:t>Випік</a:t>
                      </a:r>
                      <a:r>
                        <a:rPr lang="uk-UA" sz="3600" b="1" baseline="0" dirty="0" smtClean="0"/>
                        <a:t> </a:t>
                      </a:r>
                    </a:p>
                    <a:p>
                      <a:pPr algn="ctr"/>
                      <a:r>
                        <a:rPr lang="uk-UA" sz="3600" b="1" baseline="0" dirty="0" smtClean="0"/>
                        <a:t>за 1 год</a:t>
                      </a:r>
                      <a:endParaRPr lang="ru-RU" sz="3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 smtClean="0"/>
                        <a:t>Витратив часу</a:t>
                      </a:r>
                      <a:endParaRPr lang="ru-RU" sz="3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 smtClean="0"/>
                        <a:t>Усього випік</a:t>
                      </a:r>
                      <a:endParaRPr lang="ru-RU" sz="3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8714"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 smtClean="0"/>
                        <a:t>?</a:t>
                      </a:r>
                      <a:endParaRPr lang="ru-RU" sz="3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 smtClean="0"/>
                        <a:t>7 год</a:t>
                      </a:r>
                      <a:endParaRPr lang="ru-RU" sz="3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 smtClean="0"/>
                        <a:t>42 п.</a:t>
                      </a:r>
                      <a:endParaRPr lang="ru-RU" sz="3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8714"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 smtClean="0"/>
                        <a:t>На 2 піци більше</a:t>
                      </a:r>
                      <a:endParaRPr lang="ru-RU" sz="3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 smtClean="0"/>
                        <a:t>?</a:t>
                      </a:r>
                      <a:endParaRPr lang="ru-RU" sz="3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 smtClean="0"/>
                        <a:t>72 п.</a:t>
                      </a:r>
                      <a:endParaRPr lang="ru-RU" sz="3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35085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Склади задачу за таблицею та розв'яжи її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257300" y="4790582"/>
            <a:ext cx="10683688" cy="181595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За 7 годин пекар випік 42 піци. За скільки часу він спече 72 піци, якщо за 1 год він випікатиме на 2 піци більше?</a:t>
            </a: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Задача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81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05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756081" y="1101962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35085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Задача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519" y="999480"/>
            <a:ext cx="3032302" cy="1548409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77" name="Группа 7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78" name="Рисунок 7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79" name="Рисунок 7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38" t="43406" r="22590" b="43558"/>
          <a:stretch/>
        </p:blipFill>
        <p:spPr>
          <a:xfrm>
            <a:off x="7278625" y="1484481"/>
            <a:ext cx="432472" cy="549400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8" t="43461" r="85650" b="43503"/>
          <a:stretch/>
        </p:blipFill>
        <p:spPr>
          <a:xfrm>
            <a:off x="7658520" y="1480525"/>
            <a:ext cx="432472" cy="549400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911304" y="4138788"/>
            <a:ext cx="2918206" cy="116639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692338" y="4568204"/>
            <a:ext cx="8967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>
                <a:latin typeface="Monotype Corsiva" panose="03010101010201010101" pitchFamily="66" charset="0"/>
              </a:rPr>
              <a:t>за 9 год пекар спече 72 піци.  </a:t>
            </a:r>
            <a:endParaRPr lang="uk-UA" sz="2800" dirty="0">
              <a:latin typeface="Monotype Corsiva" panose="03010101010201010101" pitchFamily="66" charset="0"/>
            </a:endParaRP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3" t="42938" r="85306" b="43220"/>
          <a:stretch/>
        </p:blipFill>
        <p:spPr>
          <a:xfrm>
            <a:off x="1244438" y="2198393"/>
            <a:ext cx="470473" cy="58694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6853" y="2129342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120040" y="2308960"/>
            <a:ext cx="339911" cy="30626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29849" y="2257889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(п.)  - за 1 год;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87" t="44812" r="38686" b="42152"/>
          <a:stretch/>
        </p:blipFill>
        <p:spPr>
          <a:xfrm>
            <a:off x="3501954" y="2275675"/>
            <a:ext cx="556501" cy="580644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77" t="43843" r="31351" b="43121"/>
          <a:stretch/>
        </p:blipFill>
        <p:spPr>
          <a:xfrm>
            <a:off x="2765253" y="2233488"/>
            <a:ext cx="436128" cy="554044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0" t="44510" r="76658" b="42454"/>
          <a:stretch/>
        </p:blipFill>
        <p:spPr>
          <a:xfrm>
            <a:off x="2006330" y="2258728"/>
            <a:ext cx="455113" cy="578163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4" t="42843" r="76475" b="43315"/>
          <a:stretch/>
        </p:blipFill>
        <p:spPr>
          <a:xfrm>
            <a:off x="1244438" y="2944487"/>
            <a:ext cx="470473" cy="586945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66153" y="2923068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6" t="43146" r="57842" b="43818"/>
          <a:stretch/>
        </p:blipFill>
        <p:spPr>
          <a:xfrm>
            <a:off x="1644037" y="2206934"/>
            <a:ext cx="457066" cy="580644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95" t="44058" r="38878" b="42906"/>
          <a:stretch/>
        </p:blipFill>
        <p:spPr>
          <a:xfrm>
            <a:off x="1609500" y="2988441"/>
            <a:ext cx="556501" cy="58064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3" t="43662" r="76625" b="43302"/>
          <a:stretch/>
        </p:blipFill>
        <p:spPr>
          <a:xfrm>
            <a:off x="2390947" y="2968262"/>
            <a:ext cx="457066" cy="580644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748317" y="3070901"/>
            <a:ext cx="339911" cy="306266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20" t="43425" r="22508" b="43539"/>
          <a:stretch/>
        </p:blipFill>
        <p:spPr>
          <a:xfrm>
            <a:off x="3134624" y="2963530"/>
            <a:ext cx="457066" cy="580644"/>
          </a:xfrm>
          <a:prstGeom prst="rect">
            <a:avLst/>
          </a:prstGeom>
        </p:spPr>
      </p:pic>
      <p:grpSp>
        <p:nvGrpSpPr>
          <p:cNvPr id="90" name="Группа 89"/>
          <p:cNvGrpSpPr/>
          <p:nvPr/>
        </p:nvGrpSpPr>
        <p:grpSpPr>
          <a:xfrm>
            <a:off x="2329645" y="2225795"/>
            <a:ext cx="408812" cy="542922"/>
            <a:chOff x="2361639" y="2985697"/>
            <a:chExt cx="408812" cy="542922"/>
          </a:xfrm>
        </p:grpSpPr>
        <p:pic>
          <p:nvPicPr>
            <p:cNvPr id="91" name="Рисунок 90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92" name="Рисунок 9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1969741" y="3118433"/>
            <a:ext cx="421206" cy="276501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374839" y="2993184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(п.)  - за 1 год;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4" t="42861" r="67285" b="43297"/>
          <a:stretch/>
        </p:blipFill>
        <p:spPr>
          <a:xfrm>
            <a:off x="1253738" y="3693849"/>
            <a:ext cx="470473" cy="586945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66153" y="3624798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129340" y="3804416"/>
            <a:ext cx="339911" cy="306266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39149" y="3753345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(год)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09" t="45008" r="12164" b="41956"/>
          <a:stretch/>
        </p:blipFill>
        <p:spPr>
          <a:xfrm>
            <a:off x="3511254" y="3771131"/>
            <a:ext cx="556501" cy="580644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27" t="43803" r="22601" b="43161"/>
          <a:stretch/>
        </p:blipFill>
        <p:spPr>
          <a:xfrm>
            <a:off x="2774553" y="3728944"/>
            <a:ext cx="436128" cy="554044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7" t="44754" r="76641" b="42210"/>
          <a:stretch/>
        </p:blipFill>
        <p:spPr>
          <a:xfrm>
            <a:off x="2015630" y="3754184"/>
            <a:ext cx="455113" cy="578163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61" t="43541" r="31167" b="43423"/>
          <a:stretch/>
        </p:blipFill>
        <p:spPr>
          <a:xfrm>
            <a:off x="1653337" y="3702390"/>
            <a:ext cx="457066" cy="580644"/>
          </a:xfrm>
          <a:prstGeom prst="rect">
            <a:avLst/>
          </a:prstGeom>
        </p:spPr>
      </p:pic>
      <p:grpSp>
        <p:nvGrpSpPr>
          <p:cNvPr id="103" name="Группа 102"/>
          <p:cNvGrpSpPr/>
          <p:nvPr/>
        </p:nvGrpSpPr>
        <p:grpSpPr>
          <a:xfrm>
            <a:off x="2338945" y="3721251"/>
            <a:ext cx="408812" cy="542922"/>
            <a:chOff x="2361639" y="2985697"/>
            <a:chExt cx="408812" cy="542922"/>
          </a:xfrm>
        </p:grpSpPr>
        <p:pic>
          <p:nvPicPr>
            <p:cNvPr id="104" name="Рисунок 10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05" name="Рисунок 10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679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2" grpId="0"/>
      <p:bldP spid="55" grpId="0"/>
      <p:bldP spid="65" grpId="0"/>
      <p:bldP spid="94" grpId="0"/>
      <p:bldP spid="96" grpId="0"/>
      <p:bldP spid="9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9271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 усно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052" name="Picture 4" descr="Снежинки из бумаги шаблоны для вырезания распечатать. Как сделать снежинки  из бумаги своими руками на новый год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35" b="100000" l="375" r="51500">
                        <a14:foregroundMark x1="11000" y1="44239" x2="17500" y2="33951"/>
                        <a14:foregroundMark x1="29250" y1="20576" x2="44375" y2="31481"/>
                        <a14:foregroundMark x1="31125" y1="42593" x2="37375" y2="50617"/>
                        <a14:foregroundMark x1="37375" y1="40329" x2="31875" y2="49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769"/>
          <a:stretch/>
        </p:blipFill>
        <p:spPr bwMode="auto">
          <a:xfrm>
            <a:off x="9000594" y="1309588"/>
            <a:ext cx="2426337" cy="287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</a:t>
            </a:r>
            <a:r>
              <a:rPr lang="en-US" sz="4000" b="1" dirty="0" smtClean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</a:t>
            </a:r>
            <a:r>
              <a:rPr lang="uk-UA" sz="1400" b="1" dirty="0" smtClean="0">
                <a:solidFill>
                  <a:schemeClr val="bg1"/>
                </a:solidFill>
              </a:rPr>
              <a:t>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7</a:t>
            </a:r>
            <a:r>
              <a:rPr lang="uk-UA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4" name="Скругленный прямоугольник 43"/>
          <p:cNvSpPr/>
          <p:nvPr/>
        </p:nvSpPr>
        <p:spPr>
          <a:xfrm>
            <a:off x="517386" y="1569251"/>
            <a:ext cx="5676419" cy="1116751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</a:rPr>
              <a:t>2 м 80 см + 20 см = </a:t>
            </a:r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6164271" y="1569251"/>
            <a:ext cx="1720671" cy="1116751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</a:rPr>
              <a:t>3 м</a:t>
            </a:r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517386" y="2855047"/>
            <a:ext cx="4366341" cy="1116751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</a:rPr>
              <a:t>4 м –  20 см = </a:t>
            </a:r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4883727" y="2855047"/>
            <a:ext cx="3001215" cy="1116751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</a:rPr>
              <a:t>3 м 80 см</a:t>
            </a:r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1384171" y="4186783"/>
            <a:ext cx="5676419" cy="1116751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5</a:t>
            </a:r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</a:rPr>
              <a:t> м 7 см + 3 см = </a:t>
            </a:r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7031056" y="4186783"/>
            <a:ext cx="3243448" cy="1116751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</a:rPr>
              <a:t>5 м 1 </a:t>
            </a:r>
            <a:r>
              <a:rPr lang="uk-UA" sz="4800" b="1" dirty="0" err="1" smtClean="0">
                <a:ln>
                  <a:solidFill>
                    <a:sysClr val="windowText" lastClr="000000"/>
                  </a:solidFill>
                </a:ln>
              </a:rPr>
              <a:t>дм</a:t>
            </a:r>
            <a:endParaRPr lang="uk-UA" sz="48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1377003" y="5472579"/>
            <a:ext cx="5676419" cy="1116751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</a:rPr>
              <a:t>2 м – 2 </a:t>
            </a:r>
            <a:r>
              <a:rPr lang="uk-UA" sz="4800" b="1" dirty="0" err="1" smtClean="0">
                <a:ln>
                  <a:solidFill>
                    <a:sysClr val="windowText" lastClr="000000"/>
                  </a:solidFill>
                </a:ln>
              </a:rPr>
              <a:t>дм</a:t>
            </a:r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</a:rPr>
              <a:t> 5 см = </a:t>
            </a: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7023888" y="5472579"/>
            <a:ext cx="3250616" cy="1116751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</a:rPr>
              <a:t>17 </a:t>
            </a:r>
            <a:r>
              <a:rPr lang="uk-UA" sz="4800" b="1" dirty="0" err="1" smtClean="0">
                <a:ln>
                  <a:solidFill>
                    <a:sysClr val="windowText" lastClr="000000"/>
                  </a:solidFill>
                </a:ln>
              </a:rPr>
              <a:t>дм</a:t>
            </a:r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</a:rPr>
              <a:t> 5 см</a:t>
            </a:r>
          </a:p>
        </p:txBody>
      </p:sp>
    </p:spTree>
    <p:extLst>
      <p:ext uri="{BB962C8B-B14F-4D97-AF65-F5344CB8AC3E}">
        <p14:creationId xmlns:p14="http://schemas.microsoft.com/office/powerpoint/2010/main" val="404696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9" t="6377" r="4504" b="18551"/>
          <a:stretch/>
        </p:blipFill>
        <p:spPr>
          <a:xfrm>
            <a:off x="238537" y="1456402"/>
            <a:ext cx="4801305" cy="4317839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35085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Розв'яжи 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466522" y="1109240"/>
            <a:ext cx="6474466" cy="539095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У приватній пекарні в кінці тижня залишилося 215 кг пшеничного борошна, житнього – </a:t>
            </a:r>
          </a:p>
          <a:p>
            <a:pPr algn="ctr"/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на 8 кг більше і 75 кг гречаного. Скільки всього кілограмів борошна залишилося в пекарні?</a:t>
            </a: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Задача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26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756081" y="1101962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35085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Задача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519" y="999480"/>
            <a:ext cx="3032302" cy="1548409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77" name="Группа 7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78" name="Рисунок 7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79" name="Рисунок 7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38" t="43406" r="22590" b="43558"/>
          <a:stretch/>
        </p:blipFill>
        <p:spPr>
          <a:xfrm>
            <a:off x="7278625" y="1484481"/>
            <a:ext cx="432472" cy="549400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7" t="43199" r="67431" b="43765"/>
          <a:stretch/>
        </p:blipFill>
        <p:spPr>
          <a:xfrm>
            <a:off x="7658520" y="1480525"/>
            <a:ext cx="432472" cy="549400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1113691" y="3412856"/>
            <a:ext cx="2918206" cy="116639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877683" y="3815757"/>
            <a:ext cx="8967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>
                <a:latin typeface="Monotype Corsiva" panose="03010101010201010101" pitchFamily="66" charset="0"/>
              </a:rPr>
              <a:t>513 кг борошна всього залишилося.  </a:t>
            </a:r>
            <a:endParaRPr lang="uk-UA" sz="2800" dirty="0">
              <a:latin typeface="Monotype Corsiva" panose="03010101010201010101" pitchFamily="66" charset="0"/>
            </a:endParaRP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3" t="42938" r="85306" b="43220"/>
          <a:stretch/>
        </p:blipFill>
        <p:spPr>
          <a:xfrm>
            <a:off x="1244438" y="2198393"/>
            <a:ext cx="470473" cy="58694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6853" y="2129342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502449" y="2320303"/>
            <a:ext cx="339911" cy="30626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910693" y="2256103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(кг)  - житнього;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6" t="45001" r="75467" b="41963"/>
          <a:stretch/>
        </p:blipFill>
        <p:spPr>
          <a:xfrm>
            <a:off x="3877683" y="2282164"/>
            <a:ext cx="556501" cy="580644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9" t="43843" r="48959" b="43121"/>
          <a:stretch/>
        </p:blipFill>
        <p:spPr>
          <a:xfrm>
            <a:off x="2399595" y="2244649"/>
            <a:ext cx="436128" cy="554044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89" t="44673" r="22539" b="42291"/>
          <a:stretch/>
        </p:blipFill>
        <p:spPr>
          <a:xfrm>
            <a:off x="3145446" y="2283405"/>
            <a:ext cx="455113" cy="578163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4" t="42843" r="76475" b="43315"/>
          <a:stretch/>
        </p:blipFill>
        <p:spPr>
          <a:xfrm>
            <a:off x="1244438" y="2944487"/>
            <a:ext cx="470473" cy="586945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66153" y="2923068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4" t="43309" r="76584" b="43655"/>
          <a:stretch/>
        </p:blipFill>
        <p:spPr>
          <a:xfrm>
            <a:off x="1644037" y="2206934"/>
            <a:ext cx="457066" cy="58064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2" t="43740" r="85626" b="43224"/>
          <a:stretch/>
        </p:blipFill>
        <p:spPr>
          <a:xfrm>
            <a:off x="2021654" y="2237291"/>
            <a:ext cx="457066" cy="580644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5395624" y="3060671"/>
            <a:ext cx="339911" cy="306266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3" t="43676" r="67405" b="43288"/>
          <a:stretch/>
        </p:blipFill>
        <p:spPr>
          <a:xfrm>
            <a:off x="4643247" y="2226546"/>
            <a:ext cx="457066" cy="580644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695518" y="2366635"/>
            <a:ext cx="421206" cy="276501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735541" y="2996234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(кг)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6" t="45001" r="75467" b="41963"/>
          <a:stretch/>
        </p:blipFill>
        <p:spPr>
          <a:xfrm>
            <a:off x="4267285" y="2288946"/>
            <a:ext cx="556501" cy="580644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9" t="43843" r="48959" b="43121"/>
          <a:stretch/>
        </p:blipFill>
        <p:spPr>
          <a:xfrm>
            <a:off x="2399722" y="2991140"/>
            <a:ext cx="436128" cy="554044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4" t="43309" r="76584" b="43655"/>
          <a:stretch/>
        </p:blipFill>
        <p:spPr>
          <a:xfrm>
            <a:off x="1644164" y="2953425"/>
            <a:ext cx="457066" cy="580644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2" t="43740" r="85626" b="43224"/>
          <a:stretch/>
        </p:blipFill>
        <p:spPr>
          <a:xfrm>
            <a:off x="2021781" y="2983782"/>
            <a:ext cx="457066" cy="580644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690230" y="3129911"/>
            <a:ext cx="421206" cy="276501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6" t="45001" r="75467" b="41963"/>
          <a:stretch/>
        </p:blipFill>
        <p:spPr>
          <a:xfrm>
            <a:off x="3135837" y="3029879"/>
            <a:ext cx="556501" cy="580644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3" t="43676" r="67405" b="43288"/>
          <a:stretch/>
        </p:blipFill>
        <p:spPr>
          <a:xfrm>
            <a:off x="3901401" y="2974261"/>
            <a:ext cx="457066" cy="580644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6" t="45001" r="75467" b="41963"/>
          <a:stretch/>
        </p:blipFill>
        <p:spPr>
          <a:xfrm>
            <a:off x="3525439" y="3036661"/>
            <a:ext cx="556501" cy="580644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4184094" y="3126164"/>
            <a:ext cx="421206" cy="276501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95" t="44673" r="31333" b="42291"/>
          <a:stretch/>
        </p:blipFill>
        <p:spPr>
          <a:xfrm>
            <a:off x="4643031" y="3009924"/>
            <a:ext cx="455113" cy="578163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07" t="44673" r="48921" b="42291"/>
          <a:stretch/>
        </p:blipFill>
        <p:spPr>
          <a:xfrm>
            <a:off x="5034585" y="3009924"/>
            <a:ext cx="455113" cy="578163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52" t="44917" r="47821" b="42047"/>
          <a:stretch/>
        </p:blipFill>
        <p:spPr>
          <a:xfrm>
            <a:off x="5754764" y="3029078"/>
            <a:ext cx="556501" cy="580644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3" t="43676" r="67405" b="43288"/>
          <a:stretch/>
        </p:blipFill>
        <p:spPr>
          <a:xfrm>
            <a:off x="6520328" y="2973460"/>
            <a:ext cx="457066" cy="580644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5" t="45084" r="84338" b="41880"/>
          <a:stretch/>
        </p:blipFill>
        <p:spPr>
          <a:xfrm>
            <a:off x="6144366" y="3035860"/>
            <a:ext cx="556501" cy="58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7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2" grpId="0"/>
      <p:bldP spid="55" grpId="0"/>
      <p:bldP spid="65" grpId="0"/>
      <p:bldP spid="9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8" y="1204331"/>
            <a:ext cx="6799040" cy="549572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На </a:t>
            </a:r>
            <a:r>
              <a:rPr lang="uk-UA" sz="4400" b="1" dirty="0">
                <a:solidFill>
                  <a:srgbClr val="2F3242"/>
                </a:solidFill>
              </a:rPr>
              <a:t>сторінці </a:t>
            </a:r>
            <a:r>
              <a:rPr lang="en-US" sz="4400" b="1" dirty="0" smtClean="0">
                <a:solidFill>
                  <a:srgbClr val="2F3242"/>
                </a:solidFill>
              </a:rPr>
              <a:t>1</a:t>
            </a:r>
            <a:r>
              <a:rPr lang="en-US" sz="4400" b="1" dirty="0">
                <a:solidFill>
                  <a:srgbClr val="2F3242"/>
                </a:solidFill>
              </a:rPr>
              <a:t>7</a:t>
            </a:r>
            <a:r>
              <a:rPr lang="uk-UA" sz="4400" b="1" dirty="0" smtClean="0">
                <a:solidFill>
                  <a:srgbClr val="2F3242"/>
                </a:solidFill>
              </a:rPr>
              <a:t>,</a:t>
            </a:r>
            <a:r>
              <a:rPr lang="en-US" sz="4400" b="1" dirty="0" smtClean="0">
                <a:solidFill>
                  <a:srgbClr val="2F3242"/>
                </a:solidFill>
              </a:rPr>
              <a:t> </a:t>
            </a:r>
            <a:r>
              <a:rPr lang="uk-UA" sz="4400" b="1" dirty="0">
                <a:solidFill>
                  <a:srgbClr val="2F3242"/>
                </a:solidFill>
              </a:rPr>
              <a:t>виконати </a:t>
            </a:r>
          </a:p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задачу </a:t>
            </a:r>
            <a:r>
              <a:rPr lang="en-US" sz="4400" b="1" dirty="0">
                <a:solidFill>
                  <a:srgbClr val="2F3242"/>
                </a:solidFill>
              </a:rPr>
              <a:t>8</a:t>
            </a:r>
            <a:r>
              <a:rPr lang="en-US" sz="4400" b="1" dirty="0" smtClean="0">
                <a:solidFill>
                  <a:srgbClr val="2F3242"/>
                </a:solidFill>
              </a:rPr>
              <a:t>6</a:t>
            </a:r>
            <a:r>
              <a:rPr lang="uk-UA" sz="4400" b="1" dirty="0" smtClean="0">
                <a:solidFill>
                  <a:srgbClr val="2F3242"/>
                </a:solidFill>
              </a:rPr>
              <a:t>, </a:t>
            </a:r>
            <a:endParaRPr lang="en-US" sz="4400" b="1" dirty="0" smtClean="0">
              <a:solidFill>
                <a:srgbClr val="2F3242"/>
              </a:solidFill>
            </a:endParaRP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</a:t>
            </a:r>
            <a:r>
              <a:rPr lang="uk-UA" sz="4400" b="1" dirty="0" smtClean="0">
                <a:solidFill>
                  <a:srgbClr val="2F3242"/>
                </a:solidFill>
              </a:rPr>
              <a:t>авдання </a:t>
            </a:r>
            <a:r>
              <a:rPr lang="en-US" sz="4400" b="1" dirty="0" smtClean="0">
                <a:solidFill>
                  <a:srgbClr val="2F3242"/>
                </a:solidFill>
              </a:rPr>
              <a:t>87</a:t>
            </a:r>
            <a:endParaRPr lang="uk-UA" sz="4400" b="1" dirty="0" smtClean="0">
              <a:solidFill>
                <a:srgbClr val="2F3242"/>
              </a:solidFill>
            </a:endParaRPr>
          </a:p>
          <a:p>
            <a:pPr algn="ctr"/>
            <a:r>
              <a:rPr lang="uk-UA" sz="4400" i="1" dirty="0" smtClean="0">
                <a:solidFill>
                  <a:srgbClr val="2F3242"/>
                </a:solidFill>
              </a:rPr>
              <a:t>Короткий </a:t>
            </a:r>
            <a:r>
              <a:rPr lang="uk-UA" sz="4400" i="1" dirty="0">
                <a:solidFill>
                  <a:srgbClr val="2F3242"/>
                </a:solidFill>
              </a:rPr>
              <a:t>запис </a:t>
            </a:r>
            <a:r>
              <a:rPr lang="uk-UA" sz="4400" i="1" dirty="0" smtClean="0">
                <a:solidFill>
                  <a:srgbClr val="2F3242"/>
                </a:solidFill>
              </a:rPr>
              <a:t>у </a:t>
            </a:r>
            <a:r>
              <a:rPr lang="uk-UA" sz="4400" i="1" dirty="0">
                <a:solidFill>
                  <a:srgbClr val="2F3242"/>
                </a:solidFill>
              </a:rPr>
              <a:t>щоденник</a:t>
            </a:r>
          </a:p>
          <a:p>
            <a:pPr algn="ctr"/>
            <a:r>
              <a:rPr lang="ru-RU" sz="4800" dirty="0" smtClean="0">
                <a:solidFill>
                  <a:srgbClr val="2F3242"/>
                </a:solidFill>
              </a:rPr>
              <a:t>С.</a:t>
            </a:r>
            <a:r>
              <a:rPr lang="uk-UA" sz="4800" dirty="0" smtClean="0">
                <a:solidFill>
                  <a:srgbClr val="2F3242"/>
                </a:solidFill>
              </a:rPr>
              <a:t>1</a:t>
            </a:r>
            <a:r>
              <a:rPr lang="en-US" sz="4800" dirty="0">
                <a:solidFill>
                  <a:srgbClr val="2F3242"/>
                </a:solidFill>
              </a:rPr>
              <a:t>7</a:t>
            </a:r>
            <a:r>
              <a:rPr lang="uk-UA" sz="4800" dirty="0" smtClean="0">
                <a:solidFill>
                  <a:srgbClr val="2F3242"/>
                </a:solidFill>
              </a:rPr>
              <a:t>,</a:t>
            </a:r>
            <a:r>
              <a:rPr lang="ru-RU" sz="4800" dirty="0" smtClean="0">
                <a:solidFill>
                  <a:srgbClr val="2F3242"/>
                </a:solidFill>
              </a:rPr>
              <a:t> №</a:t>
            </a:r>
            <a:r>
              <a:rPr lang="en-US" sz="4800" dirty="0" smtClean="0">
                <a:solidFill>
                  <a:srgbClr val="2F3242"/>
                </a:solidFill>
              </a:rPr>
              <a:t>86</a:t>
            </a:r>
            <a:r>
              <a:rPr lang="ru-RU" sz="4800" dirty="0" smtClean="0">
                <a:solidFill>
                  <a:srgbClr val="2F3242"/>
                </a:solidFill>
              </a:rPr>
              <a:t>, №</a:t>
            </a:r>
            <a:r>
              <a:rPr lang="en-US" sz="4800" dirty="0" smtClean="0">
                <a:solidFill>
                  <a:srgbClr val="2F3242"/>
                </a:solidFill>
              </a:rPr>
              <a:t>87</a:t>
            </a:r>
            <a:endParaRPr lang="ru-RU" sz="4800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МЕТОДИЧНА ДІЯЛЬНІСТЬ | Mysit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71" y="1229108"/>
            <a:ext cx="5207961" cy="520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МЕТОДИЧНА ДІЯЛЬНІСТЬ | Mysit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532" y="1298417"/>
            <a:ext cx="5207961" cy="520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</a:t>
            </a:r>
            <a:r>
              <a:rPr lang="uk-UA" sz="2000" b="1" dirty="0" err="1" smtClean="0">
                <a:solidFill>
                  <a:schemeClr val="bg1"/>
                </a:solidFill>
              </a:rPr>
              <a:t>Сніговичок</a:t>
            </a:r>
            <a:r>
              <a:rPr lang="uk-UA" sz="2000" b="1" dirty="0" smtClean="0">
                <a:solidFill>
                  <a:schemeClr val="bg1"/>
                </a:solidFill>
              </a:rPr>
              <a:t>». Обчисли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>
            <a:off x="5275393" y="1980481"/>
            <a:ext cx="5166222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Добуток </a:t>
            </a:r>
          </a:p>
          <a:p>
            <a:pPr algn="ctr"/>
            <a:r>
              <a:rPr lang="uk-UA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чисел </a:t>
            </a:r>
            <a:r>
              <a:rPr lang="en-US" sz="8800" b="1" dirty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uk-UA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і </a:t>
            </a:r>
            <a:r>
              <a:rPr lang="en-US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endParaRPr lang="ru-RU" sz="8800" b="1" cap="none" spc="0" dirty="0">
              <a:ln w="0">
                <a:solidFill>
                  <a:srgbClr val="2F3242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 descr="Практична робота на тему «Анімація об'єктів. Створення новорочної листівки»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89" y="1653909"/>
            <a:ext cx="3037126" cy="484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92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32"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1"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92"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31"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4644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МЕТОДИЧНА ДІЯЛЬНІСТЬ | Mysit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71" y="1229108"/>
            <a:ext cx="5207961" cy="520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МЕТОДИЧНА ДІЯЛЬНІСТЬ | Mysit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532" y="1298417"/>
            <a:ext cx="5207961" cy="520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</a:t>
            </a:r>
            <a:r>
              <a:rPr lang="uk-UA" sz="2000" b="1" dirty="0" err="1" smtClean="0">
                <a:solidFill>
                  <a:schemeClr val="bg1"/>
                </a:solidFill>
              </a:rPr>
              <a:t>Сніговичок</a:t>
            </a:r>
            <a:r>
              <a:rPr lang="uk-UA" sz="2000" b="1" dirty="0" smtClean="0">
                <a:solidFill>
                  <a:schemeClr val="bg1"/>
                </a:solidFill>
              </a:rPr>
              <a:t>». Обчисли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>
            <a:off x="4989257" y="1980481"/>
            <a:ext cx="5738494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Частку </a:t>
            </a:r>
          </a:p>
          <a:p>
            <a:pPr algn="ctr"/>
            <a:r>
              <a:rPr lang="uk-UA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чисел </a:t>
            </a:r>
            <a:r>
              <a:rPr lang="en-US" sz="8800" b="1" dirty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uk-UA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 і </a:t>
            </a:r>
            <a:r>
              <a:rPr lang="en-US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  <a:endParaRPr lang="ru-RU" sz="8800" b="1" cap="none" spc="0" dirty="0">
              <a:ln w="0">
                <a:solidFill>
                  <a:srgbClr val="2F3242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 descr="Практична робота на тему «Анімація об'єктів. Створення новорочної листівки»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89" y="1653909"/>
            <a:ext cx="3037126" cy="484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96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МЕТОДИЧНА ДІЯЛЬНІСТЬ | Mysit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71" y="1229108"/>
            <a:ext cx="5207961" cy="520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МЕТОДИЧНА ДІЯЛЬНІСТЬ | Mysit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532" y="1298417"/>
            <a:ext cx="5207961" cy="520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</a:t>
            </a:r>
            <a:r>
              <a:rPr lang="uk-UA" sz="2000" b="1" dirty="0" err="1" smtClean="0">
                <a:solidFill>
                  <a:schemeClr val="bg1"/>
                </a:solidFill>
              </a:rPr>
              <a:t>Сніговичок</a:t>
            </a:r>
            <a:r>
              <a:rPr lang="uk-UA" sz="2000" b="1" dirty="0" smtClean="0">
                <a:solidFill>
                  <a:schemeClr val="bg1"/>
                </a:solidFill>
              </a:rPr>
              <a:t>». Обчисли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>
            <a:off x="4989257" y="1980481"/>
            <a:ext cx="5738494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Частку </a:t>
            </a:r>
          </a:p>
          <a:p>
            <a:pPr algn="ctr"/>
            <a:r>
              <a:rPr lang="uk-UA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чисел </a:t>
            </a:r>
            <a:r>
              <a:rPr lang="en-US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18</a:t>
            </a:r>
            <a:r>
              <a:rPr lang="uk-UA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і </a:t>
            </a:r>
            <a:r>
              <a:rPr lang="en-US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endParaRPr lang="ru-RU" sz="8800" b="1" cap="none" spc="0" dirty="0">
              <a:ln w="0">
                <a:solidFill>
                  <a:srgbClr val="2F3242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 descr="Практична робота на тему «Анімація об'єктів. Створення новорочної листівки»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89" y="1653909"/>
            <a:ext cx="3037126" cy="484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43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МЕТОДИЧНА ДІЯЛЬНІСТЬ | Mysit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71" y="1229108"/>
            <a:ext cx="5207961" cy="520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МЕТОДИЧНА ДІЯЛЬНІСТЬ | Mysit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532" y="1298417"/>
            <a:ext cx="5207961" cy="520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</a:t>
            </a:r>
            <a:r>
              <a:rPr lang="uk-UA" sz="2000" b="1" dirty="0" err="1" smtClean="0">
                <a:solidFill>
                  <a:schemeClr val="bg1"/>
                </a:solidFill>
              </a:rPr>
              <a:t>Сніговичок</a:t>
            </a:r>
            <a:r>
              <a:rPr lang="uk-UA" sz="2000" b="1" dirty="0" smtClean="0">
                <a:solidFill>
                  <a:schemeClr val="bg1"/>
                </a:solidFill>
              </a:rPr>
              <a:t>». Обчисли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>
            <a:off x="4703121" y="1980481"/>
            <a:ext cx="6310767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Суму </a:t>
            </a:r>
          </a:p>
          <a:p>
            <a:pPr algn="ctr"/>
            <a:r>
              <a:rPr lang="uk-UA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чисел </a:t>
            </a:r>
            <a:r>
              <a:rPr lang="en-US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uk-UA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 і </a:t>
            </a:r>
            <a:r>
              <a:rPr lang="en-US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14</a:t>
            </a:r>
            <a:endParaRPr lang="ru-RU" sz="8800" b="1" cap="none" spc="0" dirty="0">
              <a:ln w="0">
                <a:solidFill>
                  <a:srgbClr val="2F3242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 descr="Практична робота на тему «Анімація об'єктів. Створення новорочної листівки»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89" y="1653909"/>
            <a:ext cx="3037126" cy="484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19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МЕТОДИЧНА ДІЯЛЬНІСТЬ | Mysit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71" y="1229108"/>
            <a:ext cx="5207961" cy="520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МЕТОДИЧНА ДІЯЛЬНІСТЬ | Mysit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532" y="1298417"/>
            <a:ext cx="5207961" cy="520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</a:t>
            </a:r>
            <a:r>
              <a:rPr lang="uk-UA" sz="2000" b="1" dirty="0" err="1" smtClean="0">
                <a:solidFill>
                  <a:schemeClr val="bg1"/>
                </a:solidFill>
              </a:rPr>
              <a:t>Сніговичок</a:t>
            </a:r>
            <a:r>
              <a:rPr lang="uk-UA" sz="2000" b="1" dirty="0" smtClean="0">
                <a:solidFill>
                  <a:schemeClr val="bg1"/>
                </a:solidFill>
              </a:rPr>
              <a:t>». Обчисли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>
            <a:off x="4703121" y="1980481"/>
            <a:ext cx="6310767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Різницю </a:t>
            </a:r>
          </a:p>
          <a:p>
            <a:pPr algn="ctr"/>
            <a:r>
              <a:rPr lang="uk-UA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чисел </a:t>
            </a:r>
            <a:r>
              <a:rPr lang="en-US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</a:t>
            </a:r>
            <a:r>
              <a:rPr lang="uk-UA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 і 1</a:t>
            </a:r>
            <a:r>
              <a:rPr lang="en-US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ru-RU" sz="8800" b="1" cap="none" spc="0" dirty="0">
              <a:ln w="0">
                <a:solidFill>
                  <a:srgbClr val="2F3242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 descr="Практична робота на тему «Анімація об'єктів. Створення новорочної листівки»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89" y="1653909"/>
            <a:ext cx="3037126" cy="484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53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МЕТОДИЧНА ДІЯЛЬНІСТЬ | Mysit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71" y="1229108"/>
            <a:ext cx="5207961" cy="520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МЕТОДИЧНА ДІЯЛЬНІСТЬ | Mysit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532" y="1298417"/>
            <a:ext cx="5207961" cy="520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</a:t>
            </a:r>
            <a:r>
              <a:rPr lang="uk-UA" sz="2000" b="1" dirty="0" err="1" smtClean="0">
                <a:solidFill>
                  <a:schemeClr val="bg1"/>
                </a:solidFill>
              </a:rPr>
              <a:t>Сніговичок</a:t>
            </a:r>
            <a:r>
              <a:rPr lang="uk-UA" sz="2000" b="1" dirty="0" smtClean="0">
                <a:solidFill>
                  <a:schemeClr val="bg1"/>
                </a:solidFill>
              </a:rPr>
              <a:t>». Обчисли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>
            <a:off x="4703121" y="1980481"/>
            <a:ext cx="6310767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Суму </a:t>
            </a:r>
          </a:p>
          <a:p>
            <a:pPr algn="ctr"/>
            <a:r>
              <a:rPr lang="uk-UA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чисел </a:t>
            </a:r>
            <a:r>
              <a:rPr lang="en-US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</a:t>
            </a:r>
            <a:r>
              <a:rPr lang="uk-UA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 і 12</a:t>
            </a:r>
            <a:endParaRPr lang="ru-RU" sz="8800" b="1" cap="none" spc="0" dirty="0">
              <a:ln w="0">
                <a:solidFill>
                  <a:srgbClr val="2F3242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 descr="Практична робота на тему «Анімація об'єктів. Створення новорочної листівки»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89" y="1653909"/>
            <a:ext cx="3037126" cy="484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77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МЕТОДИЧНА ДІЯЛЬНІСТЬ | Mysit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71" y="1229108"/>
            <a:ext cx="5207961" cy="520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МЕТОДИЧНА ДІЯЛЬНІСТЬ | Mysit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532" y="1298417"/>
            <a:ext cx="5207961" cy="520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</a:t>
            </a:r>
            <a:r>
              <a:rPr lang="uk-UA" sz="2000" b="1" dirty="0" err="1" smtClean="0">
                <a:solidFill>
                  <a:schemeClr val="bg1"/>
                </a:solidFill>
              </a:rPr>
              <a:t>Сніговичок</a:t>
            </a:r>
            <a:r>
              <a:rPr lang="uk-UA" sz="2000" b="1" dirty="0" smtClean="0">
                <a:solidFill>
                  <a:schemeClr val="bg1"/>
                </a:solidFill>
              </a:rPr>
              <a:t>». Обчисли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>
            <a:off x="4989257" y="1980481"/>
            <a:ext cx="5738494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Частку </a:t>
            </a:r>
          </a:p>
          <a:p>
            <a:pPr algn="ctr"/>
            <a:r>
              <a:rPr lang="uk-UA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чисел </a:t>
            </a:r>
            <a:r>
              <a:rPr lang="en-US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24</a:t>
            </a:r>
            <a:r>
              <a:rPr lang="uk-UA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і </a:t>
            </a:r>
            <a:r>
              <a:rPr lang="en-US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</a:t>
            </a:r>
            <a:endParaRPr lang="ru-RU" sz="8800" b="1" cap="none" spc="0" dirty="0">
              <a:ln w="0">
                <a:solidFill>
                  <a:srgbClr val="2F3242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 descr="Практична робота на тему «Анімація об'єктів. Створення новорочної листівки»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89" y="1653909"/>
            <a:ext cx="3037126" cy="484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9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34691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sp>
        <p:nvSpPr>
          <p:cNvPr id="40" name="Прямоугольник 39"/>
          <p:cNvSpPr/>
          <p:nvPr/>
        </p:nvSpPr>
        <p:spPr>
          <a:xfrm>
            <a:off x="1056355" y="3757797"/>
            <a:ext cx="10144154" cy="21236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600" b="1" dirty="0" err="1" smtClean="0">
                <a:ln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Запиши</a:t>
            </a:r>
            <a:r>
              <a:rPr lang="uk-UA" sz="6600" b="1" dirty="0" smtClean="0">
                <a:ln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ряд чисел </a:t>
            </a:r>
          </a:p>
          <a:p>
            <a:pPr algn="ctr"/>
            <a:r>
              <a:rPr lang="uk-UA" sz="6600" b="1" dirty="0" smtClean="0">
                <a:ln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від 8</a:t>
            </a:r>
            <a:r>
              <a:rPr lang="en-US" sz="6600" b="1" dirty="0" smtClean="0">
                <a:ln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uk-UA" sz="6600" b="1" dirty="0" smtClean="0">
                <a:ln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до 7</a:t>
            </a:r>
            <a:r>
              <a:rPr lang="en-US" sz="6600" b="1" dirty="0">
                <a:ln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6600" b="1" cap="none" spc="0" dirty="0">
              <a:ln>
                <a:solidFill>
                  <a:srgbClr val="2F3242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63F65727-1A3F-49B3-8D24-A0CC5B0C1D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232" y="1136985"/>
            <a:ext cx="3647924" cy="193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19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51586</TotalTime>
  <Words>584</Words>
  <Application>Microsoft Office PowerPoint</Application>
  <PresentationFormat>Широкоэкранный</PresentationFormat>
  <Paragraphs>200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7362</cp:revision>
  <dcterms:created xsi:type="dcterms:W3CDTF">2018-01-05T16:38:53Z</dcterms:created>
  <dcterms:modified xsi:type="dcterms:W3CDTF">2022-01-19T08:47:35Z</dcterms:modified>
</cp:coreProperties>
</file>