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533" r:id="rId3"/>
    <p:sldId id="622" r:id="rId4"/>
    <p:sldId id="572" r:id="rId5"/>
    <p:sldId id="566" r:id="rId6"/>
    <p:sldId id="592" r:id="rId7"/>
    <p:sldId id="630" r:id="rId8"/>
    <p:sldId id="613" r:id="rId9"/>
    <p:sldId id="631" r:id="rId10"/>
    <p:sldId id="632" r:id="rId11"/>
    <p:sldId id="306" r:id="rId12"/>
    <p:sldId id="63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225"/>
    <a:srgbClr val="DB4037"/>
    <a:srgbClr val="E34DB5"/>
    <a:srgbClr val="BB75A9"/>
    <a:srgbClr val="6CB741"/>
    <a:srgbClr val="FFB441"/>
    <a:srgbClr val="E24ED0"/>
    <a:srgbClr val="E9912D"/>
    <a:srgbClr val="2F3242"/>
    <a:srgbClr val="87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19.01.2022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19.01.2022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19.01.2022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>
                <a:solidFill>
                  <a:schemeClr val="bg1"/>
                </a:solidFill>
                <a:latin typeface="Monotype Corsiva" panose="03010101010201010101" pitchFamily="66" charset="0"/>
              </a:rPr>
              <a:t>№53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2336" y="5537906"/>
            <a:ext cx="8597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600" b="1" dirty="0">
                <a:solidFill>
                  <a:srgbClr val="2F3242"/>
                </a:solidFill>
              </a:rPr>
              <a:t>Як ми пересуваємось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r="6918"/>
          <a:stretch/>
        </p:blipFill>
        <p:spPr>
          <a:xfrm>
            <a:off x="5563436" y="1847765"/>
            <a:ext cx="6286068" cy="2609850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35754" y="2077175"/>
            <a:ext cx="11951908" cy="33654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235" y="5544270"/>
            <a:ext cx="2425427" cy="1169056"/>
          </a:xfrm>
          <a:prstGeom prst="rect">
            <a:avLst/>
          </a:prstGeom>
        </p:spPr>
      </p:pic>
      <p:sp>
        <p:nvSpPr>
          <p:cNvPr id="29" name="Скругленный прямоугольник 28"/>
          <p:cNvSpPr/>
          <p:nvPr/>
        </p:nvSpPr>
        <p:spPr>
          <a:xfrm>
            <a:off x="3419777" y="1082438"/>
            <a:ext cx="6242458" cy="4171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4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267419" y="1572297"/>
            <a:ext cx="11637034" cy="408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Склади і запиши поради Михайлику.</a:t>
            </a:r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>
            <a:off x="263770" y="3242438"/>
            <a:ext cx="11640683" cy="15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263770" y="3678866"/>
            <a:ext cx="11640683" cy="15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263770" y="4107653"/>
            <a:ext cx="11640683" cy="15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260121" y="4552259"/>
            <a:ext cx="11640683" cy="15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7048" y="2091608"/>
            <a:ext cx="8266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/>
              <a:t>ДОТРИМУЙСЯ ПОРАД, І ТВОЄ ТІЛО БУДЕ ЗДОРОВЕ І КРАСИВЕ!</a:t>
            </a: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343018" y="4981583"/>
            <a:ext cx="11640683" cy="15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0121" y="2851885"/>
            <a:ext cx="1164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1. Дотримуйся правильного режиму праці та відпочинку.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6472" y="3273227"/>
            <a:ext cx="1164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2. Постійно займайся спортом та виконуй фізичні прави.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9174" y="3710533"/>
            <a:ext cx="1164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3. Правильно та раціонально харчуйся.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1876" y="4165736"/>
            <a:ext cx="1164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4. Слідкуй за своєю поставою.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41875" y="4552259"/>
            <a:ext cx="1164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5. Уникай поганих звичок.</a:t>
            </a:r>
          </a:p>
        </p:txBody>
      </p:sp>
    </p:spTree>
    <p:extLst>
      <p:ext uri="{BB962C8B-B14F-4D97-AF65-F5344CB8AC3E}">
        <p14:creationId xmlns:p14="http://schemas.microsoft.com/office/powerpoint/2010/main" val="278444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6" grpId="0"/>
      <p:bldP spid="41" grpId="0"/>
      <p:bldP spid="49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знаєте ви, що…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697018" y="1265380"/>
            <a:ext cx="9217891" cy="544794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Досі неможливо порахувати точну кількість кісток у тілі людини. Кістки — найміцніші органи в організмі. Міцність кісток залежить від їхньої форми. Науковці провели експеримент і довели, що стегнова кістка людини, якщо її розташувати вертикально, витримує вантаж масою 1500 кг (стільки само важить найлегший легковий автомобіль).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3215" t="9715" r="15315"/>
          <a:stretch/>
        </p:blipFill>
        <p:spPr>
          <a:xfrm>
            <a:off x="527050" y="1265380"/>
            <a:ext cx="1551710" cy="429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2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822576" y="1250576"/>
            <a:ext cx="6064624" cy="537882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Повторити тему на сторінках 19-22</a:t>
            </a:r>
          </a:p>
          <a:p>
            <a:pPr algn="ctr"/>
            <a:endParaRPr lang="uk-UA" sz="4400" i="1" dirty="0">
              <a:solidFill>
                <a:srgbClr val="2F3242"/>
              </a:solidFill>
            </a:endParaRPr>
          </a:p>
          <a:p>
            <a:pPr algn="ctr"/>
            <a:r>
              <a:rPr lang="uk-UA" sz="4400" i="1" dirty="0">
                <a:solidFill>
                  <a:srgbClr val="2F3242"/>
                </a:solidFill>
              </a:rPr>
              <a:t>Короткий </a:t>
            </a:r>
            <a:r>
              <a:rPr lang="uk-UA" sz="4400" i="1">
                <a:solidFill>
                  <a:srgbClr val="2F3242"/>
                </a:solidFill>
              </a:rPr>
              <a:t>запис у </a:t>
            </a:r>
            <a:r>
              <a:rPr lang="uk-UA" sz="4400" i="1" dirty="0">
                <a:solidFill>
                  <a:srgbClr val="2F3242"/>
                </a:solidFill>
              </a:rPr>
              <a:t>щоденник</a:t>
            </a:r>
          </a:p>
          <a:p>
            <a:pPr algn="ctr"/>
            <a:r>
              <a:rPr lang="ru-RU" sz="4800" dirty="0">
                <a:solidFill>
                  <a:srgbClr val="2F3242"/>
                </a:solidFill>
              </a:rPr>
              <a:t>с.19-22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9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507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Пригадай</a:t>
            </a:r>
            <a:r>
              <a:rPr lang="uk-UA" sz="2000" b="1" dirty="0"/>
              <a:t>, як треба правильно сидіти? Чи завжди ви дотримуєтеся цих правил?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l="6727" t="5375" r="6727" b="26625"/>
          <a:stretch/>
        </p:blipFill>
        <p:spPr>
          <a:xfrm>
            <a:off x="234713" y="2318326"/>
            <a:ext cx="4420637" cy="2641601"/>
          </a:xfrm>
          <a:prstGeom prst="rect">
            <a:avLst/>
          </a:prstGeom>
          <a:ln w="57150">
            <a:solidFill>
              <a:srgbClr val="FAF225"/>
            </a:solidFill>
          </a:ln>
        </p:spPr>
      </p:pic>
      <p:sp>
        <p:nvSpPr>
          <p:cNvPr id="11" name="Скругленный прямоугольник 10"/>
          <p:cNvSpPr/>
          <p:nvPr/>
        </p:nvSpPr>
        <p:spPr>
          <a:xfrm>
            <a:off x="4773896" y="1256146"/>
            <a:ext cx="7243469" cy="531552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cap="all" dirty="0">
                <a:solidFill>
                  <a:srgbClr val="FFFF00"/>
                </a:solidFill>
              </a:rPr>
              <a:t>6 ПОРАД ЯК ПРАВИЛЬНО СИДІТИ ЗА СТОЛОМ ПІД ЧАС РОБОТИ:</a:t>
            </a:r>
          </a:p>
          <a:p>
            <a:pPr marL="342900" indent="-342900">
              <a:buAutoNum type="arabicPeriod"/>
            </a:pPr>
            <a:r>
              <a:rPr lang="uk-UA" sz="2200" dirty="0"/>
              <a:t>Держіть спину рівно.</a:t>
            </a:r>
          </a:p>
          <a:p>
            <a:pPr marL="342900" indent="-342900">
              <a:buAutoNum type="arabicPeriod"/>
            </a:pPr>
            <a:r>
              <a:rPr lang="uk-UA" sz="2200" dirty="0"/>
              <a:t>Не закидайте ногу на ногу, ваші стопи мають твердо стояти на підлозі.</a:t>
            </a:r>
          </a:p>
          <a:p>
            <a:pPr marL="342900" indent="-342900">
              <a:buAutoNum type="arabicPeriod"/>
            </a:pPr>
            <a:r>
              <a:rPr lang="uk-UA" sz="2200" dirty="0"/>
              <a:t>Коліна під столом повинні бути зігнуті під кутом 90 градусів, а відстань до крісла має рівнятися розміру вашого кулака.</a:t>
            </a:r>
          </a:p>
          <a:p>
            <a:pPr marL="342900" indent="-342900">
              <a:buAutoNum type="arabicPeriod"/>
            </a:pPr>
            <a:r>
              <a:rPr lang="uk-UA" sz="2200" dirty="0"/>
              <a:t>Стіл має бути на 2-3 см вище від рівня ліктів, плечі розслаблені, руки повинні бути зігнуті під кутом 90 градусів.</a:t>
            </a:r>
          </a:p>
          <a:p>
            <a:pPr marL="342900" indent="-342900">
              <a:buAutoNum type="arabicPeriod"/>
            </a:pPr>
            <a:r>
              <a:rPr lang="uk-UA" sz="2200" dirty="0"/>
              <a:t>Не варто часто використовувати підлокітники, якщо вони розташовані не під правильним кутом.</a:t>
            </a:r>
          </a:p>
          <a:p>
            <a:pPr marL="342900" indent="-342900">
              <a:buAutoNum type="arabicPeriod"/>
            </a:pPr>
            <a:r>
              <a:rPr lang="uk-UA" sz="2200" dirty="0"/>
              <a:t>Час від часу робіть собі перерви, щоб трошки розім'ятися. </a:t>
            </a:r>
          </a:p>
        </p:txBody>
      </p:sp>
    </p:spTree>
    <p:extLst>
      <p:ext uri="{BB962C8B-B14F-4D97-AF65-F5344CB8AC3E}">
        <p14:creationId xmlns:p14="http://schemas.microsoft.com/office/powerpoint/2010/main" val="254505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Розглянь малюнки. Яких правил сидіння за столом не дотримуються учні?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74420" t="39604" r="1677"/>
          <a:stretch/>
        </p:blipFill>
        <p:spPr>
          <a:xfrm>
            <a:off x="8539019" y="1884502"/>
            <a:ext cx="2683164" cy="283180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37025" t="5838" r="34735" b="3638"/>
          <a:stretch/>
        </p:blipFill>
        <p:spPr>
          <a:xfrm>
            <a:off x="4673601" y="1932177"/>
            <a:ext cx="2812472" cy="273645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t="3698" r="66505"/>
          <a:stretch/>
        </p:blipFill>
        <p:spPr>
          <a:xfrm>
            <a:off x="527050" y="1932177"/>
            <a:ext cx="3228503" cy="281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3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Бесіда за змістом прочитаного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2800" b="1" dirty="0">
                <a:solidFill>
                  <a:schemeClr val="bg1"/>
                </a:solidFill>
              </a:rPr>
              <a:t>16-17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14035" y="1344558"/>
            <a:ext cx="11619345" cy="70390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Чи повинна людина стежити за своєю поставою?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14029" y="2185419"/>
            <a:ext cx="11619345" cy="70390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Яким чином необхідно сидіти за партою або столом?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14028" y="3027769"/>
            <a:ext cx="11619345" cy="70390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Як слідкувати за поставою під час ходьби?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14027" y="3865076"/>
            <a:ext cx="11619345" cy="70390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Як впливають фізичні навантаження на м'язи?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14027" y="4702383"/>
            <a:ext cx="11619345" cy="82161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Що відбувається з кістками, які недостатньо міцні?</a:t>
            </a:r>
          </a:p>
        </p:txBody>
      </p:sp>
    </p:spTree>
    <p:extLst>
      <p:ext uri="{BB962C8B-B14F-4D97-AF65-F5344CB8AC3E}">
        <p14:creationId xmlns:p14="http://schemas.microsoft.com/office/powerpoint/2010/main" val="426694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Моделюємо ситуацію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40146" y="1207020"/>
            <a:ext cx="11739418" cy="2977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400" dirty="0"/>
              <a:t>Між третьокласниками почалася дискусія. Одні притримувалися думки, що важку сумку краще нести у правій руці, тільки потрібно щоби рука </a:t>
            </a:r>
            <a:r>
              <a:rPr lang="uk-UA" sz="3400" dirty="0" err="1"/>
              <a:t>підпочивала</a:t>
            </a:r>
            <a:r>
              <a:rPr lang="uk-UA" sz="3400" dirty="0"/>
              <a:t>. Інші стверджували, що сумку слід нести, змінюючи руки, то у правій, то в лівій. Яка ваша думка? Поясніть.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246910" y="4641698"/>
            <a:ext cx="10732654" cy="207162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Вагу понад три кілограми, навіть якщо вона видається вам легкою, варто розділити в обидві руки рівномірно. Якщо нема можливості нести сумки в двох руках, то кожні три хвилини міняйте руки.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374" y="4301122"/>
            <a:ext cx="3450936" cy="2412204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37935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1383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Практичне завдання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26922" y="1234729"/>
            <a:ext cx="6718823" cy="364207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/>
              <a:t>Продемонструйте правильну поставу під час сидіння та ходьби з портфелем. Не забувайте так робити постійно!</a:t>
            </a:r>
          </a:p>
        </p:txBody>
      </p:sp>
      <p:pic>
        <p:nvPicPr>
          <p:cNvPr id="1026" name="Picture 2" descr="Как сохранить правильную осанку у дошкольников :: ГУО &quot;Санаторный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856" y="1554438"/>
            <a:ext cx="4535054" cy="507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78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91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Поміркуй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93964" y="1339274"/>
            <a:ext cx="11785600" cy="835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/>
              <a:t>Як потрібно піднімати з підлоги важкі речі? 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136073" y="2262909"/>
            <a:ext cx="9088582" cy="42129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Піднімати сумки будь-якої ваги потрібно не нахиляючись вперед, а присідаючи, залишаючи спину прямою, та напружуючи таз і ноги. Приблизно так, як штангісти піднімають вагу. Якщо ж вам незручно присідати, то нахиліться, але зробіть це усім корпусом, зберігаючи прямою спину. Основна умова при піднятті важкого — ніколи не згинати хребет.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526" y="3908923"/>
            <a:ext cx="2219136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8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91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Поміркуй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93964" y="1339273"/>
            <a:ext cx="11785600" cy="1496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/>
              <a:t>Чи впливає професія людей на гарну поставу? Як саме?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526" y="3908923"/>
            <a:ext cx="2219136" cy="280440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069" y="3393931"/>
            <a:ext cx="4592695" cy="2583391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733" y="3192568"/>
            <a:ext cx="3011055" cy="3011055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57679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235" y="5544270"/>
            <a:ext cx="2425427" cy="1169056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3419777" y="1074888"/>
            <a:ext cx="6242458" cy="4114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1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84672" y="1565613"/>
            <a:ext cx="11637034" cy="408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Хто з дітей правильно несе портфель і дбає про свою поставу? Обведи.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3419777" y="3931089"/>
            <a:ext cx="6242458" cy="4171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3   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284672" y="4419882"/>
            <a:ext cx="11637034" cy="408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Поясни, як ти розумієш вислів: «Рух – це життя!»</a:t>
            </a:r>
          </a:p>
        </p:txBody>
      </p:sp>
      <p:pic>
        <p:nvPicPr>
          <p:cNvPr id="6" name="Picture 2" descr="Недорогие школьные ортопедические рюкзаки для девочек (1-4 класс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403" y="2050189"/>
            <a:ext cx="1684974" cy="1767842"/>
          </a:xfrm>
          <a:prstGeom prst="rect">
            <a:avLst/>
          </a:prstGeom>
          <a:noFill/>
          <a:ln w="28575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Як правильно обрати рюкзак дитині та не перетворити його на знаряддя для  торту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694" y="2034982"/>
            <a:ext cx="1298118" cy="1781400"/>
          </a:xfrm>
          <a:prstGeom prst="rect">
            <a:avLst/>
          </a:prstGeom>
          <a:noFill/>
          <a:ln w="28575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Одного разу», або Чому корисно читати неправильні книжки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585" y="2034982"/>
            <a:ext cx="1191413" cy="1784332"/>
          </a:xfrm>
          <a:prstGeom prst="rect">
            <a:avLst/>
          </a:prstGeom>
          <a:noFill/>
          <a:ln w="28575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Прямая соединительная линия 12"/>
          <p:cNvCxnSpPr/>
          <p:nvPr/>
        </p:nvCxnSpPr>
        <p:spPr>
          <a:xfrm>
            <a:off x="1243584" y="5294376"/>
            <a:ext cx="8302752" cy="1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1243584" y="5717724"/>
            <a:ext cx="8302752" cy="1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1243584" y="6119654"/>
            <a:ext cx="8302752" cy="1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1127685" y="4942038"/>
            <a:ext cx="86106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/>
              <a:t>Регулярні фізичні прави та фізична активність допомагає багатьом системам та органам людського тіла працювати краще і дуже сильно зменшує ризик виникнення багатьох захворювань.</a:t>
            </a:r>
            <a:endParaRPr lang="uk-UA" sz="2400" dirty="0">
              <a:latin typeface="+mj-lt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040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14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8171</TotalTime>
  <Words>618</Words>
  <Application>Microsoft Office PowerPoint</Application>
  <PresentationFormat>Широкоэкранный</PresentationFormat>
  <Paragraphs>105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MS PGothic</vt:lpstr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1532</cp:revision>
  <dcterms:created xsi:type="dcterms:W3CDTF">2018-01-05T16:38:53Z</dcterms:created>
  <dcterms:modified xsi:type="dcterms:W3CDTF">2022-01-19T08:57:02Z</dcterms:modified>
</cp:coreProperties>
</file>