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04" r:id="rId1"/>
  </p:sldMasterIdLst>
  <p:notesMasterIdLst>
    <p:notesMasterId r:id="rId12"/>
  </p:notesMasterIdLst>
  <p:sldIdLst>
    <p:sldId id="288" r:id="rId2"/>
    <p:sldId id="297" r:id="rId3"/>
    <p:sldId id="289" r:id="rId4"/>
    <p:sldId id="283" r:id="rId5"/>
    <p:sldId id="272" r:id="rId6"/>
    <p:sldId id="280" r:id="rId7"/>
    <p:sldId id="271" r:id="rId8"/>
    <p:sldId id="298" r:id="rId9"/>
    <p:sldId id="300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432EC0"/>
    <a:srgbClr val="FF66CC"/>
    <a:srgbClr val="F6C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40403-3D7D-41D7-A10B-D592B3B47F9D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476B-DC2F-4DD7-AE37-AB31F35CDD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32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476B-DC2F-4DD7-AE37-AB31F35CDDC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108F4B-756D-4317-8008-5E8C4D3C4002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9DAF19-F9AC-484A-88A9-83EF657DD1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pull dir="u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2132856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srgbClr val="0000CC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►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 </a:t>
            </a:r>
            <a:r>
              <a:rPr lang="uk-UA" sz="2400" b="1" i="1" dirty="0" smtClean="0">
                <a:solidFill>
                  <a:srgbClr val="0066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Прочитайте текст. Який вид мовлення використовує автор? З’ясувати особливості побудови тексту.</a:t>
            </a:r>
            <a:endParaRPr lang="uk-UA" sz="2400" dirty="0" smtClean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— Вставай, чоловіче!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— Та ще рано.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— Та яке тобі рано?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— Геть, кажу тобі! Не стій над душею!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— Бач, ще й гнівається! Прийми хоч ноги зі шляху, дай возом проїхати!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— Це ноги не мої, </a:t>
            </a:r>
            <a:r>
              <a:rPr lang="uk-UA" sz="2400" dirty="0" err="1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мої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 були в чоботях! 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                                             (Нар. тв.)</a:t>
            </a:r>
            <a:endParaRPr lang="uk-UA" sz="2400" dirty="0" smtClean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0"/>
            <a:ext cx="58122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0" lang="uk-UA" sz="5400" b="1" i="1" u="none" strike="noStrike" cap="non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Лінгвістичне </a:t>
            </a:r>
          </a:p>
          <a:p>
            <a:pPr algn="ctr"/>
            <a:r>
              <a:rPr kumimoji="0" lang="uk-UA" sz="5400" b="1" i="1" u="none" strike="noStrike" cap="non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спостереження</a:t>
            </a:r>
            <a:endParaRPr lang="uk-UA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 descr="C:\Users\Natalia\Downloads\человечек-в-очках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0"/>
            <a:ext cx="2393319" cy="178325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03085"/>
      </p:ext>
    </p:extLst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wzz.in.ua/uploads/posts/2010-02/1265020497_ukrain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239145" cy="6858000"/>
          </a:xfrm>
          <a:prstGeom prst="rect">
            <a:avLst/>
          </a:prstGeom>
          <a:noFill/>
        </p:spPr>
      </p:pic>
      <p:pic>
        <p:nvPicPr>
          <p:cNvPr id="4" name="Picture 4" descr="0_5f135_8c02b0a8_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717032"/>
            <a:ext cx="3384376" cy="2437259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971600" y="0"/>
            <a:ext cx="7399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cap="none" spc="50" dirty="0" smtClean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Домашнє завдання</a:t>
            </a:r>
            <a:endParaRPr lang="ru-RU" sz="5400" b="1" cap="none" spc="50" dirty="0">
              <a:ln w="11430"/>
              <a:solidFill>
                <a:srgbClr val="0000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39552" y="837293"/>
            <a:ext cx="82089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►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 Скласти й записати діалог на одну з тем: 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8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1.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«Красиві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слова і красиві справи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»</a:t>
            </a: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8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2.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«Втрачений день».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937" y="-171400"/>
            <a:ext cx="9144000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 descr="C:\Users\User\Desktop\teacher_i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169406"/>
            <a:ext cx="2987824" cy="3688593"/>
          </a:xfrm>
          <a:prstGeom prst="rect">
            <a:avLst/>
          </a:prstGeom>
          <a:noFill/>
        </p:spPr>
      </p:pic>
      <p:pic>
        <p:nvPicPr>
          <p:cNvPr id="10" name="Picture 10" descr="C:\Users\Natalia\Downloads\unnam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420050">
            <a:off x="6982047" y="-344781"/>
            <a:ext cx="1673442" cy="254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ÐÐ°ÑÑÐ¸Ð½ÐºÐ¸ Ð¿Ð¾ Ð·Ð°Ð¿ÑÐ¾ÑÑ ÑÐºÑÐ°ÑÐ½ÑÑÐºÐ° Ð¼Ð¾Ð²Ð° ÐºÐ°ÑÑÐ¸Ð½ÐºÐ° 7 ÐºÐ»Ð°Ñ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3933056"/>
            <a:ext cx="1800200" cy="2664295"/>
          </a:xfrm>
          <a:prstGeom prst="rect">
            <a:avLst/>
          </a:prstGeom>
          <a:noFill/>
        </p:spPr>
      </p:pic>
      <p:pic>
        <p:nvPicPr>
          <p:cNvPr id="12" name="Рисунок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3501008"/>
            <a:ext cx="1944216" cy="200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1475656" y="836712"/>
            <a:ext cx="54726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  <a:latin typeface="Arial Black" pitchFamily="34" charset="0"/>
              </a:rPr>
              <a:t>Тема: Складання </a:t>
            </a:r>
            <a:r>
              <a:rPr lang="uk-UA" sz="2000" b="1" dirty="0" smtClean="0">
                <a:solidFill>
                  <a:schemeClr val="bg1"/>
                </a:solidFill>
                <a:latin typeface="Arial Black" pitchFamily="34" charset="0"/>
              </a:rPr>
              <a:t>й розігрування діалогів відповідно до запропонованої ситуації спілкування з елементами зауважень, пропозицій із використанням у реченнях - репліках дієприкметникових зворотів (наприклад: </a:t>
            </a:r>
            <a:r>
              <a:rPr lang="uk-UA" sz="2000" b="1" i="1" dirty="0" smtClean="0">
                <a:solidFill>
                  <a:schemeClr val="bg1"/>
                </a:solidFill>
                <a:latin typeface="Arial Black" pitchFamily="34" charset="0"/>
              </a:rPr>
              <a:t>не розв’язані вчасно; не виконані належним</a:t>
            </a:r>
            <a:r>
              <a:rPr lang="uk-UA" sz="20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uk-UA" sz="2000" b="1" i="1" dirty="0" smtClean="0">
                <a:solidFill>
                  <a:schemeClr val="bg1"/>
                </a:solidFill>
                <a:latin typeface="Arial Black" pitchFamily="34" charset="0"/>
              </a:rPr>
              <a:t>чином; не звірені за словником, не згаяний (час) та ін.)</a:t>
            </a:r>
            <a:endParaRPr lang="uk-UA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46601"/>
      </p:ext>
    </p:extLst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23528" y="2303875"/>
            <a:ext cx="8424936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♦ Яку роль відіграє спілкування </a:t>
            </a: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в житті людини?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♦ Від чого воно залежить?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♦ Як називається розмова двох і більше осіб?</a:t>
            </a: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♦</a:t>
            </a:r>
            <a:r>
              <a:rPr kumimoji="0" lang="uk-UA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Як називаються слова кожного учасника діалогу?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♦ Як вести діалог?</a:t>
            </a: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♦ У яких стилях мовлення найчастіше використовують діалог?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♦ Які існують правила ведення діалогу?</a:t>
            </a: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♦ Які правила ввічливої розмови ви знаєте?</a:t>
            </a: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88640"/>
            <a:ext cx="37689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kumimoji="0" lang="uk-UA" sz="5400" b="1" i="1" u="none" strike="noStrike" cap="none" spc="0" normalizeH="0" baseline="0" dirty="0" smtClean="0">
                <a:ln/>
                <a:solidFill>
                  <a:schemeClr val="accent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Мозковий </a:t>
            </a:r>
          </a:p>
          <a:p>
            <a:pPr algn="ctr"/>
            <a:r>
              <a:rPr kumimoji="0" lang="uk-UA" sz="5400" b="1" i="1" u="none" strike="noStrike" cap="none" spc="0" normalizeH="0" baseline="0" dirty="0" smtClean="0">
                <a:ln/>
                <a:solidFill>
                  <a:schemeClr val="accent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штурм</a:t>
            </a:r>
            <a:endParaRPr lang="uk-UA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6" name="Picture 3" descr="C:\Users\Natalia\Downloads\1443008012_uche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0"/>
            <a:ext cx="3101447" cy="27089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03085"/>
      </p:ext>
    </p:extLst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691680" y="332656"/>
            <a:ext cx="6948264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Щодня ми спілкуємося з різними людьми: друзями, знайомими і незнайомими, батьками й учителями. Під час обміну думками ми повідомляємо якусь новину або відстоюємо власну позицію.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1" i="1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Яких вимог необхідно дотримувати, коли виникла потреба поділитися своїми думками, спостереженнями чи досвідом?</a:t>
            </a:r>
            <a:endParaRPr kumimoji="0" lang="uk-UA" sz="2800" b="1" i="1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4" name="Рисунок 3" descr="28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01"/>
          <a:stretch>
            <a:fillRect/>
          </a:stretch>
        </p:blipFill>
        <p:spPr>
          <a:xfrm>
            <a:off x="251520" y="4653136"/>
            <a:ext cx="1623231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C:\Users\Natalia\Downloads\1349035777_426001_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6" b="100000" l="1569" r="898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185409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school76.centerstart.ru/userfiles/%D0%9A%D0%BE%D0%BF%D0%B8%D1%8F%20%D0%A0%D0%B8%D1%81%D1%83%D0%BD%D0%BE%D0%BA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314" y="3645024"/>
            <a:ext cx="3519686" cy="3446019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750" l="10000" r="90000">
                        <a14:foregroundMark x1="44750" y1="19875" x2="44750" y2="18625"/>
                        <a14:foregroundMark x1="40125" y1="17625" x2="39625" y2="18375"/>
                        <a14:foregroundMark x1="44250" y1="13625" x2="44250" y2="13625"/>
                        <a14:foregroundMark x1="45000" y1="11875" x2="45000" y2="1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15121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67544" y="1484784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1. 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Оберіть тему розмови.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2. 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Дотримуйтеся теми і мети спілкування.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3. 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Не перебивайте співрозмовника.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4. 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Обміркуйте аргументи, щоб заохотити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    партнера до діалогу.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5. 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Під час розмови дотримуйтеся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    етикетних норм.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6. 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Ставтеся з повагою до думки 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    вашого співрозмовника.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771800" y="260648"/>
            <a:ext cx="3692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  <a:ea typeface="Times New Roman" pitchFamily="18" charset="0"/>
                <a:cs typeface="Arial" pitchFamily="34" charset="0"/>
              </a:rPr>
              <a:t>Пам'ятка</a:t>
            </a:r>
            <a:endParaRPr lang="uk-UA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1520" y="548680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СКАЖИ ЛЮДИНІ: «ДОБРОГО ДНЯ!»</a:t>
            </a:r>
            <a:endParaRPr lang="uk-UA" sz="2400" dirty="0" smtClean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Лісовою стежинкою ідуть батько і маленький син. Довкола тиша, тільки чути, як десь далеко вистукує дятел та струмочок дзюркотить у лісовій гущавині.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Аж тут син побачив, що назустріч їм іде бабуся.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— Тату, куди бабуся йде? — питає син.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— Зустрічати або проводжати,— каже батько й усміхається. — Ось як ми зустрінемося з бабусею, ти й скажеш: «Доброго дня, бабусю!»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— Навіщо ж казати ці слова? — дивується син. — Ми ж її не знаємо.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— А ось зустрінемось, скажемо бабусі ці слова, тоді й побачиш, навіщо.</a:t>
            </a:r>
            <a:endParaRPr lang="uk-UA" sz="2400" dirty="0" smtClean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:\Users\Natalia\Downloads\ЧИТАЕТ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12" y="3717032"/>
            <a:ext cx="2592288" cy="28236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395536" y="404664"/>
            <a:ext cx="828092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Ось і бабуся.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— Доброго дня, бабусю! — каже син.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— Доброго дня,— каже батько.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— Доброго вам здоров’я,— відповідає бабуся і усміхається.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І хлопчик побачив: усе довкола змінилось. Сонце засяяло яскравіше. Верховіттям дерев пробіг легенький вітерець, і листя заграло, затремтіло. У кущах заспівали пташки — раніше їх і не чути було.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На душі в хлопчика стало легко.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— Чому це воно так? — 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     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питається син.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980728"/>
            <a:ext cx="63367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9875" algn="just"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 smtClean="0">
                <a:solidFill>
                  <a:srgbClr val="0000CC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►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 </a:t>
            </a:r>
            <a:r>
              <a:rPr lang="uk-UA" sz="2400" b="1" i="1" dirty="0" smtClean="0">
                <a:solidFill>
                  <a:srgbClr val="0066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Дайте відповіді на запитання.</a:t>
            </a:r>
            <a:endParaRPr lang="uk-UA" sz="2400" dirty="0" smtClean="0"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♦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 Чи траплялися схожі ситуації у вашому житті?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♦ 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 Чи зрозумів хлопчик, чому так сказав йому батько? Чи буде він чемним і надалі?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♦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 У яких рядках сформульована основна думка оповідання?</a:t>
            </a: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solidFill>
                  <a:srgbClr val="0000CC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►</a:t>
            </a:r>
            <a:r>
              <a:rPr lang="uk-UA" sz="24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 </a:t>
            </a:r>
            <a:r>
              <a:rPr lang="uk-UA" sz="2400" dirty="0" smtClean="0">
                <a:solidFill>
                  <a:srgbClr val="0000CC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Прочитайте останній рядок тексту. Уявіть ситуацію, продовжте текст-діалог.</a:t>
            </a:r>
          </a:p>
        </p:txBody>
      </p:sp>
      <p:pic>
        <p:nvPicPr>
          <p:cNvPr id="4" name="Picture 2" descr="C:\Users\Natalia\Downloads\1349035777_426001_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6" b="100000" l="1569" r="898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0848"/>
            <a:ext cx="185409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620688"/>
            <a:ext cx="81369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dirty="0" smtClean="0">
                <a:solidFill>
                  <a:srgbClr val="0000CC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Складання ситуативних діалогів </a:t>
            </a:r>
            <a:endParaRPr lang="uk-UA" sz="2000" dirty="0" smtClean="0">
              <a:solidFill>
                <a:srgbClr val="C00000"/>
              </a:solidFill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dirty="0" smtClean="0">
                <a:solidFill>
                  <a:srgbClr val="0000CC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► </a:t>
            </a:r>
            <a:r>
              <a:rPr lang="uk-UA" sz="20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Складіть й розіграйте діалог-повідомлення, що міг би відбутися між двома друзями, один (одна) з яких через хворобу не відвідує заняття у школі.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dirty="0" smtClean="0">
                <a:solidFill>
                  <a:srgbClr val="0000CC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► </a:t>
            </a:r>
            <a:r>
              <a:rPr lang="uk-UA" sz="20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Складіть й розіграйте діалог-волевиявлення, що міг би відбутися між батьком і вчителькою, про необхідність ретельної підготовки учня до занять.</a:t>
            </a: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dirty="0" smtClean="0">
                <a:solidFill>
                  <a:srgbClr val="0000CC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►</a:t>
            </a:r>
            <a:r>
              <a:rPr lang="uk-UA" sz="2000" dirty="0" smtClean="0">
                <a:latin typeface="Arial Black" pitchFamily="34" charset="0"/>
                <a:ea typeface="Times New Roman" pitchFamily="18" charset="0"/>
                <a:cs typeface="Arial" pitchFamily="34" charset="0"/>
              </a:rPr>
              <a:t> Складіть й розіграйте емоційний діалог, що міг би відбутися між двома учнями після відвідування ними цікавого фільму.</a:t>
            </a:r>
            <a:endParaRPr lang="uk-UA" sz="2000" dirty="0" smtClean="0"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67" l="0" r="100000">
                        <a14:foregroundMark x1="85484" y1="64000" x2="85484" y2="64000"/>
                        <a14:foregroundMark x1="93548" y1="57333" x2="93548" y2="57333"/>
                        <a14:foregroundMark x1="74194" y1="66667" x2="74194" y2="66667"/>
                        <a14:foregroundMark x1="63441" y1="72000" x2="63441" y2="72000"/>
                        <a14:foregroundMark x1="81720" y1="87333" x2="81720" y2="87333"/>
                        <a14:foregroundMark x1="72043" y1="88000" x2="72043" y2="88000"/>
                        <a14:foregroundMark x1="67742" y1="70000" x2="67742" y2="70000"/>
                        <a14:foregroundMark x1="61828" y1="66000" x2="61828" y2="66000"/>
                        <a14:foregroundMark x1="27419" y1="81333" x2="27419" y2="81333"/>
                        <a14:foregroundMark x1="33333" y1="72667" x2="33333" y2="72667"/>
                        <a14:foregroundMark x1="39247" y1="72000" x2="39247" y2="72000"/>
                        <a14:foregroundMark x1="23656" y1="70000" x2="23656" y2="70000"/>
                        <a14:foregroundMark x1="26344" y1="82667" x2="26344" y2="82667"/>
                        <a14:foregroundMark x1="20968" y1="84000" x2="20968" y2="84000"/>
                        <a14:foregroundMark x1="33333" y1="85333" x2="33333" y2="85333"/>
                        <a14:foregroundMark x1="47849" y1="41333" x2="47849" y2="41333"/>
                        <a14:foregroundMark x1="32258" y1="74000" x2="32258" y2="74000"/>
                        <a14:foregroundMark x1="25269" y1="76667" x2="25269" y2="76667"/>
                        <a14:foregroundMark x1="19892" y1="80000" x2="19892" y2="80000"/>
                        <a14:foregroundMark x1="28495" y1="82667" x2="28495" y2="82667"/>
                        <a14:foregroundMark x1="24194" y1="90667" x2="23118" y2="88000"/>
                        <a14:foregroundMark x1="27419" y1="82667" x2="27419" y2="82667"/>
                        <a14:foregroundMark x1="60215" y1="49333" x2="60215" y2="49333"/>
                        <a14:foregroundMark x1="55914" y1="44000" x2="55914" y2="44000"/>
                        <a14:foregroundMark x1="25269" y1="81333" x2="25269" y2="81333"/>
                        <a14:foregroundMark x1="23118" y1="80667" x2="23118" y2="80667"/>
                        <a14:foregroundMark x1="33333" y1="67333" x2="33333" y2="67333"/>
                        <a14:foregroundMark x1="33333" y1="64000" x2="33333" y2="64000"/>
                        <a14:foregroundMark x1="28495" y1="71333" x2="28495" y2="71333"/>
                        <a14:foregroundMark x1="27957" y1="72667" x2="27957" y2="72667"/>
                        <a14:foregroundMark x1="32796" y1="83333" x2="32796" y2="83333"/>
                        <a14:foregroundMark x1="32796" y1="80667" x2="32796" y2="80667"/>
                        <a14:foregroundMark x1="27419" y1="74667" x2="27419" y2="74667"/>
                        <a14:foregroundMark x1="31183" y1="70667" x2="31183" y2="70667"/>
                        <a14:foregroundMark x1="33871" y1="66667" x2="33871" y2="66667"/>
                        <a14:foregroundMark x1="24731" y1="76000" x2="24731" y2="76000"/>
                        <a14:foregroundMark x1="26882" y1="80667" x2="26882" y2="80667"/>
                        <a14:foregroundMark x1="67742" y1="80667" x2="67742" y2="8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49080"/>
            <a:ext cx="3240360" cy="244827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67" l="0" r="100000">
                        <a14:foregroundMark x1="85484" y1="64000" x2="85484" y2="64000"/>
                        <a14:foregroundMark x1="93548" y1="57333" x2="93548" y2="57333"/>
                        <a14:foregroundMark x1="74194" y1="66667" x2="74194" y2="66667"/>
                        <a14:foregroundMark x1="63441" y1="72000" x2="63441" y2="72000"/>
                        <a14:foregroundMark x1="81720" y1="87333" x2="81720" y2="87333"/>
                        <a14:foregroundMark x1="72043" y1="88000" x2="72043" y2="88000"/>
                        <a14:foregroundMark x1="67742" y1="70000" x2="67742" y2="70000"/>
                        <a14:foregroundMark x1="61828" y1="66000" x2="61828" y2="66000"/>
                        <a14:foregroundMark x1="27419" y1="81333" x2="27419" y2="81333"/>
                        <a14:foregroundMark x1="33333" y1="72667" x2="33333" y2="72667"/>
                        <a14:foregroundMark x1="39247" y1="72000" x2="39247" y2="72000"/>
                        <a14:foregroundMark x1="23656" y1="70000" x2="23656" y2="70000"/>
                        <a14:foregroundMark x1="26344" y1="82667" x2="26344" y2="82667"/>
                        <a14:foregroundMark x1="20968" y1="84000" x2="20968" y2="84000"/>
                        <a14:foregroundMark x1="33333" y1="85333" x2="33333" y2="85333"/>
                        <a14:foregroundMark x1="47849" y1="41333" x2="47849" y2="41333"/>
                        <a14:foregroundMark x1="32258" y1="74000" x2="32258" y2="74000"/>
                        <a14:foregroundMark x1="25269" y1="76667" x2="25269" y2="76667"/>
                        <a14:foregroundMark x1="19892" y1="80000" x2="19892" y2="80000"/>
                        <a14:foregroundMark x1="28495" y1="82667" x2="28495" y2="82667"/>
                        <a14:foregroundMark x1="24194" y1="90667" x2="23118" y2="88000"/>
                        <a14:foregroundMark x1="27419" y1="82667" x2="27419" y2="82667"/>
                        <a14:foregroundMark x1="60215" y1="49333" x2="60215" y2="49333"/>
                        <a14:foregroundMark x1="55914" y1="44000" x2="55914" y2="44000"/>
                        <a14:foregroundMark x1="25269" y1="81333" x2="25269" y2="81333"/>
                        <a14:foregroundMark x1="23118" y1="80667" x2="23118" y2="80667"/>
                        <a14:foregroundMark x1="33333" y1="67333" x2="33333" y2="67333"/>
                        <a14:foregroundMark x1="33333" y1="64000" x2="33333" y2="64000"/>
                        <a14:foregroundMark x1="28495" y1="71333" x2="28495" y2="71333"/>
                        <a14:foregroundMark x1="27957" y1="72667" x2="27957" y2="72667"/>
                        <a14:foregroundMark x1="32796" y1="83333" x2="32796" y2="83333"/>
                        <a14:foregroundMark x1="32796" y1="80667" x2="32796" y2="80667"/>
                        <a14:foregroundMark x1="27419" y1="74667" x2="27419" y2="74667"/>
                        <a14:foregroundMark x1="31183" y1="70667" x2="31183" y2="70667"/>
                        <a14:foregroundMark x1="33871" y1="66667" x2="33871" y2="66667"/>
                        <a14:foregroundMark x1="24731" y1="76000" x2="24731" y2="76000"/>
                        <a14:foregroundMark x1="26882" y1="80667" x2="26882" y2="80667"/>
                        <a14:foregroundMark x1="67742" y1="80667" x2="67742" y2="8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8064" y="4149080"/>
            <a:ext cx="2871936" cy="2448272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Другая 8">
      <a:dk1>
        <a:sysClr val="windowText" lastClr="000000"/>
      </a:dk1>
      <a:lt1>
        <a:srgbClr val="FEF5DA"/>
      </a:lt1>
      <a:dk2>
        <a:srgbClr val="575F6D"/>
      </a:dk2>
      <a:lt2>
        <a:srgbClr val="FFF39D"/>
      </a:lt2>
      <a:accent1>
        <a:srgbClr val="FEA162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682</TotalTime>
  <Words>666</Words>
  <Application>Microsoft Office PowerPoint</Application>
  <PresentationFormat>Экран (4:3)</PresentationFormat>
  <Paragraphs>64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Century Schoolbook</vt:lpstr>
      <vt:lpstr>Times New Roman</vt:lpstr>
      <vt:lpstr>Wingdings</vt:lpstr>
      <vt:lpstr>Wingdings 2</vt:lpstr>
      <vt:lpstr>Эркер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WareZ Provider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www.PHILka.RU</dc:creator>
  <cp:lastModifiedBy>Юлия Анатолиевна</cp:lastModifiedBy>
  <cp:revision>83</cp:revision>
  <dcterms:created xsi:type="dcterms:W3CDTF">2012-02-13T15:08:18Z</dcterms:created>
  <dcterms:modified xsi:type="dcterms:W3CDTF">2022-04-04T18:44:20Z</dcterms:modified>
</cp:coreProperties>
</file>