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21"/>
  </p:notesMasterIdLst>
  <p:sldIdLst>
    <p:sldId id="289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282" r:id="rId14"/>
    <p:sldId id="327" r:id="rId15"/>
    <p:sldId id="326" r:id="rId16"/>
    <p:sldId id="260" r:id="rId17"/>
    <p:sldId id="328" r:id="rId18"/>
    <p:sldId id="329" r:id="rId19"/>
    <p:sldId id="33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04"/>
    <a:srgbClr val="149C0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9581D-294F-444C-BF37-DEB55FF4AE1D}" type="datetimeFigureOut">
              <a:rPr lang="uk-UA" smtClean="0"/>
              <a:t>28.01.2022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3C642-AD68-47B7-915E-89617C92E30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31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3C642-AD68-47B7-915E-89617C92E30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205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609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0"/>
            <a:ext cx="9144000" cy="381000"/>
          </a:xfrm>
        </p:spPr>
        <p:txBody>
          <a:bodyPr/>
          <a:lstStyle>
            <a:lvl1pPr marL="0" indent="0" algn="ctr">
              <a:defRPr sz="20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3E32CBCF-20EF-4F9F-B6F3-F8154DB9129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B3C14799-0887-4248-8657-56567E5DCF40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71990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BBFC5-A443-44E5-BD62-BC0E307C874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AE893-8838-4DB4-BF64-DFF0810AA0D0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62995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29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29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3B446-0D4E-432F-85A5-6EFD2E6269B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C950E-B0A4-4FE5-903F-687E4C0033E7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2677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2400" y="762000"/>
            <a:ext cx="4343400" cy="5867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343400" cy="2857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343400" cy="2857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059A-14A0-4B36-9511-0FE99EFA281D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7F0C9-3696-4843-A33E-B56FE7211F9B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77699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609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0"/>
            <a:ext cx="9144000" cy="381000"/>
          </a:xfrm>
        </p:spPr>
        <p:txBody>
          <a:bodyPr/>
          <a:lstStyle>
            <a:lvl1pPr marL="0" indent="0" algn="ctr">
              <a:defRPr sz="20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fld id="{3E32CBCF-20EF-4F9F-B6F3-F8154DB9129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B3C14799-0887-4248-8657-56567E5DCF40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93058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3C44-0611-4ACA-B54F-703B3E717564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27BB9-901A-4449-941C-16DD36731F06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66903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E0DE8-799C-4B5A-97F0-9188FE10DBA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3CABD-866A-4A76-8845-8A4308FDE783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10315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B502C-2E44-47D7-B844-437AEDC9224C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62CF3-F9FE-4C2F-9DD1-F78C0B7461D2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23459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21DA3-13AE-48B1-8170-BB98AD3B9AC0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26545-AB4E-4B15-918F-83ED9C13DBFC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98801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C35E-AD2D-44A5-BF6E-27AFC318C82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41880-FC97-45E5-BB8F-05DCB4D56001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04608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B73B8-FD61-477E-B241-12366F9F2CBD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3E18A-737F-4371-AEB0-97B39A102BD3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56306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3C44-0611-4ACA-B54F-703B3E717564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27BB9-901A-4449-941C-16DD36731F06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75661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CB677-73AE-4D00-8452-98FADA015681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AD601-2A93-4C5B-8BB4-B43805F7F895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51786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7511D-BD5F-4401-A9CA-691F138416EF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8D556-45AC-470E-86ED-A3D0228C0931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0189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BBFC5-A443-44E5-BD62-BC0E307C874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AE893-8838-4DB4-BF64-DFF0810AA0D0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8721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29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29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3B446-0D4E-432F-85A5-6EFD2E6269B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C950E-B0A4-4FE5-903F-687E4C0033E7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09891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2400" y="762000"/>
            <a:ext cx="4343400" cy="5867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343400" cy="2857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343400" cy="2857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059A-14A0-4B36-9511-0FE99EFA281D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7F0C9-3696-4843-A33E-B56FE7211F9B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9715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E0DE8-799C-4B5A-97F0-9188FE10DBA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3CABD-866A-4A76-8845-8A4308FDE783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5543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B502C-2E44-47D7-B844-437AEDC9224C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62CF3-F9FE-4C2F-9DD1-F78C0B7461D2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1240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21DA3-13AE-48B1-8170-BB98AD3B9AC0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26545-AB4E-4B15-918F-83ED9C13DBFC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89011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C35E-AD2D-44A5-BF6E-27AFC318C82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41880-FC97-45E5-BB8F-05DCB4D56001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91838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B73B8-FD61-477E-B241-12366F9F2CBD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3E18A-737F-4371-AEB0-97B39A102BD3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66928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CB677-73AE-4D00-8452-98FADA015681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AD601-2A93-4C5B-8BB4-B43805F7F895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3575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7511D-BD5F-4401-A9CA-691F138416EF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8D556-45AC-470E-86ED-A3D0228C0931}" type="slidenum">
              <a:rPr lang="ru-RU" altLang="uk-UA">
                <a:solidFill>
                  <a:srgbClr val="FFFFFF"/>
                </a:solidFill>
              </a:rPr>
              <a:pPr/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6040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  <a:endParaRPr lang="en-US" alt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9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  <a:endParaRPr lang="en-US" altLang="uk-U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pPr>
              <a:defRPr/>
            </a:pPr>
            <a:fld id="{8FA31055-8418-4BB2-AE4D-74A261E94BD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Eurostile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1E11D1-8201-4D11-9327-EF94CE2538B8}" type="slidenum">
              <a:rPr lang="ru-RU" altLang="uk-UA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ransition spd="med"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  <a:endParaRPr lang="en-US" alt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9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  <a:endParaRPr lang="en-US" altLang="uk-UA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pPr>
              <a:defRPr/>
            </a:pPr>
            <a:fld id="{8FA31055-8418-4BB2-AE4D-74A261E94BD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28.01.2022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Eurostile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1E11D1-8201-4D11-9327-EF94CE2538B8}" type="slidenum">
              <a:rPr lang="ru-RU" altLang="uk-UA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uk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 spd="med"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20000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200000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200000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ua.igotoworld.com/frontend/webcontent/websites/1/images/gallery/8779_800x600_Mihailovskii%20sobor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d/d2/StGeorgeCathedral_Lviv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uk.wikipedia.org/wiki/&#1050;&#1086;&#1079;&#1072;&#1082;_&#1052;&#1072;&#1084;&#1072;&#1081;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7/79/%D0%A1%D0%BE%D1%84%D1%96%D0%B9%D1%81%D1%8C%D0%BA%D0%B8%D0%B9_%D1%81%D0%BE%D0%B1%D0%BE%D1%80_%D0%9A%D0%B8%D1%97%D0%B2.jpg/1200px-%D0%A1%D0%BE%D1%84%D1%96%D0%B9%D1%81%D1%8C%D0%BA%D0%B8%D0%B9_%D1%81%D0%BE%D0%B1%D0%BE%D1%80_%D0%9A%D0%B8%D1%97%D0%B2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d/d1/%D0%A1%D0%BE%D0%B1%D0%BE%D1%80_%D0%A3%D1%81%D0%BF%D0%B5%D0%BD%D1%81%D1%8C%D0%BA%D0%B8%D0%B9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2/2a/%D0%90%D0%BD%D0%B4%D1%80%D1%96%D1%97%D0%B2%D1%81%D1%8C%D0%BA%D0%B0_%D1%86%D0%B5%D1%80%D0%BA%D0%B2%D0%B0_DJI_0176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 descr="http://www.free-scores.com/IMG/sylvaintalle/sylvaintalle_201511242235213c696c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45" y="-589"/>
            <a:ext cx="9118548" cy="6453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472608"/>
            <a:ext cx="9144000" cy="980728"/>
          </a:xfrm>
          <a:solidFill>
            <a:srgbClr val="FFC000"/>
          </a:solidFill>
          <a:ln w="76200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4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Українське бароко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64288" y="5627522"/>
            <a:ext cx="218464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400" b="1" dirty="0">
                <a:ln w="1143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  <a:t>8 </a:t>
            </a:r>
          </a:p>
          <a:p>
            <a:pPr lvl="0" algn="ctr"/>
            <a:r>
              <a:rPr lang="uk-UA" sz="2400" b="1" dirty="0">
                <a:ln w="1143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  <a:t>клас</a:t>
            </a:r>
            <a:br>
              <a:rPr lang="uk-UA" sz="2400" b="1" dirty="0">
                <a:ln w="1143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itchFamily="66" charset="0"/>
              </a:rPr>
            </a:br>
            <a:endParaRPr lang="uk-UA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99078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E3318-AD36-BC45-BB7E-9B5FC6FB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Золотоверхий Михайлівський собор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EBCB20-6584-DC4C-8FEC-A0942C02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99" y="798766"/>
            <a:ext cx="83563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4097" name="Рисунок 3" descr="Михайлівський Золотоверхий собор, Київ — фото, опис, адреса">
            <a:extLst>
              <a:ext uri="{FF2B5EF4-FFF2-40B4-BE49-F238E27FC236}">
                <a16:creationId xmlns:a16="http://schemas.microsoft.com/office/drawing/2014/main" id="{D01E8483-3402-0F41-A46A-F3EB99754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5649" y="798767"/>
            <a:ext cx="4870111" cy="3744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6B0084-166C-2C4D-8F5B-0E296FD32CFD}"/>
              </a:ext>
            </a:extLst>
          </p:cNvPr>
          <p:cNvSpPr/>
          <p:nvPr/>
        </p:nvSpPr>
        <p:spPr>
          <a:xfrm>
            <a:off x="899592" y="4543183"/>
            <a:ext cx="7560840" cy="204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Діючий монастир у Києві, відтворений у 1997-1998 роках у формах зруйнованого в 1930-х роках соборного храму на честь Архангела Михаїла. Включає також трапезну з церквою Іоанна Богослова і дзвіницю.</a:t>
            </a:r>
            <a:endParaRPr lang="ru-UA" sz="24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48801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FBBDD-61A6-6049-BB4B-E427DFD8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Собор Св. Юра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B58A70-0BD9-FC42-B3D9-BAB491F5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052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5121" name="Рисунок 6" descr="Собор Святого Юра — Википедия">
            <a:extLst>
              <a:ext uri="{FF2B5EF4-FFF2-40B4-BE49-F238E27FC236}">
                <a16:creationId xmlns:a16="http://schemas.microsoft.com/office/drawing/2014/main" id="{5567DBAF-CC2C-DF40-9908-ADA9FB81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7777" y="797672"/>
            <a:ext cx="5588446" cy="37098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27240E-BA08-734C-A17B-18A8698AC002}"/>
              </a:ext>
            </a:extLst>
          </p:cNvPr>
          <p:cNvSpPr/>
          <p:nvPr/>
        </p:nvSpPr>
        <p:spPr>
          <a:xfrm>
            <a:off x="467544" y="4439175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Вважається візитною карткою міста Львів. Культова споруда не тільки для греко-католиків, але і для всього християнського світу, є перлиною архітектури. </a:t>
            </a:r>
            <a:endParaRPr lang="ru-UA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9063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192104" cy="762000"/>
          </a:xfrm>
        </p:spPr>
        <p:txBody>
          <a:bodyPr>
            <a:normAutofit/>
          </a:bodyPr>
          <a:lstStyle/>
          <a:p>
            <a:pPr algn="ctr"/>
            <a:r>
              <a:rPr lang="uk-UA" sz="4000" b="0" i="1" dirty="0"/>
              <a:t>Живопис</a:t>
            </a:r>
            <a:endParaRPr lang="ru-RU" sz="4000" b="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2000"/>
            <a:ext cx="4572000" cy="3171056"/>
          </a:xfrm>
        </p:spPr>
        <p:txBody>
          <a:bodyPr/>
          <a:lstStyle/>
          <a:p>
            <a:pPr algn="just"/>
            <a:r>
              <a:rPr lang="ru-UA" sz="2000" i="1" dirty="0"/>
              <a:t>  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33B561-1AD0-0046-9C29-36093867550A}"/>
              </a:ext>
            </a:extLst>
          </p:cNvPr>
          <p:cNvSpPr/>
          <p:nvPr/>
        </p:nvSpPr>
        <p:spPr>
          <a:xfrm>
            <a:off x="179512" y="1268760"/>
            <a:ext cx="53285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2000" dirty="0">
                <a:ea typeface="Calibri" panose="020F0502020204030204" pitchFamily="34" charset="0"/>
              </a:rPr>
              <a:t>Окрім традиційного релігійного живопису, з кінця XVII ст. в Україні почав розвиватися живопис світський, провідне місце в якому посідав жанр </a:t>
            </a:r>
            <a:r>
              <a:rPr lang="ru-UA" sz="2000" b="1" dirty="0">
                <a:ea typeface="Calibri" panose="020F0502020204030204" pitchFamily="34" charset="0"/>
              </a:rPr>
              <a:t>портрета</a:t>
            </a:r>
            <a:r>
              <a:rPr lang="ru-UA" sz="2000" dirty="0">
                <a:ea typeface="Calibri" panose="020F0502020204030204" pitchFamily="34" charset="0"/>
              </a:rPr>
              <a:t>, який також можна віднести до яскравих і самобутніх явищ національної художньої культури України. </a:t>
            </a:r>
          </a:p>
          <a:p>
            <a:endParaRPr lang="ru-UA" sz="2000" dirty="0">
              <a:ea typeface="Calibri" panose="020F0502020204030204" pitchFamily="34" charset="0"/>
            </a:endParaRPr>
          </a:p>
          <a:p>
            <a:r>
              <a:rPr lang="ru-UA" sz="2000" dirty="0">
                <a:ea typeface="Calibri" panose="020F0502020204030204" pitchFamily="34" charset="0"/>
              </a:rPr>
              <a:t>Портретами царів, князів, гетьманів прикрашали стіни церков і соборів. Так, в Успенському соборі Києво-Печерської лаври є галерея портретів видатних осіб. Дуже популярними були портрети славетного гетьмана </a:t>
            </a:r>
            <a:r>
              <a:rPr lang="ru-UA" sz="2000" b="1" dirty="0">
                <a:ea typeface="Calibri" panose="020F0502020204030204" pitchFamily="34" charset="0"/>
              </a:rPr>
              <a:t>Б. Хмельницького</a:t>
            </a:r>
            <a:r>
              <a:rPr lang="ru-UA" sz="2000" dirty="0">
                <a:ea typeface="Calibri" panose="020F0502020204030204" pitchFamily="34" charset="0"/>
              </a:rPr>
              <a:t>, які набули рис парадності й піднесеності.</a:t>
            </a:r>
          </a:p>
        </p:txBody>
      </p:sp>
      <p:pic>
        <p:nvPicPr>
          <p:cNvPr id="6147" name="Picture 3" descr="Дволикий портрет героя: метаморфози образу гетьмана Богдана Хмельницького -  Україна модерна">
            <a:extLst>
              <a:ext uri="{FF2B5EF4-FFF2-40B4-BE49-F238E27FC236}">
                <a16:creationId xmlns:a16="http://schemas.microsoft.com/office/drawing/2014/main" id="{0A223F35-AE89-A64B-84CF-8F344251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9347" y="1133019"/>
            <a:ext cx="3175000" cy="4241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82451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192104" cy="762000"/>
          </a:xfrm>
        </p:spPr>
        <p:txBody>
          <a:bodyPr>
            <a:normAutofit/>
          </a:bodyPr>
          <a:lstStyle/>
          <a:p>
            <a:pPr algn="ctr"/>
            <a:r>
              <a:rPr lang="uk-UA" sz="4000" b="0" i="1" dirty="0"/>
              <a:t>Живопис</a:t>
            </a:r>
            <a:endParaRPr lang="ru-RU" sz="4000" b="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7440"/>
            <a:ext cx="6192688" cy="3937744"/>
          </a:xfrm>
        </p:spPr>
        <p:txBody>
          <a:bodyPr/>
          <a:lstStyle/>
          <a:p>
            <a:r>
              <a:rPr lang="ru-UA" sz="2000" i="1" dirty="0"/>
              <a:t>   </a:t>
            </a:r>
            <a:r>
              <a:rPr lang="ru-UA" dirty="0"/>
              <a:t>Композиція портрета створювалась на основі чіткої схеми. Для портретів значної козацької старшини й духовенства характерними є традиційність пози, пишний одяг, декоративне драпірування тканин і одягу, наявність атрибутів, що характеризують персонаж,</a:t>
            </a:r>
          </a:p>
          <a:p>
            <a:endParaRPr lang="ru-UA" dirty="0"/>
          </a:p>
          <a:p>
            <a:r>
              <a:rPr lang="ru-UA" dirty="0"/>
              <a:t>— жезл, розп’яття, книга, герб та ін.</a:t>
            </a:r>
          </a:p>
          <a:p>
            <a:pPr algn="just"/>
            <a:endParaRPr lang="ru-UA" sz="2000" i="1" dirty="0"/>
          </a:p>
        </p:txBody>
      </p:sp>
      <p:pic>
        <p:nvPicPr>
          <p:cNvPr id="8196" name="Picture 4" descr="Культ їди | Народний Оглядач">
            <a:extLst>
              <a:ext uri="{FF2B5EF4-FFF2-40B4-BE49-F238E27FC236}">
                <a16:creationId xmlns:a16="http://schemas.microsoft.com/office/drawing/2014/main" id="{A500CF7A-4322-1544-9C96-4DE47A15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552340"/>
            <a:ext cx="3347004" cy="41173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 descr="page1image66276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1image662767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874917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192104" cy="762000"/>
          </a:xfrm>
        </p:spPr>
        <p:txBody>
          <a:bodyPr>
            <a:normAutofit/>
          </a:bodyPr>
          <a:lstStyle/>
          <a:p>
            <a:pPr algn="ctr"/>
            <a:r>
              <a:rPr lang="uk-UA" sz="4000" b="0" i="1" dirty="0"/>
              <a:t>Живопис</a:t>
            </a:r>
            <a:endParaRPr lang="ru-RU" sz="4000" b="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2000"/>
            <a:ext cx="4572000" cy="3171056"/>
          </a:xfrm>
        </p:spPr>
        <p:txBody>
          <a:bodyPr/>
          <a:lstStyle/>
          <a:p>
            <a:pPr algn="just"/>
            <a:r>
              <a:rPr lang="ru-UA" sz="2000" i="1" dirty="0"/>
              <a:t>    Надзвичайну популярність мали в Україні народні картини </a:t>
            </a:r>
            <a:r>
              <a:rPr lang="ru-UA" sz="2000" i="1" u="sng" dirty="0">
                <a:solidFill>
                  <a:srgbClr val="D4000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«Козак Мамай»</a:t>
            </a:r>
            <a:r>
              <a:rPr lang="ru-UA" sz="2000" i="1" dirty="0">
                <a:solidFill>
                  <a:srgbClr val="D40004"/>
                </a:solidFill>
              </a:rPr>
              <a:t> </a:t>
            </a:r>
            <a:r>
              <a:rPr lang="ru-UA" sz="2000" i="1" dirty="0"/>
              <a:t>. Образ народного улюбленця малювали не тільки на папері чи полотні, а й на стінах, дверях, скринях, посуді, вважаючи своєрідним оберегом.</a:t>
            </a:r>
          </a:p>
        </p:txBody>
      </p:sp>
      <p:pic>
        <p:nvPicPr>
          <p:cNvPr id="8" name="Picture68">
            <a:extLst>
              <a:ext uri="{FF2B5EF4-FFF2-40B4-BE49-F238E27FC236}">
                <a16:creationId xmlns:a16="http://schemas.microsoft.com/office/drawing/2014/main" id="{C48CFC63-C41B-864B-9793-6FE0D76664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3573016"/>
            <a:ext cx="3377580" cy="2656837"/>
          </a:xfrm>
          <a:prstGeom prst="rect">
            <a:avLst/>
          </a:prstGeom>
        </p:spPr>
      </p:pic>
      <p:pic>
        <p:nvPicPr>
          <p:cNvPr id="9" name="Picture67">
            <a:extLst>
              <a:ext uri="{FF2B5EF4-FFF2-40B4-BE49-F238E27FC236}">
                <a16:creationId xmlns:a16="http://schemas.microsoft.com/office/drawing/2014/main" id="{EEF5F27C-B666-F54B-892B-9A917DF83D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137" y="3589934"/>
            <a:ext cx="2656837" cy="2656837"/>
          </a:xfrm>
          <a:prstGeom prst="rect">
            <a:avLst/>
          </a:prstGeom>
        </p:spPr>
      </p:pic>
      <p:pic>
        <p:nvPicPr>
          <p:cNvPr id="10" name="Picture70">
            <a:extLst>
              <a:ext uri="{FF2B5EF4-FFF2-40B4-BE49-F238E27FC236}">
                <a16:creationId xmlns:a16="http://schemas.microsoft.com/office/drawing/2014/main" id="{93F9B93D-415C-864C-91AD-CEF7F4CC2B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3056" y="2900945"/>
            <a:ext cx="2660944" cy="3547546"/>
          </a:xfrm>
          <a:prstGeom prst="rect">
            <a:avLst/>
          </a:prstGeom>
        </p:spPr>
      </p:pic>
      <p:pic>
        <p:nvPicPr>
          <p:cNvPr id="11" name="Picture73">
            <a:extLst>
              <a:ext uri="{FF2B5EF4-FFF2-40B4-BE49-F238E27FC236}">
                <a16:creationId xmlns:a16="http://schemas.microsoft.com/office/drawing/2014/main" id="{2A32CEC6-FC9B-304D-8540-D24F63D2AB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8132" y="381000"/>
            <a:ext cx="3475856" cy="2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633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964704"/>
            <a:ext cx="5139680" cy="5432648"/>
          </a:xfrm>
        </p:spPr>
        <p:txBody>
          <a:bodyPr/>
          <a:lstStyle/>
          <a:p>
            <a:r>
              <a:rPr lang="ru-UA" dirty="0"/>
              <a:t>   Козаків писали олійними фарбами на полотні, стінах, кахлях, скринях, вважаючи символічне зображення козака оберегом. </a:t>
            </a:r>
          </a:p>
          <a:p>
            <a:endParaRPr lang="ru-UA" dirty="0"/>
          </a:p>
          <a:p>
            <a:r>
              <a:rPr lang="ru-UA" dirty="0"/>
              <a:t>    У народній картині козак виступає не лише як бандурист, а як людина, що над усе цінує волю. </a:t>
            </a:r>
            <a:endParaRPr lang="uk-UA" sz="2400" b="0" dirty="0">
              <a:solidFill>
                <a:srgbClr val="002060"/>
              </a:solidFill>
            </a:endParaRPr>
          </a:p>
        </p:txBody>
      </p:sp>
      <p:pic>
        <p:nvPicPr>
          <p:cNvPr id="9220" name="Picture 4" descr="Тайны картины «Кaзaк Мaмай» | Ислам в Украине">
            <a:extLst>
              <a:ext uri="{FF2B5EF4-FFF2-40B4-BE49-F238E27FC236}">
                <a16:creationId xmlns:a16="http://schemas.microsoft.com/office/drawing/2014/main" id="{0795F7A9-721C-CF4E-BFDB-A5D02B03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603" y="886408"/>
            <a:ext cx="4242362" cy="50851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0402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964704"/>
            <a:ext cx="5139680" cy="5432648"/>
          </a:xfrm>
        </p:spPr>
        <p:txBody>
          <a:bodyPr/>
          <a:lstStyle/>
          <a:p>
            <a:r>
              <a:rPr lang="ru-UA" dirty="0"/>
              <a:t>    Елементи композиції народної картини «Козак Мамай» та предмети, що оточують українського лицаря, не є випадковими і мають певну символіку.</a:t>
            </a:r>
          </a:p>
          <a:p>
            <a:r>
              <a:rPr lang="ru-UA" dirty="0"/>
              <a:t>    Кобза, на якій він грає, є символом співучої української душі, кінь символізує вірність, кремезний дуб — силу характеру.</a:t>
            </a:r>
          </a:p>
        </p:txBody>
      </p:sp>
      <p:pic>
        <p:nvPicPr>
          <p:cNvPr id="11266" name="Picture 2" descr="Бандурка, її “родичі” й “сусіди” – кобза, торбан, бандура, гусла, ліра |  Бандурка - мамаївська кобза">
            <a:extLst>
              <a:ext uri="{FF2B5EF4-FFF2-40B4-BE49-F238E27FC236}">
                <a16:creationId xmlns:a16="http://schemas.microsoft.com/office/drawing/2014/main" id="{DDEA94D0-48DC-CD42-B7CA-78448376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4015" y="1098927"/>
            <a:ext cx="4067585" cy="47971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9015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008A-699E-4C43-8574-D43BB7D5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Робота в зошиті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84214-60F7-9B4E-8E06-A144F73E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UA" sz="2000" dirty="0"/>
              <a:t>Як називають українське Бароко </a:t>
            </a:r>
            <a:r>
              <a:rPr lang="en-US" sz="2000" dirty="0"/>
              <a:t>XVII </a:t>
            </a:r>
            <a:r>
              <a:rPr lang="uk-UA" sz="2000" dirty="0"/>
              <a:t>ст.?</a:t>
            </a:r>
          </a:p>
          <a:p>
            <a:pPr marL="457200" indent="-457200">
              <a:buAutoNum type="arabicPeriod"/>
            </a:pPr>
            <a:endParaRPr lang="uk-UA" sz="2000" dirty="0"/>
          </a:p>
          <a:p>
            <a:pPr marL="457200" indent="-457200">
              <a:buAutoNum type="arabicPeriod"/>
            </a:pPr>
            <a:r>
              <a:rPr lang="ru-UA" sz="2000" dirty="0"/>
              <a:t>За часів якого гетьмана українське Бароко набуло розквіту?</a:t>
            </a:r>
          </a:p>
          <a:p>
            <a:pPr marL="457200" indent="-457200">
              <a:buAutoNum type="arabicPeriod"/>
            </a:pPr>
            <a:endParaRPr lang="ru-UA" sz="2000" dirty="0"/>
          </a:p>
          <a:p>
            <a:pPr marL="457200" indent="-457200">
              <a:buAutoNum type="arabicPeriod"/>
            </a:pPr>
            <a:r>
              <a:rPr lang="ru-UA" sz="2000" dirty="0"/>
              <a:t>Яка архітектурна пам</a:t>
            </a:r>
            <a:r>
              <a:rPr lang="en-US" sz="2000" dirty="0"/>
              <a:t>’</a:t>
            </a:r>
            <a:r>
              <a:rPr lang="ru-UA" sz="2000" dirty="0"/>
              <a:t>ятка набула рис бароко, хоча на початку була збудована як візантійська споруда?</a:t>
            </a:r>
          </a:p>
          <a:p>
            <a:pPr marL="457200" indent="-457200">
              <a:buAutoNum type="arabicPeriod"/>
            </a:pPr>
            <a:endParaRPr lang="ru-UA" sz="2000" dirty="0"/>
          </a:p>
          <a:p>
            <a:pPr marL="457200" indent="-457200">
              <a:buAutoNum type="arabicPeriod"/>
            </a:pPr>
            <a:r>
              <a:rPr lang="ru-UA" sz="2000" dirty="0"/>
              <a:t>Найбільша за розмірами пам</a:t>
            </a:r>
            <a:r>
              <a:rPr lang="en-US" sz="2000" dirty="0"/>
              <a:t>’</a:t>
            </a:r>
            <a:r>
              <a:rPr lang="uk-UA" sz="2000" dirty="0"/>
              <a:t>ятка часів Київської Русі?</a:t>
            </a:r>
          </a:p>
          <a:p>
            <a:pPr marL="457200" indent="-457200">
              <a:buAutoNum type="arabicPeriod"/>
            </a:pPr>
            <a:endParaRPr lang="uk-UA" sz="2000" dirty="0"/>
          </a:p>
          <a:p>
            <a:pPr marL="457200" indent="-457200">
              <a:buAutoNum type="arabicPeriod"/>
            </a:pPr>
            <a:r>
              <a:rPr lang="ru-UA" sz="2000" dirty="0"/>
              <a:t>Бартоломео Растреллі спроектував церкву…</a:t>
            </a:r>
          </a:p>
          <a:p>
            <a:pPr marL="457200" indent="-457200">
              <a:buAutoNum type="arabicPeriod"/>
            </a:pPr>
            <a:endParaRPr lang="ru-UA" sz="2000" dirty="0"/>
          </a:p>
          <a:p>
            <a:pPr marL="457200" indent="-457200">
              <a:buAutoNum type="arabicPeriod"/>
            </a:pPr>
            <a:r>
              <a:rPr lang="ru-UA" sz="2000" dirty="0"/>
              <a:t>Які жанри живопису були поширені в українському Бароко?</a:t>
            </a:r>
          </a:p>
          <a:p>
            <a:pPr marL="457200" indent="-457200">
              <a:buAutoNum type="arabicPeriod"/>
            </a:pPr>
            <a:endParaRPr lang="ru-UA" sz="2000" dirty="0"/>
          </a:p>
          <a:p>
            <a:pPr marL="457200" indent="-457200">
              <a:buAutoNum type="arabicPeriod"/>
            </a:pPr>
            <a:r>
              <a:rPr lang="ru-UA" sz="2000" dirty="0"/>
              <a:t>Які особливості зображення козака в народній картині часів Бароко?</a:t>
            </a:r>
          </a:p>
          <a:p>
            <a:pPr marL="457200" indent="-457200">
              <a:buAutoNum type="arabicPeriod"/>
            </a:pPr>
            <a:endParaRPr lang="ru-UA" dirty="0"/>
          </a:p>
          <a:p>
            <a:pPr marL="457200" indent="-457200">
              <a:buAutoNum type="arabicPeriod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26555741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F2149-57DD-E74C-A8FD-F28B12D0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b="1" dirty="0"/>
              <a:t>Домашнє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CC4F1-9BB2-B643-AE24-BA876F25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5867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UA" dirty="0"/>
              <a:t>Опрацювати зміст презентації.</a:t>
            </a:r>
          </a:p>
          <a:p>
            <a:pPr marL="457200" indent="-457200">
              <a:buAutoNum type="arabicPeriod"/>
            </a:pPr>
            <a:endParaRPr lang="ru-UA" dirty="0"/>
          </a:p>
          <a:p>
            <a:pPr marL="457200" indent="-457200">
              <a:buAutoNum type="arabicPeriod"/>
            </a:pPr>
            <a:r>
              <a:rPr lang="ru-UA" dirty="0"/>
              <a:t>Відповісти на питання (робота в зошиті).</a:t>
            </a:r>
          </a:p>
          <a:p>
            <a:pPr marL="457200" indent="-457200">
              <a:buAutoNum type="arabicPeriod"/>
            </a:pPr>
            <a:endParaRPr lang="ru-UA" dirty="0"/>
          </a:p>
          <a:p>
            <a:pPr marL="457200" indent="-457200">
              <a:buAutoNum type="arabicPeriod"/>
            </a:pPr>
            <a:r>
              <a:rPr lang="ru-UA" dirty="0"/>
              <a:t>Детальніше розглянути зразки українського Бароко в архітектурі.</a:t>
            </a:r>
          </a:p>
        </p:txBody>
      </p:sp>
    </p:spTree>
    <p:extLst>
      <p:ext uri="{BB962C8B-B14F-4D97-AF65-F5344CB8AC3E}">
        <p14:creationId xmlns:p14="http://schemas.microsoft.com/office/powerpoint/2010/main" val="4129205411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err="1"/>
              <a:t>Питання</a:t>
            </a:r>
            <a:r>
              <a:rPr lang="ru-RU" sz="3600" dirty="0"/>
              <a:t> до теми «</a:t>
            </a:r>
            <a:r>
              <a:rPr lang="ru-RU" sz="3600" dirty="0" err="1"/>
              <a:t>Бароко</a:t>
            </a:r>
            <a:r>
              <a:rPr lang="ru-RU" sz="3600" dirty="0"/>
              <a:t>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260" y="404663"/>
            <a:ext cx="9144000" cy="4590737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Назвіть</a:t>
            </a:r>
            <a:r>
              <a:rPr lang="ru-RU" dirty="0"/>
              <a:t> </a:t>
            </a:r>
            <a:r>
              <a:rPr lang="ru-RU" dirty="0" err="1"/>
              <a:t>часовий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панування</a:t>
            </a:r>
            <a:r>
              <a:rPr lang="ru-RU" dirty="0"/>
              <a:t> стилю </a:t>
            </a:r>
            <a:r>
              <a:rPr lang="ru-RU" dirty="0" err="1"/>
              <a:t>бароко</a:t>
            </a:r>
            <a:r>
              <a:rPr lang="ru-RU" dirty="0"/>
              <a:t> в </a:t>
            </a:r>
            <a:r>
              <a:rPr lang="ru-RU" dirty="0" err="1"/>
              <a:t>європейських</a:t>
            </a:r>
            <a:r>
              <a:rPr lang="ru-RU" dirty="0"/>
              <a:t> </a:t>
            </a:r>
            <a:r>
              <a:rPr lang="ru-RU" dirty="0" err="1"/>
              <a:t>країнах</a:t>
            </a:r>
            <a:r>
              <a:rPr lang="ru-RU" dirty="0"/>
              <a:t>.</a:t>
            </a:r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Побудуйте</a:t>
            </a:r>
            <a:r>
              <a:rPr lang="ru-RU" dirty="0"/>
              <a:t> </a:t>
            </a:r>
            <a:r>
              <a:rPr lang="ru-RU" dirty="0" err="1"/>
              <a:t>асоціативний</a:t>
            </a:r>
            <a:r>
              <a:rPr lang="ru-RU" dirty="0"/>
              <a:t> ряд </a:t>
            </a:r>
            <a:r>
              <a:rPr lang="ru-RU" dirty="0" err="1"/>
              <a:t>ознак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стилю.</a:t>
            </a:r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Які</a:t>
            </a:r>
            <a:r>
              <a:rPr lang="ru-RU" dirty="0"/>
              <a:t> художники </a:t>
            </a:r>
            <a:r>
              <a:rPr lang="ru-RU" dirty="0" err="1"/>
              <a:t>працювали</a:t>
            </a:r>
            <a:r>
              <a:rPr lang="ru-RU" dirty="0"/>
              <a:t> в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бароко</a:t>
            </a:r>
            <a:r>
              <a:rPr lang="ru-RU" dirty="0"/>
              <a:t>?</a:t>
            </a:r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жанри</a:t>
            </a:r>
            <a:r>
              <a:rPr lang="ru-RU" dirty="0"/>
              <a:t> </a:t>
            </a:r>
            <a:r>
              <a:rPr lang="ru-RU" dirty="0" err="1"/>
              <a:t>живопису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поширені</a:t>
            </a:r>
            <a:r>
              <a:rPr lang="ru-RU" dirty="0"/>
              <a:t> в </a:t>
            </a:r>
            <a:r>
              <a:rPr lang="ru-RU" dirty="0" err="1"/>
              <a:t>добу</a:t>
            </a:r>
            <a:r>
              <a:rPr lang="ru-RU" dirty="0"/>
              <a:t> </a:t>
            </a:r>
            <a:r>
              <a:rPr lang="ru-RU" dirty="0" err="1"/>
              <a:t>Бароко</a:t>
            </a:r>
            <a:r>
              <a:rPr lang="ru-RU" dirty="0"/>
              <a:t>?</a:t>
            </a:r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Пригадайте</a:t>
            </a:r>
            <a:r>
              <a:rPr lang="ru-RU" dirty="0"/>
              <a:t> </a:t>
            </a:r>
            <a:r>
              <a:rPr lang="ru-RU" dirty="0" err="1"/>
              <a:t>найвідоміші</a:t>
            </a:r>
            <a:r>
              <a:rPr lang="ru-RU" dirty="0"/>
              <a:t> </a:t>
            </a:r>
            <a:r>
              <a:rPr lang="ru-RU" dirty="0" err="1"/>
              <a:t>картини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794830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4E7A-34BC-4347-A3FE-47FF444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sz="3600" dirty="0"/>
              <a:t>Українське Бароко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D154F-119E-8A45-BA46-484A82B2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76" y="1268760"/>
            <a:ext cx="8452048" cy="4896544"/>
          </a:xfrm>
        </p:spPr>
        <p:txBody>
          <a:bodyPr/>
          <a:lstStyle/>
          <a:p>
            <a:r>
              <a:rPr lang="ru-UA" i="1" dirty="0"/>
              <a:t>    </a:t>
            </a:r>
          </a:p>
          <a:p>
            <a:pPr algn="just"/>
            <a:r>
              <a:rPr lang="ru-UA" i="1" dirty="0"/>
              <a:t>   </a:t>
            </a:r>
            <a:r>
              <a:rPr lang="ru-UA" i="1" dirty="0">
                <a:latin typeface="Georgia" panose="02040502050405020303" pitchFamily="18" charset="0"/>
              </a:rPr>
              <a:t>Яскравою, хоча і своєрідною була українська барокова культура, час розквіту якої припав на кінець XVI — першу половину XVIII ст. </a:t>
            </a:r>
          </a:p>
          <a:p>
            <a:pPr algn="just"/>
            <a:endParaRPr lang="ru-UA" i="1" dirty="0">
              <a:latin typeface="Georgia" panose="02040502050405020303" pitchFamily="18" charset="0"/>
            </a:endParaRPr>
          </a:p>
          <a:p>
            <a:pPr algn="just"/>
            <a:r>
              <a:rPr lang="ru-UA" i="1" dirty="0">
                <a:latin typeface="Georgia" panose="02040502050405020303" pitchFamily="18" charset="0"/>
              </a:rPr>
              <a:t>    Як і європейське, українське бароко характеризувалося поєднанням світських мотивів і релігійних образів, тяжіло до контрастів і гіпербол, складних метафор, алегоризму і метафоричності, прагнуло вразити уяву глядача, читача, слухача, вдаючись до пишних барвистих форм.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40403612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FF593-2D52-4D43-88BF-C94D1D88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sz="3600" dirty="0"/>
              <a:t>Українське Бароко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415576-DE79-3D44-AFF0-B61338B26FF5}"/>
              </a:ext>
            </a:extLst>
          </p:cNvPr>
          <p:cNvSpPr/>
          <p:nvPr/>
        </p:nvSpPr>
        <p:spPr>
          <a:xfrm>
            <a:off x="179512" y="4293096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Georgia" panose="02040502050405020303" pitchFamily="18" charset="0"/>
              </a:rPr>
              <a:t>Українське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бароко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" dirty="0">
                <a:latin typeface="Georgia" panose="02040502050405020303" pitchFamily="18" charset="0"/>
              </a:rPr>
              <a:t>XVII </a:t>
            </a:r>
            <a:r>
              <a:rPr lang="ru-RU" dirty="0">
                <a:latin typeface="Georgia" panose="02040502050405020303" pitchFamily="18" charset="0"/>
              </a:rPr>
              <a:t>ст. часто </a:t>
            </a:r>
            <a:r>
              <a:rPr lang="ru-RU" dirty="0" err="1">
                <a:latin typeface="Georgia" panose="02040502050405020303" pitchFamily="18" charset="0"/>
              </a:rPr>
              <a:t>називають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sz="2000" b="1" dirty="0">
                <a:latin typeface="Georgia" panose="02040502050405020303" pitchFamily="18" charset="0"/>
              </a:rPr>
              <a:t>"</a:t>
            </a:r>
            <a:r>
              <a:rPr lang="ru-RU" sz="2000" b="1" dirty="0" err="1">
                <a:latin typeface="Georgia" panose="02040502050405020303" pitchFamily="18" charset="0"/>
              </a:rPr>
              <a:t>козацьким</a:t>
            </a:r>
            <a:r>
              <a:rPr lang="ru-RU" sz="2000" b="1" dirty="0">
                <a:latin typeface="Georgia" panose="02040502050405020303" pitchFamily="18" charset="0"/>
              </a:rPr>
              <a:t>", </a:t>
            </a:r>
            <a:r>
              <a:rPr lang="ru-RU" dirty="0" err="1">
                <a:latin typeface="Georgia" panose="02040502050405020303" pitchFamily="18" charset="0"/>
              </a:rPr>
              <a:t>оскільки</a:t>
            </a:r>
            <a:r>
              <a:rPr lang="ru-RU" dirty="0">
                <a:latin typeface="Georgia" panose="02040502050405020303" pitchFamily="18" charset="0"/>
              </a:rPr>
              <a:t> в </a:t>
            </a:r>
            <a:r>
              <a:rPr lang="ru-RU" dirty="0" err="1">
                <a:latin typeface="Georgia" panose="02040502050405020303" pitchFamily="18" charset="0"/>
              </a:rPr>
              <a:t>культурі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потужно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виявилися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козацький</a:t>
            </a:r>
            <a:r>
              <a:rPr lang="ru-RU" dirty="0">
                <a:latin typeface="Georgia" panose="02040502050405020303" pitchFamily="18" charset="0"/>
              </a:rPr>
              <a:t> дух, </a:t>
            </a:r>
            <a:r>
              <a:rPr lang="ru-RU" dirty="0" err="1">
                <a:latin typeface="Georgia" panose="02040502050405020303" pitchFamily="18" charset="0"/>
              </a:rPr>
              <a:t>козацький</a:t>
            </a:r>
            <a:r>
              <a:rPr lang="ru-RU" dirty="0">
                <a:latin typeface="Georgia" panose="02040502050405020303" pitchFamily="18" charset="0"/>
              </a:rPr>
              <a:t> характер, </a:t>
            </a:r>
            <a:r>
              <a:rPr lang="ru-RU" dirty="0" err="1">
                <a:latin typeface="Georgia" panose="02040502050405020303" pitchFamily="18" charset="0"/>
              </a:rPr>
              <a:t>козацькі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смаки</a:t>
            </a:r>
            <a:r>
              <a:rPr lang="ru-RU" dirty="0">
                <a:latin typeface="Georgia" panose="02040502050405020303" pitchFamily="18" charset="0"/>
              </a:rPr>
              <a:t>. </a:t>
            </a:r>
          </a:p>
          <a:p>
            <a:r>
              <a:rPr lang="ru-RU" dirty="0" err="1">
                <a:latin typeface="Georgia" panose="02040502050405020303" pitchFamily="18" charset="0"/>
              </a:rPr>
              <a:t>Крім</a:t>
            </a:r>
            <a:r>
              <a:rPr lang="ru-RU" dirty="0">
                <a:latin typeface="Georgia" panose="02040502050405020303" pitchFamily="18" charset="0"/>
              </a:rPr>
              <a:t> того, </a:t>
            </a:r>
            <a:r>
              <a:rPr lang="ru-RU" dirty="0" err="1">
                <a:latin typeface="Georgia" panose="02040502050405020303" pitchFamily="18" charset="0"/>
              </a:rPr>
              <a:t>чимало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шедеврів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архітектури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живопису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були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створені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замовлення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козацької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старшини</a:t>
            </a:r>
            <a:r>
              <a:rPr lang="ru-RU" dirty="0">
                <a:latin typeface="Georgia" panose="02040502050405020303" pitchFamily="18" charset="0"/>
              </a:rPr>
              <a:t>. Героями </a:t>
            </a:r>
            <a:r>
              <a:rPr lang="ru-RU" dirty="0" err="1">
                <a:latin typeface="Georgia" panose="02040502050405020303" pitchFamily="18" charset="0"/>
              </a:rPr>
              <a:t>літературних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живописних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творів</a:t>
            </a:r>
            <a:r>
              <a:rPr lang="ru-RU" dirty="0">
                <a:latin typeface="Georgia" panose="02040502050405020303" pitchFamily="18" charset="0"/>
              </a:rPr>
              <a:t> ставали </a:t>
            </a:r>
            <a:r>
              <a:rPr lang="ru-RU" dirty="0" err="1">
                <a:latin typeface="Georgia" panose="02040502050405020303" pitchFamily="18" charset="0"/>
              </a:rPr>
              <a:t>вже</a:t>
            </a:r>
            <a:r>
              <a:rPr lang="ru-RU" dirty="0">
                <a:latin typeface="Georgia" panose="02040502050405020303" pitchFamily="18" charset="0"/>
              </a:rPr>
              <a:t> не </a:t>
            </a:r>
            <a:r>
              <a:rPr lang="ru-RU" dirty="0" err="1">
                <a:latin typeface="Georgia" panose="02040502050405020303" pitchFamily="18" charset="0"/>
              </a:rPr>
              <a:t>ченці</a:t>
            </a:r>
            <a:r>
              <a:rPr lang="ru-RU" dirty="0">
                <a:latin typeface="Georgia" panose="02040502050405020303" pitchFamily="18" charset="0"/>
              </a:rPr>
              <a:t>, а </a:t>
            </a:r>
            <a:r>
              <a:rPr lang="ru-RU" dirty="0" err="1">
                <a:latin typeface="Georgia" panose="02040502050405020303" pitchFamily="18" charset="0"/>
              </a:rPr>
              <a:t>політичні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культурні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діячі</a:t>
            </a:r>
            <a:r>
              <a:rPr lang="ru-RU" dirty="0">
                <a:latin typeface="Georgia" panose="02040502050405020303" pitchFamily="18" charset="0"/>
              </a:rPr>
              <a:t> — </a:t>
            </a:r>
            <a:r>
              <a:rPr lang="ru-RU" dirty="0" err="1">
                <a:latin typeface="Georgia" panose="02040502050405020303" pitchFamily="18" charset="0"/>
              </a:rPr>
              <a:t>гетьмани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козацькі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вожді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братчики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герої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походів</a:t>
            </a:r>
            <a:r>
              <a:rPr lang="ru-RU" dirty="0">
                <a:latin typeface="Georgia" panose="02040502050405020303" pitchFamily="18" charset="0"/>
              </a:rPr>
              <a:t>, </a:t>
            </a:r>
            <a:r>
              <a:rPr lang="ru-RU" dirty="0" err="1">
                <a:latin typeface="Georgia" panose="02040502050405020303" pitchFamily="18" charset="0"/>
              </a:rPr>
              <a:t>меценати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7" name="Picture3">
            <a:extLst>
              <a:ext uri="{FF2B5EF4-FFF2-40B4-BE49-F238E27FC236}">
                <a16:creationId xmlns:a16="http://schemas.microsoft.com/office/drawing/2014/main" id="{131E0199-726D-A142-9B43-97B0C61810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150" y="1164729"/>
            <a:ext cx="4457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319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D01C5-820D-B443-AA88-47C6C49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8840"/>
          </a:xfrm>
        </p:spPr>
        <p:txBody>
          <a:bodyPr/>
          <a:lstStyle/>
          <a:p>
            <a:pPr algn="ctr"/>
            <a:r>
              <a:rPr lang="ru-UA" b="1" dirty="0"/>
              <a:t>Найбільшого розквіту українське бароко набуло за часів гетьмана </a:t>
            </a:r>
            <a:r>
              <a:rPr lang="ru-UA" b="1" i="1" dirty="0">
                <a:solidFill>
                  <a:srgbClr val="FF0000"/>
                </a:solidFill>
              </a:rPr>
              <a:t>Івана</a:t>
            </a:r>
            <a:r>
              <a:rPr lang="ru-UA" b="1" dirty="0"/>
              <a:t> Степановича </a:t>
            </a:r>
            <a:r>
              <a:rPr lang="ru-UA" b="1" i="1" dirty="0">
                <a:solidFill>
                  <a:srgbClr val="FF0000"/>
                </a:solidFill>
              </a:rPr>
              <a:t>Мазепи</a:t>
            </a:r>
            <a:r>
              <a:rPr lang="ru-UA" b="1" dirty="0"/>
              <a:t>.</a:t>
            </a:r>
            <a:r>
              <a:rPr lang="ru-UA" dirty="0"/>
              <a:t/>
            </a:r>
            <a:br>
              <a:rPr lang="ru-UA" dirty="0"/>
            </a:br>
            <a:endParaRPr lang="ru-UA" dirty="0"/>
          </a:p>
        </p:txBody>
      </p:sp>
      <p:pic>
        <p:nvPicPr>
          <p:cNvPr id="4" name="Picture21">
            <a:extLst>
              <a:ext uri="{FF2B5EF4-FFF2-40B4-BE49-F238E27FC236}">
                <a16:creationId xmlns:a16="http://schemas.microsoft.com/office/drawing/2014/main" id="{B9E8DCDF-D249-1141-A31A-997400C239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136" y="1628800"/>
            <a:ext cx="2971800" cy="470725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023280-0BC8-DA41-9D8E-C8AAF2F4C119}"/>
              </a:ext>
            </a:extLst>
          </p:cNvPr>
          <p:cNvSpPr/>
          <p:nvPr/>
        </p:nvSpPr>
        <p:spPr>
          <a:xfrm>
            <a:off x="345566" y="2622392"/>
            <a:ext cx="51761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ru-UA" sz="2000" i="1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Саме тоді в архітектурі сформувалося </a:t>
            </a:r>
            <a:r>
              <a:rPr lang="ru-UA" sz="2000" b="1" i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мазепинське бароко </a:t>
            </a:r>
            <a:r>
              <a:rPr lang="ru-UA" sz="2000" i="1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новий тип церкви, архітектура якої виражає ідею української державності. Притаманні йому риси: монументальність, велич і сила. Десяток храмів споруджено його коштом.</a:t>
            </a:r>
          </a:p>
        </p:txBody>
      </p:sp>
    </p:spTree>
    <p:extLst>
      <p:ext uri="{BB962C8B-B14F-4D97-AF65-F5344CB8AC3E}">
        <p14:creationId xmlns:p14="http://schemas.microsoft.com/office/powerpoint/2010/main" val="513998450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223E9-C1B1-CF41-B9BF-E7F79121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b="1" dirty="0"/>
              <a:t>Софія Київська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52957D-6BFF-EC4A-8984-83AACDC63F4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84572" y="-212059"/>
            <a:ext cx="48427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1025" name="Рисунок 1" descr="Софійський собор (Київ) — Вікіпедія">
            <a:extLst>
              <a:ext uri="{FF2B5EF4-FFF2-40B4-BE49-F238E27FC236}">
                <a16:creationId xmlns:a16="http://schemas.microsoft.com/office/drawing/2014/main" id="{A2EFB072-182A-E040-91EC-B0151116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6815" y="1412776"/>
            <a:ext cx="4966024" cy="3928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357B89-2A87-7F48-97BD-6BA76912C946}"/>
              </a:ext>
            </a:extLst>
          </p:cNvPr>
          <p:cNvSpPr/>
          <p:nvPr/>
        </p:nvSpPr>
        <p:spPr>
          <a:xfrm>
            <a:off x="131162" y="1124744"/>
            <a:ext cx="373361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Християнський собор в центрі Києва, пам'ятка української архітектури та монументального живопису XVII століття, одна з небагатьох уцілілих споруд часів Київської Русі. </a:t>
            </a:r>
          </a:p>
          <a:p>
            <a:pPr algn="just"/>
            <a:endParaRPr lang="uk-UA" sz="20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Одна з найголовніших християнських святинь Східної Європи, історичний центр Київської митрополії. Засновником собору літописні джерела визначають київського князя Ярослава Володимировича (Мудрого). </a:t>
            </a:r>
            <a:endParaRPr lang="ru-UA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63885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5D57D-2AC3-9147-BC91-300431C5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sz="3600" dirty="0"/>
              <a:t>Важливо!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7CF6E-A628-B44A-BA44-CA86B9CE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UA" b="0" dirty="0">
                <a:latin typeface="Georgia" panose="02040502050405020303" pitchFamily="18" charset="0"/>
              </a:rPr>
              <a:t>Так як Київська Русь в 12 – 13 століттях була спочатку втягнута в міжусобні війни, а потім піддалася навалі орди, Софійський собор багато разів був розграбований, але зруйнований не був. Погіршили стан речей уніати, які навіть продавали кам’яні прикраси Софійського собору. Софія Київська стала відроджуватися з приходом митрополита Петра Могили.</a:t>
            </a:r>
          </a:p>
          <a:p>
            <a:pPr algn="just"/>
            <a:r>
              <a:rPr lang="ru-UA" b="0" dirty="0">
                <a:latin typeface="Georgia" panose="02040502050405020303" pitchFamily="18" charset="0"/>
              </a:rPr>
              <a:t>Реконструкція Софії Київської почалася в 1633 році, але в повній мірі завершена не була. У 1688 реконструкція храму була продовжена завдяки гетьману Івану Мазепі. </a:t>
            </a:r>
            <a:r>
              <a:rPr lang="ru-UA" i="1" u="sng" dirty="0">
                <a:latin typeface="Georgia" panose="02040502050405020303" pitchFamily="18" charset="0"/>
              </a:rPr>
              <a:t>Замість візантійського стилю Софія Київська перетворилася в стиль бароко </a:t>
            </a:r>
            <a:r>
              <a:rPr lang="ru-UA" b="0" dirty="0">
                <a:latin typeface="Georgia" panose="02040502050405020303" pitchFamily="18" charset="0"/>
              </a:rPr>
              <a:t>і набула практично сучасний вигляд Софії за деякими невеликими винятками.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61915029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B38B1-516C-A545-9311-367C5BC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62000"/>
          </a:xfrm>
        </p:spPr>
        <p:txBody>
          <a:bodyPr/>
          <a:lstStyle/>
          <a:p>
            <a:pPr algn="just"/>
            <a:r>
              <a:rPr lang="uk-UA" sz="2800" b="1" dirty="0"/>
              <a:t>Успенський собор Києво-Печерської лаври</a:t>
            </a:r>
            <a:r>
              <a:rPr lang="ru-UA" dirty="0"/>
              <a:t/>
            </a:r>
            <a:br>
              <a:rPr lang="ru-UA" dirty="0"/>
            </a:br>
            <a:endParaRPr lang="ru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D8D947-02A9-B749-9667-BB74A26A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2049" name="Рисунок 2" descr="Успенский собор Киево-Печерской лавры — Википедия">
            <a:extLst>
              <a:ext uri="{FF2B5EF4-FFF2-40B4-BE49-F238E27FC236}">
                <a16:creationId xmlns:a16="http://schemas.microsoft.com/office/drawing/2014/main" id="{71647450-69A1-7046-929C-72193B81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2150" y="908720"/>
            <a:ext cx="5219700" cy="347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641EED-BA33-5A4D-A147-C9A0CC43B2C0}"/>
              </a:ext>
            </a:extLst>
          </p:cNvPr>
          <p:cNvSpPr/>
          <p:nvPr/>
        </p:nvSpPr>
        <p:spPr>
          <a:xfrm>
            <a:off x="539552" y="4497402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2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Це найбільша за розмірами пам’ятка архітектури часів Київської Русі. </a:t>
            </a:r>
            <a:endParaRPr lang="ru-UA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6390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7B14-5072-C44B-AA7E-CAFE76B7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Андріївська церква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A6B67F-193F-9B49-8927-54EA80B9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052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3073" name="Рисунок 4" descr="Андріївська церква — Вікіпедія">
            <a:extLst>
              <a:ext uri="{FF2B5EF4-FFF2-40B4-BE49-F238E27FC236}">
                <a16:creationId xmlns:a16="http://schemas.microsoft.com/office/drawing/2014/main" id="{A2E91CA9-29D7-8D42-943A-5F94B846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0" y="1049395"/>
            <a:ext cx="5080000" cy="337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A23971-394A-044D-96EC-6960ED9E29A3}"/>
              </a:ext>
            </a:extLst>
          </p:cNvPr>
          <p:cNvSpPr/>
          <p:nvPr/>
        </p:nvSpPr>
        <p:spPr>
          <a:xfrm>
            <a:off x="1099332" y="4470474"/>
            <a:ext cx="7272808" cy="1586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Православна церква на честь </a:t>
            </a:r>
            <a:r>
              <a:rPr lang="uk-UA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Св</a:t>
            </a:r>
            <a:r>
              <a:rPr lang="uk-UA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Андрія у стилі українського бароко, пам'ятка архітектури та монументального живопису XVIII ст. світового значення у Києві, споруджена за проектом видатного архітектора </a:t>
            </a:r>
            <a:r>
              <a:rPr lang="uk-UA" sz="2000" b="1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Бартоломео</a:t>
            </a:r>
            <a:r>
              <a:rPr lang="uk-UA" sz="2000" b="1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Растреллі</a:t>
            </a:r>
            <a:r>
              <a:rPr lang="uk-UA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Входить до складу Національного заповідника «Софія Київська».</a:t>
            </a:r>
            <a:endParaRPr lang="ru-UA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1313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Тема14">
  <a:themeElements>
    <a:clrScheme name="damage_contr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mage_control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mage_contr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14">
  <a:themeElements>
    <a:clrScheme name="damage_contr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mage_control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mage_contr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mage_contro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mage_contro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907</Words>
  <Application>Microsoft Office PowerPoint</Application>
  <PresentationFormat>Экран (4:3)</PresentationFormat>
  <Paragraphs>78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Eurostile</vt:lpstr>
      <vt:lpstr>Georgia</vt:lpstr>
      <vt:lpstr>Monotype Corsiva</vt:lpstr>
      <vt:lpstr>Tahoma</vt:lpstr>
      <vt:lpstr>Times New Roman</vt:lpstr>
      <vt:lpstr>Тема14</vt:lpstr>
      <vt:lpstr>1_Тема14</vt:lpstr>
      <vt:lpstr>Українське бароко</vt:lpstr>
      <vt:lpstr>Питання до теми «Бароко»</vt:lpstr>
      <vt:lpstr>Українське Бароко</vt:lpstr>
      <vt:lpstr>Українське Бароко</vt:lpstr>
      <vt:lpstr>Найбільшого розквіту українське бароко набуло за часів гетьмана Івана Степановича Мазепи. </vt:lpstr>
      <vt:lpstr>Софія Київська</vt:lpstr>
      <vt:lpstr>Важливо!</vt:lpstr>
      <vt:lpstr>Успенський собор Києво-Печерської лаври </vt:lpstr>
      <vt:lpstr>Андріївська церква</vt:lpstr>
      <vt:lpstr>Золотоверхий Михайлівський собор</vt:lpstr>
      <vt:lpstr>Собор Св. Юра</vt:lpstr>
      <vt:lpstr>Живопис</vt:lpstr>
      <vt:lpstr>Живопис</vt:lpstr>
      <vt:lpstr>Живопис</vt:lpstr>
      <vt:lpstr>Презентация PowerPoint</vt:lpstr>
      <vt:lpstr>Презентация PowerPoint</vt:lpstr>
      <vt:lpstr>Робота в зошиті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Дієго Родрігес  де Сільва Веласкес</dc:title>
  <dc:creator>Влад</dc:creator>
  <cp:lastModifiedBy>Школа</cp:lastModifiedBy>
  <cp:revision>95</cp:revision>
  <dcterms:created xsi:type="dcterms:W3CDTF">2013-09-13T17:39:21Z</dcterms:created>
  <dcterms:modified xsi:type="dcterms:W3CDTF">2022-01-28T07:11:22Z</dcterms:modified>
</cp:coreProperties>
</file>