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78" r:id="rId3"/>
    <p:sldId id="270" r:id="rId4"/>
    <p:sldId id="281" r:id="rId5"/>
    <p:sldId id="282" r:id="rId6"/>
    <p:sldId id="283" r:id="rId7"/>
    <p:sldId id="288" r:id="rId8"/>
    <p:sldId id="284" r:id="rId9"/>
    <p:sldId id="285" r:id="rId10"/>
    <p:sldId id="296" r:id="rId11"/>
    <p:sldId id="286" r:id="rId12"/>
    <p:sldId id="289" r:id="rId13"/>
    <p:sldId id="287" r:id="rId14"/>
    <p:sldId id="293" r:id="rId15"/>
    <p:sldId id="294" r:id="rId16"/>
    <p:sldId id="295" r:id="rId17"/>
    <p:sldId id="274" r:id="rId18"/>
    <p:sldId id="290" r:id="rId19"/>
    <p:sldId id="280" r:id="rId20"/>
    <p:sldId id="279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3131"/>
    <a:srgbClr val="1694E9"/>
    <a:srgbClr val="FFFF00"/>
    <a:srgbClr val="295FFF"/>
    <a:srgbClr val="FFB441"/>
    <a:srgbClr val="709E32"/>
    <a:srgbClr val="00B05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nteractive.ranok.com.ua/qr.php?code=1811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№109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1214" y="3569796"/>
            <a:ext cx="8164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Одержуємо круглі числа. Додаємо і віднімаємо круглі числа.</a:t>
            </a:r>
            <a:endParaRPr lang="ru-RU" sz="115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368121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41E82F-4A71-4B60-A291-173A207E72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8200" y="368121"/>
            <a:ext cx="7170874" cy="155693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десятки.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числа. У </a:t>
            </a:r>
            <a:r>
              <a:rPr lang="ru-RU" sz="2000" b="1" dirty="0" err="1">
                <a:solidFill>
                  <a:schemeClr val="bg1"/>
                </a:solidFill>
              </a:rPr>
              <a:t>чому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підказка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BF1BC7-1D52-41DC-A823-09A5647D1C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12" y="1983668"/>
            <a:ext cx="11610975" cy="13285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FCCDF-2E6C-4881-9522-BA4C7FE052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8025" y="2257425"/>
            <a:ext cx="371475" cy="390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21DF96-BCC7-46F1-A8CC-50724EB8BF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511" y="3545769"/>
            <a:ext cx="11610975" cy="1328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788FDF-0FEB-4387-8C05-163F3FE632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8025" y="2806848"/>
            <a:ext cx="371475" cy="390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63C825-507A-4559-805C-049AF01AFFA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9550" y="2240110"/>
            <a:ext cx="371475" cy="3905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82B081-3F9F-453A-B6CE-EF1FD9D4A1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9550" y="2864173"/>
            <a:ext cx="371475" cy="3905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9D6E27-7A08-4787-842F-44217D4FD34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1075" y="2259335"/>
            <a:ext cx="371475" cy="3905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70EE233-DD28-46DB-93EA-A9D185747E3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01075" y="2843213"/>
            <a:ext cx="371475" cy="3905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7158E0-C817-4578-90C1-E9C0ADE57EC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1593" y="3721423"/>
            <a:ext cx="371475" cy="3905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BDF2A5-910F-4EFC-9181-1EE421313B6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6823" y="4270846"/>
            <a:ext cx="371475" cy="3905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DC96B2D-26E3-4A3B-9FC4-FBE3285DD4B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0260" y="3721422"/>
            <a:ext cx="371475" cy="39052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4F3D9C-F5D6-4CF1-BDEC-C44D4E20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7732" y="3723157"/>
            <a:ext cx="371475" cy="3905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E0AC588-3FF1-4079-885D-D7BDB5B2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7732" y="4264404"/>
            <a:ext cx="371475" cy="39052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2BCC05B-1DDC-4EE8-9B86-5D6DC200D1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9782" y="4299786"/>
            <a:ext cx="371475" cy="39052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0AAF894-AAE8-42CC-A292-FE2B7AEB26B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324" y="5025054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437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У кожному </a:t>
            </a:r>
            <a:r>
              <a:rPr lang="ru-RU" sz="2000" b="1" dirty="0" err="1">
                <a:solidFill>
                  <a:schemeClr val="bg1"/>
                </a:solidFill>
              </a:rPr>
              <a:t>стовпчику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десятки, а </a:t>
            </a:r>
            <a:r>
              <a:rPr lang="ru-RU" sz="2000" b="1" dirty="0" err="1">
                <a:solidFill>
                  <a:schemeClr val="bg1"/>
                </a:solidFill>
              </a:rPr>
              <a:t>потім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числа. У </a:t>
            </a:r>
            <a:r>
              <a:rPr lang="ru-RU" sz="2000" b="1" dirty="0" err="1">
                <a:solidFill>
                  <a:schemeClr val="bg1"/>
                </a:solidFill>
              </a:rPr>
              <a:t>чому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підказка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1B23C0-39F5-4FF5-AC8D-87876BC1A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275" y="2031129"/>
            <a:ext cx="6610350" cy="13493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8D067D-4911-4271-8823-5621B529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2275" y="3944922"/>
            <a:ext cx="6610350" cy="13493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D3E85F-95F1-4D9E-B612-E44F103A6A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324" y="5025054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1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числа, </a:t>
            </a:r>
            <a:r>
              <a:rPr lang="ru-RU" sz="2000" b="1" dirty="0" err="1">
                <a:solidFill>
                  <a:schemeClr val="bg1"/>
                </a:solidFill>
              </a:rPr>
              <a:t>замінивши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їх</a:t>
            </a:r>
            <a:r>
              <a:rPr lang="ru-RU" sz="2000" b="1" dirty="0">
                <a:solidFill>
                  <a:schemeClr val="bg1"/>
                </a:solidFill>
              </a:rPr>
              <a:t> десятками.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07F3A0-E1DD-4809-874F-26654F88B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73" y="1809750"/>
            <a:ext cx="6264654" cy="35149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BC07AD-32CC-40C9-9A65-07F31729EE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73" y="4000500"/>
            <a:ext cx="1433765" cy="1028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E8EEC8-8039-4840-83CB-F549CCB9CC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9373" y="4000500"/>
            <a:ext cx="1433765" cy="1028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34E265-35DE-4D56-8116-EBD0ACF213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403" y="4304323"/>
            <a:ext cx="563372" cy="592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40A66-7E4B-4CCB-9F9C-379E08A7D3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403" y="2257545"/>
            <a:ext cx="563372" cy="592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07A0C5-8369-4D71-BC9C-FFEE2C1A31C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324" y="5025054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числа, </a:t>
            </a:r>
            <a:r>
              <a:rPr lang="ru-RU" sz="2000" b="1" dirty="0" err="1">
                <a:solidFill>
                  <a:schemeClr val="bg1"/>
                </a:solidFill>
              </a:rPr>
              <a:t>замінивши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їх</a:t>
            </a:r>
            <a:r>
              <a:rPr lang="ru-RU" sz="2000" b="1" dirty="0">
                <a:solidFill>
                  <a:schemeClr val="bg1"/>
                </a:solidFill>
              </a:rPr>
              <a:t> десятками.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07F3A0-E1DD-4809-874F-26654F88B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73" y="1809750"/>
            <a:ext cx="6264654" cy="35149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BC07AD-32CC-40C9-9A65-07F31729EE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73" y="4000500"/>
            <a:ext cx="1433765" cy="1028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E8EEC8-8039-4840-83CB-F549CCB9CC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9373" y="4000500"/>
            <a:ext cx="1433765" cy="1028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34E265-35DE-4D56-8116-EBD0ACF213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403" y="4304323"/>
            <a:ext cx="563372" cy="592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40A66-7E4B-4CCB-9F9C-379E08A7D3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403" y="2257545"/>
            <a:ext cx="563372" cy="592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649EFB-F2E8-4F1B-808C-E70EC114879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324" y="5025054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числа, </a:t>
            </a:r>
            <a:r>
              <a:rPr lang="ru-RU" sz="2000" b="1" dirty="0" err="1">
                <a:solidFill>
                  <a:schemeClr val="bg1"/>
                </a:solidFill>
              </a:rPr>
              <a:t>замінивши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їх</a:t>
            </a:r>
            <a:r>
              <a:rPr lang="ru-RU" sz="2000" b="1" dirty="0">
                <a:solidFill>
                  <a:schemeClr val="bg1"/>
                </a:solidFill>
              </a:rPr>
              <a:t> десятками.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07F3A0-E1DD-4809-874F-26654F88B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73" y="1809750"/>
            <a:ext cx="6264654" cy="35149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BC07AD-32CC-40C9-9A65-07F31729EE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73" y="4000500"/>
            <a:ext cx="1433765" cy="1028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E8EEC8-8039-4840-83CB-F549CCB9CC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59373" y="4000500"/>
            <a:ext cx="1433765" cy="10287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34E265-35DE-4D56-8116-EBD0ACF213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8617" y="4313848"/>
            <a:ext cx="563372" cy="5922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F40A66-7E4B-4CCB-9F9C-379E08A7D3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403" y="2257545"/>
            <a:ext cx="563372" cy="592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649EFB-F2E8-4F1B-808C-E70EC114879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0324" y="5025054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кругі</a:t>
            </a:r>
            <a:r>
              <a:rPr lang="ru-RU" sz="2000" b="1" dirty="0">
                <a:solidFill>
                  <a:schemeClr val="bg1"/>
                </a:solidFill>
              </a:rPr>
              <a:t> числа, </a:t>
            </a:r>
            <a:r>
              <a:rPr lang="ru-RU" sz="2000" b="1" dirty="0" err="1">
                <a:solidFill>
                  <a:schemeClr val="bg1"/>
                </a:solidFill>
              </a:rPr>
              <a:t>замінивши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їх</a:t>
            </a:r>
            <a:r>
              <a:rPr lang="ru-RU" sz="2000" b="1" dirty="0">
                <a:solidFill>
                  <a:schemeClr val="bg1"/>
                </a:solidFill>
              </a:rPr>
              <a:t> десятками 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9D0A4E7-A36E-4933-BBB0-92235C41E2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437" y="1569779"/>
            <a:ext cx="6581776" cy="18592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F8B17E-9163-4538-B8D5-51A8337A0A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8462" y="3654111"/>
            <a:ext cx="6581776" cy="17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7229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Знайди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значення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першого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виразу</a:t>
            </a:r>
            <a:r>
              <a:rPr lang="ru-RU" sz="2000" b="1" dirty="0">
                <a:solidFill>
                  <a:schemeClr val="bg1"/>
                </a:solidFill>
              </a:rPr>
              <a:t> в </a:t>
            </a:r>
            <a:r>
              <a:rPr lang="ru-RU" sz="2000" b="1" dirty="0" err="1">
                <a:solidFill>
                  <a:schemeClr val="bg1"/>
                </a:solidFill>
              </a:rPr>
              <a:t>стовпчику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Знайди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значення</a:t>
            </a:r>
            <a:r>
              <a:rPr lang="ru-RU" sz="2000" b="1" dirty="0">
                <a:solidFill>
                  <a:schemeClr val="bg1"/>
                </a:solidFill>
              </a:rPr>
              <a:t> другого </a:t>
            </a:r>
            <a:r>
              <a:rPr lang="ru-RU" sz="2000" b="1" dirty="0" err="1">
                <a:solidFill>
                  <a:schemeClr val="bg1"/>
                </a:solidFill>
              </a:rPr>
              <a:t>виразу</a:t>
            </a:r>
            <a:r>
              <a:rPr lang="ru-RU" sz="2000" b="1" dirty="0">
                <a:solidFill>
                  <a:schemeClr val="bg1"/>
                </a:solidFill>
              </a:rPr>
              <a:t>. Яка «</a:t>
            </a:r>
            <a:r>
              <a:rPr lang="ru-RU" sz="2000" b="1" dirty="0" err="1">
                <a:solidFill>
                  <a:schemeClr val="bg1"/>
                </a:solidFill>
              </a:rPr>
              <a:t>підказка</a:t>
            </a:r>
            <a:r>
              <a:rPr lang="ru-RU" sz="2000" b="1" dirty="0">
                <a:solidFill>
                  <a:schemeClr val="bg1"/>
                </a:solidFill>
              </a:rPr>
              <a:t>» </a:t>
            </a:r>
            <a:r>
              <a:rPr lang="ru-RU" sz="2000" b="1" dirty="0" err="1">
                <a:solidFill>
                  <a:schemeClr val="bg1"/>
                </a:solidFill>
              </a:rPr>
              <a:t>була</a:t>
            </a:r>
            <a:r>
              <a:rPr lang="ru-RU" sz="2000" b="1" dirty="0">
                <a:solidFill>
                  <a:schemeClr val="bg1"/>
                </a:solidFill>
              </a:rPr>
              <a:t> в </a:t>
            </a:r>
            <a:r>
              <a:rPr lang="ru-RU" sz="2000" b="1" dirty="0" err="1">
                <a:solidFill>
                  <a:schemeClr val="bg1"/>
                </a:solidFill>
              </a:rPr>
              <a:t>першому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виразі</a:t>
            </a:r>
            <a:r>
              <a:rPr lang="ru-RU" sz="2000" b="1" dirty="0">
                <a:solidFill>
                  <a:schemeClr val="bg1"/>
                </a:solidFill>
              </a:rPr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BA623A-F195-44F0-A9F0-C96892A2F6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525" y="1728490"/>
            <a:ext cx="11258550" cy="1057275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7FFBB6AC-273B-4EC5-AD56-1E23D1F92241}"/>
              </a:ext>
            </a:extLst>
          </p:cNvPr>
          <p:cNvSpPr/>
          <p:nvPr/>
        </p:nvSpPr>
        <p:spPr>
          <a:xfrm>
            <a:off x="11122025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6A40AC-BA9E-4850-9A63-5ABC920A45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9" y="3387410"/>
            <a:ext cx="11115675" cy="10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Виконай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обчислення</a:t>
            </a:r>
            <a:r>
              <a:rPr lang="ru-RU" sz="2000" b="1" dirty="0">
                <a:solidFill>
                  <a:schemeClr val="bg1"/>
                </a:solidFill>
              </a:rPr>
              <a:t> з </a:t>
            </a:r>
            <a:r>
              <a:rPr lang="ru-RU" sz="2000" b="1" dirty="0" err="1">
                <a:solidFill>
                  <a:schemeClr val="bg1"/>
                </a:solidFill>
              </a:rPr>
              <a:t>круглими</a:t>
            </a:r>
            <a:r>
              <a:rPr lang="ru-RU" sz="2000" b="1" dirty="0">
                <a:solidFill>
                  <a:schemeClr val="bg1"/>
                </a:solidFill>
              </a:rPr>
              <a:t> числами, </a:t>
            </a:r>
            <a:r>
              <a:rPr lang="ru-RU" sz="2000" b="1" dirty="0" err="1">
                <a:solidFill>
                  <a:schemeClr val="bg1"/>
                </a:solidFill>
              </a:rPr>
              <a:t>замінивши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їх</a:t>
            </a:r>
            <a:r>
              <a:rPr lang="ru-RU" sz="2000" b="1" dirty="0">
                <a:solidFill>
                  <a:schemeClr val="bg1"/>
                </a:solidFill>
              </a:rPr>
              <a:t> десятками 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5C2898-A4BE-4886-9349-4C3CC7A0F6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174" y="1543049"/>
            <a:ext cx="11496676" cy="14424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462C7-2D64-49C2-B7C8-A75A3C9A6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2119" y="3533836"/>
            <a:ext cx="167663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9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Попрацюй</a:t>
            </a:r>
            <a:r>
              <a:rPr lang="ru-RU" sz="2000" b="1" dirty="0">
                <a:solidFill>
                  <a:schemeClr val="bg1"/>
                </a:solidFill>
              </a:rPr>
              <a:t> з </a:t>
            </a:r>
            <a:r>
              <a:rPr lang="ru-RU" sz="2000" b="1" dirty="0" err="1">
                <a:solidFill>
                  <a:schemeClr val="bg1"/>
                </a:solidFill>
              </a:rPr>
              <a:t>намистинками</a:t>
            </a:r>
            <a:r>
              <a:rPr lang="ru-RU" sz="2000" b="1" dirty="0">
                <a:solidFill>
                  <a:schemeClr val="bg1"/>
                </a:solidFill>
              </a:rPr>
              <a:t> (кружками). </a:t>
            </a:r>
            <a:r>
              <a:rPr lang="ru-RU" sz="2000" b="1" dirty="0" err="1">
                <a:solidFill>
                  <a:schemeClr val="bg1"/>
                </a:solidFill>
              </a:rPr>
              <a:t>Розглянь</a:t>
            </a:r>
            <a:r>
              <a:rPr lang="ru-RU" sz="2000" b="1" dirty="0">
                <a:solidFill>
                  <a:schemeClr val="bg1"/>
                </a:solidFill>
              </a:rPr>
              <a:t> записи,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зробили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учні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r>
              <a:rPr lang="ru-RU" sz="2000" b="1" dirty="0" err="1">
                <a:solidFill>
                  <a:schemeClr val="bg1"/>
                </a:solidFill>
              </a:rPr>
              <a:t>Порівняй</a:t>
            </a:r>
            <a:r>
              <a:rPr lang="ru-RU" sz="2000" b="1" dirty="0">
                <a:solidFill>
                  <a:schemeClr val="bg1"/>
                </a:solidFill>
              </a:rPr>
              <a:t> числа в кожному рядку; кожному </a:t>
            </a:r>
            <a:r>
              <a:rPr lang="ru-RU" sz="2000" b="1" dirty="0" err="1">
                <a:solidFill>
                  <a:schemeClr val="bg1"/>
                </a:solidFill>
              </a:rPr>
              <a:t>стовпчику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44FA52-61DF-4903-B30D-33A1D3C774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505" y="2213557"/>
            <a:ext cx="11569566" cy="18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зелений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0438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77" y="1305464"/>
            <a:ext cx="4182148" cy="473450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533" y="2123493"/>
            <a:ext cx="4182148" cy="4734507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179" y="1305464"/>
            <a:ext cx="4182148" cy="4734507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число 10.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89CAED-95DE-40D7-94A2-E89A28A3DC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968" y="1663349"/>
            <a:ext cx="11454064" cy="29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86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Скільки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десятків</a:t>
            </a:r>
            <a:r>
              <a:rPr lang="ru-RU" sz="2000" b="1" dirty="0">
                <a:solidFill>
                  <a:schemeClr val="bg1"/>
                </a:solidFill>
              </a:rPr>
              <a:t> у </a:t>
            </a:r>
            <a:r>
              <a:rPr lang="ru-RU" sz="2000" b="1" dirty="0" err="1">
                <a:solidFill>
                  <a:schemeClr val="bg1"/>
                </a:solidFill>
              </a:rPr>
              <a:t>кожній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групі</a:t>
            </a:r>
            <a:r>
              <a:rPr lang="ru-RU" sz="2000" b="1" dirty="0">
                <a:solidFill>
                  <a:schemeClr val="bg1"/>
                </a:solidFill>
              </a:rPr>
              <a:t> низок? </a:t>
            </a:r>
            <a:r>
              <a:rPr lang="ru-RU" sz="2000" b="1" dirty="0" err="1">
                <a:solidFill>
                  <a:schemeClr val="bg1"/>
                </a:solidFill>
              </a:rPr>
              <a:t>Назви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відповідне</a:t>
            </a:r>
            <a:r>
              <a:rPr lang="ru-RU" sz="2000" b="1" dirty="0">
                <a:solidFill>
                  <a:schemeClr val="bg1"/>
                </a:solidFill>
              </a:rPr>
              <a:t> число. Чим </a:t>
            </a:r>
            <a:r>
              <a:rPr lang="ru-RU" sz="2000" b="1" dirty="0" err="1">
                <a:solidFill>
                  <a:schemeClr val="bg1"/>
                </a:solidFill>
              </a:rPr>
              <a:t>схожі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записані</a:t>
            </a:r>
            <a:r>
              <a:rPr lang="ru-RU" sz="2000" b="1" dirty="0">
                <a:solidFill>
                  <a:schemeClr val="bg1"/>
                </a:solidFill>
              </a:rPr>
              <a:t> числа?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6F8220-4541-4609-B030-FF407D019D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9784" y="1386038"/>
            <a:ext cx="10308657" cy="50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Правило.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A1466481-334D-465A-8846-A728DC44634D}"/>
              </a:ext>
            </a:extLst>
          </p:cNvPr>
          <p:cNvSpPr/>
          <p:nvPr/>
        </p:nvSpPr>
        <p:spPr>
          <a:xfrm>
            <a:off x="240632" y="1280160"/>
            <a:ext cx="11710736" cy="5245768"/>
          </a:xfrm>
          <a:prstGeom prst="roundRect">
            <a:avLst>
              <a:gd name="adj" fmla="val 6942"/>
            </a:avLst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/>
              <a:t>Числа, які закінчуються нулем, називають круглими числами.</a:t>
            </a:r>
          </a:p>
        </p:txBody>
      </p:sp>
    </p:spTree>
    <p:extLst>
      <p:ext uri="{BB962C8B-B14F-4D97-AF65-F5344CB8AC3E}">
        <p14:creationId xmlns:p14="http://schemas.microsoft.com/office/powerpoint/2010/main" val="275999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Дізнайся</a:t>
            </a:r>
            <a:r>
              <a:rPr lang="ru-RU" sz="2000" b="1" dirty="0">
                <a:solidFill>
                  <a:schemeClr val="bg1"/>
                </a:solidFill>
              </a:rPr>
              <a:t>, яке число одержимо в </a:t>
            </a:r>
            <a:r>
              <a:rPr lang="ru-RU" sz="2000" b="1" dirty="0" err="1">
                <a:solidFill>
                  <a:schemeClr val="bg1"/>
                </a:solidFill>
              </a:rPr>
              <a:t>результаті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виконання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ланцюжка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дій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10" name="Групувати 9">
            <a:extLst>
              <a:ext uri="{FF2B5EF4-FFF2-40B4-BE49-F238E27FC236}">
                <a16:creationId xmlns:a16="http://schemas.microsoft.com/office/drawing/2014/main" id="{D22C132A-FDF6-4474-902D-E188F2947CBB}"/>
              </a:ext>
            </a:extLst>
          </p:cNvPr>
          <p:cNvGrpSpPr/>
          <p:nvPr/>
        </p:nvGrpSpPr>
        <p:grpSpPr>
          <a:xfrm>
            <a:off x="231396" y="1617043"/>
            <a:ext cx="8604596" cy="2078963"/>
            <a:chOff x="231396" y="1617043"/>
            <a:chExt cx="8604596" cy="2078963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CB1A0C1F-B4B3-4E57-B0AE-31586CBAC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1396" y="1617043"/>
              <a:ext cx="8142583" cy="2078963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:a16="http://schemas.microsoft.com/office/drawing/2014/main" id="{95FD9605-634D-45A6-9FEB-47D362E5F51E}"/>
                </a:ext>
              </a:extLst>
            </p:cNvPr>
            <p:cNvSpPr/>
            <p:nvPr/>
          </p:nvSpPr>
          <p:spPr>
            <a:xfrm>
              <a:off x="7132320" y="1799924"/>
              <a:ext cx="1703672" cy="4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11" name="Групувати 10">
            <a:extLst>
              <a:ext uri="{FF2B5EF4-FFF2-40B4-BE49-F238E27FC236}">
                <a16:creationId xmlns:a16="http://schemas.microsoft.com/office/drawing/2014/main" id="{6A12FBD8-2334-499C-AE91-CA7F9F6500CA}"/>
              </a:ext>
            </a:extLst>
          </p:cNvPr>
          <p:cNvGrpSpPr/>
          <p:nvPr/>
        </p:nvGrpSpPr>
        <p:grpSpPr>
          <a:xfrm>
            <a:off x="2988838" y="4069027"/>
            <a:ext cx="8602926" cy="2078963"/>
            <a:chOff x="2988838" y="4069027"/>
            <a:chExt cx="8602926" cy="2078963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CED99DA-CD4C-4D07-B62F-5A0646058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06525" y="4069027"/>
              <a:ext cx="7985239" cy="2078963"/>
            </a:xfrm>
            <a:prstGeom prst="rect">
              <a:avLst/>
            </a:prstGeom>
          </p:spPr>
        </p:pic>
        <p:sp>
          <p:nvSpPr>
            <p:cNvPr id="9" name="Прямокутник 8">
              <a:extLst>
                <a:ext uri="{FF2B5EF4-FFF2-40B4-BE49-F238E27FC236}">
                  <a16:creationId xmlns:a16="http://schemas.microsoft.com/office/drawing/2014/main" id="{29902A9E-3174-4159-907C-BFB063ABAC47}"/>
                </a:ext>
              </a:extLst>
            </p:cNvPr>
            <p:cNvSpPr/>
            <p:nvPr/>
          </p:nvSpPr>
          <p:spPr>
            <a:xfrm>
              <a:off x="2988838" y="4692276"/>
              <a:ext cx="933651" cy="1455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DBD753-D4E1-49EC-92D4-0544386D2E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3661" y="2656524"/>
            <a:ext cx="861852" cy="6183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B3B1283-2BA0-4666-BF23-527B65F01D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543" y="2597100"/>
            <a:ext cx="861852" cy="6183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391B4B-36EF-4DED-A2C6-423E12E5811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261" y="2610659"/>
            <a:ext cx="861852" cy="6183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9565A5-2492-4140-A9FA-6CA5D498C5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0543" y="4946623"/>
            <a:ext cx="861852" cy="6183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64310C7-8EC6-4DDD-AE8E-1C8E7679FE8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2134" y="4931775"/>
            <a:ext cx="861852" cy="6183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2235F7E-932C-4B33-812F-033320CDC2E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1532" y="4964291"/>
            <a:ext cx="861852" cy="6183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615DECC-928F-43BA-A9FB-AEB83143F36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13123" y="4946622"/>
            <a:ext cx="861852" cy="6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Міркуємо логічно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3EDA56-1D63-4889-8B04-D8E1AE6354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549" y="2457450"/>
            <a:ext cx="10658476" cy="27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9D56D5-13DC-48D0-9B38-85062924F1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149" y="2010779"/>
            <a:ext cx="11406595" cy="37423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Полічи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предмети</a:t>
            </a:r>
            <a:r>
              <a:rPr lang="ru-RU" sz="2000" b="1" dirty="0">
                <a:solidFill>
                  <a:schemeClr val="bg1"/>
                </a:solidFill>
              </a:rPr>
              <a:t> десятками. </a:t>
            </a:r>
            <a:r>
              <a:rPr lang="ru-RU" sz="2000" b="1" dirty="0" err="1">
                <a:solidFill>
                  <a:schemeClr val="bg1"/>
                </a:solidFill>
              </a:rPr>
              <a:t>З’єднай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лінією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предмети</a:t>
            </a:r>
            <a:r>
              <a:rPr lang="ru-RU" sz="2000" b="1" dirty="0">
                <a:solidFill>
                  <a:schemeClr val="bg1"/>
                </a:solidFill>
              </a:rPr>
              <a:t> і </a:t>
            </a:r>
            <a:r>
              <a:rPr lang="ru-RU" sz="2000" b="1" dirty="0" err="1">
                <a:solidFill>
                  <a:schemeClr val="bg1"/>
                </a:solidFill>
              </a:rPr>
              <a:t>відповідні</a:t>
            </a:r>
            <a:r>
              <a:rPr lang="ru-RU" sz="2000" b="1" dirty="0">
                <a:solidFill>
                  <a:schemeClr val="bg1"/>
                </a:solidFill>
              </a:rPr>
              <a:t> числа.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7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19.04.2022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532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Запиши </a:t>
            </a:r>
            <a:r>
              <a:rPr lang="ru-RU" sz="2000" b="1" dirty="0" err="1">
                <a:solidFill>
                  <a:schemeClr val="bg1"/>
                </a:solidFill>
              </a:rPr>
              <a:t>круглі</a:t>
            </a:r>
            <a:r>
              <a:rPr lang="ru-RU" sz="2000" b="1" dirty="0">
                <a:solidFill>
                  <a:schemeClr val="bg1"/>
                </a:solidFill>
              </a:rPr>
              <a:t> числа. </a:t>
            </a:r>
            <a:r>
              <a:rPr lang="ru-RU" sz="2000" b="1" dirty="0" err="1">
                <a:solidFill>
                  <a:schemeClr val="bg1"/>
                </a:solidFill>
              </a:rPr>
              <a:t>Підкресли</a:t>
            </a:r>
            <a:r>
              <a:rPr lang="ru-RU" sz="2000" b="1" dirty="0">
                <a:solidFill>
                  <a:schemeClr val="bg1"/>
                </a:solidFill>
              </a:rPr>
              <a:t> в них </a:t>
            </a:r>
            <a:r>
              <a:rPr lang="ru-RU" sz="2000" b="1" dirty="0" err="1">
                <a:solidFill>
                  <a:schemeClr val="bg1"/>
                </a:solidFill>
              </a:rPr>
              <a:t>цифри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які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позначають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кількість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десятків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333126-E5A1-466E-BEB2-B06DFD2833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24" y="1866899"/>
            <a:ext cx="11582401" cy="29426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6B8570-A499-43B7-8894-C0C184E31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4200" y="3819525"/>
            <a:ext cx="866776" cy="704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B661B6-6256-45D5-877F-B1B37C0EFD3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1975" y="3848100"/>
            <a:ext cx="866776" cy="7048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C0FA47-BF7D-4169-A983-5726C4BB6C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2612" y="3848100"/>
            <a:ext cx="866776" cy="7048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3E9781F-5F6E-4FBC-817B-E1EBA25EA7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49" y="3848100"/>
            <a:ext cx="866776" cy="7048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204932-0AB8-49BF-825E-E864EF0874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827" y="3848100"/>
            <a:ext cx="866776" cy="7048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1FEDAE-631B-4988-BDAF-C6BA2A1A1AA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48802" y="3848100"/>
            <a:ext cx="866776" cy="7048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73CE51-7F3F-45B7-B2BF-8195149FDA7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507"/>
          <a:stretch/>
        </p:blipFill>
        <p:spPr>
          <a:xfrm>
            <a:off x="10672762" y="3848100"/>
            <a:ext cx="866776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8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318</Words>
  <Application>Microsoft Office PowerPoint</Application>
  <PresentationFormat>Широкоэкранный</PresentationFormat>
  <Paragraphs>113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64</cp:revision>
  <dcterms:created xsi:type="dcterms:W3CDTF">2018-01-05T16:38:53Z</dcterms:created>
  <dcterms:modified xsi:type="dcterms:W3CDTF">2022-04-19T05:34:50Z</dcterms:modified>
</cp:coreProperties>
</file>