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78" r:id="rId3"/>
    <p:sldId id="277" r:id="rId4"/>
    <p:sldId id="292" r:id="rId5"/>
    <p:sldId id="294" r:id="rId6"/>
    <p:sldId id="295" r:id="rId7"/>
    <p:sldId id="279" r:id="rId8"/>
    <p:sldId id="280" r:id="rId9"/>
    <p:sldId id="289" r:id="rId10"/>
    <p:sldId id="274" r:id="rId11"/>
    <p:sldId id="282" r:id="rId12"/>
    <p:sldId id="298" r:id="rId13"/>
    <p:sldId id="283" r:id="rId14"/>
    <p:sldId id="284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ABAFBC"/>
    <a:srgbClr val="ADB0BB"/>
    <a:srgbClr val="898CA5"/>
    <a:srgbClr val="6D81A0"/>
    <a:srgbClr val="838F9D"/>
    <a:srgbClr val="666F8B"/>
    <a:srgbClr val="E6C918"/>
    <a:srgbClr val="00B050"/>
    <a:srgbClr val="709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25.03.2022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25.03.2022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25.03.2022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25.03.2022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25.03.2022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25.03.2022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25.03.2022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microsoft.com/office/2007/relationships/hdphoto" Target="../media/hdphoto4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7" y="2659015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№24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93029" y="3399970"/>
            <a:ext cx="90989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/>
              <a:t>Правила зображення предметів з  віддаленням: ближче - більше, далі -менше. М. Глущенко. Рожева весна</a:t>
            </a:r>
            <a:endParaRPr lang="ru-RU" sz="3600" dirty="0"/>
          </a:p>
          <a:p>
            <a:pPr algn="ctr"/>
            <a:r>
              <a:rPr lang="uk-UA" sz="3600" b="1" dirty="0"/>
              <a:t>Зображення пролісків або </a:t>
            </a:r>
            <a:r>
              <a:rPr lang="uk-UA" sz="3600" b="1" dirty="0" err="1"/>
              <a:t>підсніжників</a:t>
            </a:r>
            <a:r>
              <a:rPr lang="uk-UA" sz="3600" b="1" dirty="0"/>
              <a:t> на тонованому папері (</a:t>
            </a:r>
            <a:r>
              <a:rPr lang="uk-UA" sz="3600" b="1" i="1" dirty="0"/>
              <a:t>гуаш</a:t>
            </a:r>
            <a:r>
              <a:rPr lang="uk-UA" sz="3600" b="1" dirty="0" smtClean="0"/>
              <a:t>).</a:t>
            </a:r>
            <a:endParaRPr lang="ru-R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775965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Мистецтво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06041" y="197237"/>
            <a:ext cx="5409126" cy="292709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</a:t>
            </a:r>
            <a:r>
              <a:rPr lang="uk-UA" sz="2000" b="1" dirty="0" smtClean="0">
                <a:solidFill>
                  <a:schemeClr val="bg1"/>
                </a:solidFill>
              </a:rPr>
              <a:t>вправа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06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Продемонструйте власні малюнки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7" name="Picture 4" descr="Клуб живописи для детей начнёт свою работу в Покровском храме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5596" y="1194616"/>
            <a:ext cx="5872153" cy="553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4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Не зривай первоцвіти! Бережи природу!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10434" y="1207540"/>
            <a:ext cx="7473187" cy="5475648"/>
          </a:xfrm>
          <a:prstGeom prst="rect">
            <a:avLst/>
          </a:prstGeom>
        </p:spPr>
      </p:pic>
      <p:grpSp>
        <p:nvGrpSpPr>
          <p:cNvPr id="16" name="Группа 15"/>
          <p:cNvGrpSpPr/>
          <p:nvPr/>
        </p:nvGrpSpPr>
        <p:grpSpPr>
          <a:xfrm>
            <a:off x="3644152" y="1305649"/>
            <a:ext cx="5916706" cy="5109884"/>
            <a:chOff x="3509682" y="1332543"/>
            <a:chExt cx="5916706" cy="5109884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>
              <a:off x="3509682" y="1465729"/>
              <a:ext cx="5916706" cy="485438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flipV="1">
              <a:off x="3509682" y="1332543"/>
              <a:ext cx="4840942" cy="510988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243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Оберіть відповідну цеглинку </a:t>
            </a:r>
            <a:r>
              <a:rPr lang="uk-UA" sz="2000" b="1" dirty="0" err="1">
                <a:solidFill>
                  <a:schemeClr val="bg1"/>
                </a:solidFill>
              </a:rPr>
              <a:t>лего</a:t>
            </a:r>
            <a:r>
              <a:rPr lang="uk-UA" sz="2000" b="1" dirty="0">
                <a:solidFill>
                  <a:schemeClr val="bg1"/>
                </a:solidFill>
              </a:rPr>
              <a:t>...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D629D0-336C-419F-A8A4-2C0197B936F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7625" y="2867878"/>
            <a:ext cx="5183691" cy="190087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CA90978-B131-4245-BEFF-17900FECEF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3040" y="1186308"/>
            <a:ext cx="4993114" cy="183098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5E43342-029B-4C75-BB88-C367F6B9417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098" y="4754316"/>
            <a:ext cx="4859054" cy="178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5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Створимо пірамідку нашого </a:t>
            </a:r>
            <a:r>
              <a:rPr lang="uk-UA" sz="2000" b="1" dirty="0" smtClean="0">
                <a:solidFill>
                  <a:schemeClr val="bg1"/>
                </a:solidFill>
              </a:rPr>
              <a:t>настрою </a:t>
            </a:r>
            <a:endParaRPr lang="ru-RU" sz="2000" b="1" dirty="0"/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grpSp>
        <p:nvGrpSpPr>
          <p:cNvPr id="14" name="Групувати 1">
            <a:extLst>
              <a:ext uri="{FF2B5EF4-FFF2-40B4-BE49-F238E27FC236}">
                <a16:creationId xmlns:a16="http://schemas.microsoft.com/office/drawing/2014/main" id="{32258A9F-8212-49B1-95DF-38C4E708E613}"/>
              </a:ext>
            </a:extLst>
          </p:cNvPr>
          <p:cNvGrpSpPr/>
          <p:nvPr/>
        </p:nvGrpSpPr>
        <p:grpSpPr>
          <a:xfrm>
            <a:off x="254834" y="2353456"/>
            <a:ext cx="11671004" cy="3348511"/>
            <a:chOff x="2233765" y="2416091"/>
            <a:chExt cx="7095632" cy="1970942"/>
          </a:xfrm>
        </p:grpSpPr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BCDC0D07-BCA4-43BA-943E-A61F5BC9D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04685" y="3901258"/>
              <a:ext cx="1324712" cy="485775"/>
            </a:xfrm>
            <a:prstGeom prst="rect">
              <a:avLst/>
            </a:prstGeom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7FD3DB48-8647-4217-B1DE-6D0B98708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42635" y="3901258"/>
              <a:ext cx="1324712" cy="485775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3CFCFC9C-D992-4D0F-97AF-CA4B6B783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93695" y="3901258"/>
              <a:ext cx="1324712" cy="485775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ECD47C33-D5B9-4E96-83DF-AEF1FE0CF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31645" y="3901258"/>
              <a:ext cx="1324712" cy="485775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BF01A5CB-26BD-45DD-88D0-A1E9B453F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82705" y="3901257"/>
              <a:ext cx="1324712" cy="485775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F0C88430-E17B-4753-864B-FCDF9CDAF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33765" y="3901256"/>
              <a:ext cx="1324712" cy="485775"/>
            </a:xfrm>
            <a:prstGeom prst="rect">
              <a:avLst/>
            </a:prstGeom>
          </p:spPr>
        </p:pic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062CD9BD-64E4-4776-83D0-02385D6A5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98477" y="3596493"/>
              <a:ext cx="1324712" cy="485775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61CFA840-AB05-4EAD-9BF5-8BA20D03C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63009" y="3596493"/>
              <a:ext cx="1324712" cy="485775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0CAE8A8F-ED90-45B6-9BFE-936E2D4D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37000" y="3596492"/>
              <a:ext cx="1324712" cy="485775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2A56DD96-B1F7-4F1C-ADA8-96AA5C7F5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65129" y="3602023"/>
              <a:ext cx="1324712" cy="485775"/>
            </a:xfrm>
            <a:prstGeom prst="rect">
              <a:avLst/>
            </a:prstGeom>
          </p:spPr>
        </p:pic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E11BBB4F-404C-4E5B-A942-0561BF9D8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34391" y="3591422"/>
              <a:ext cx="1324712" cy="485775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0DCA355C-9011-4AA5-8EB6-B254531EB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07892" y="3291728"/>
              <a:ext cx="1324712" cy="485775"/>
            </a:xfrm>
            <a:prstGeom prst="rect">
              <a:avLst/>
            </a:prstGeom>
          </p:spPr>
        </p:pic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D78B8658-2E7D-457C-B7BF-AABF9F0ED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67991" y="3283940"/>
              <a:ext cx="1324712" cy="485775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2C337BD8-1A07-4057-9340-4CF9529A0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0971" y="3289471"/>
              <a:ext cx="1324712" cy="485775"/>
            </a:xfrm>
            <a:prstGeom prst="rect">
              <a:avLst/>
            </a:prstGeom>
          </p:spPr>
        </p:pic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35541D30-3110-49B0-B435-C9AA00F5C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72031" y="3289471"/>
              <a:ext cx="1324712" cy="485775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7B18C06D-0181-41C6-A3E2-2C099413B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91863" y="3003434"/>
              <a:ext cx="1324712" cy="485775"/>
            </a:xfrm>
            <a:prstGeom prst="rect">
              <a:avLst/>
            </a:prstGeom>
          </p:spPr>
        </p:pic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40088A84-4338-4DB1-AAF9-E9BA8FBA4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9468" y="3003434"/>
              <a:ext cx="1324712" cy="485775"/>
            </a:xfrm>
            <a:prstGeom prst="rect">
              <a:avLst/>
            </a:prstGeom>
          </p:spPr>
        </p:pic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4681C890-2938-4826-8E65-94D2B61CA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00428" y="3002428"/>
              <a:ext cx="1324712" cy="485775"/>
            </a:xfrm>
            <a:prstGeom prst="rect">
              <a:avLst/>
            </a:prstGeom>
          </p:spPr>
        </p:pic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D56E03B9-4415-403C-833B-8A9DEF3BC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4895" y="2715447"/>
              <a:ext cx="1324712" cy="485775"/>
            </a:xfrm>
            <a:prstGeom prst="rect">
              <a:avLst/>
            </a:prstGeom>
          </p:spPr>
        </p:pic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DEF81BC7-2234-4250-B943-8CF44F2C9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47392" y="2715385"/>
              <a:ext cx="1324712" cy="485775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36CA5EBA-688D-4105-BC6C-C57F519E2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73877" y="2416091"/>
              <a:ext cx="1324712" cy="485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716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Прослухайте вірш та налаштуймося на </a:t>
            </a:r>
            <a:r>
              <a:rPr lang="uk-UA" sz="2000" b="1" dirty="0" smtClean="0">
                <a:solidFill>
                  <a:schemeClr val="bg1"/>
                </a:solidFill>
              </a:rPr>
              <a:t>роботу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34256" y="2069885"/>
            <a:ext cx="4984719" cy="3867275"/>
          </a:xfrm>
          <a:prstGeom prst="roundRect">
            <a:avLst/>
          </a:prstGeom>
          <a:ln>
            <a:solidFill>
              <a:srgbClr val="2F324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Доброго </a:t>
            </a:r>
            <a:r>
              <a:rPr lang="ru-RU" altLang="ru-RU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здоров’я</a:t>
            </a: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altLang="ru-RU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діти</a:t>
            </a: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доброго дня!</a:t>
            </a:r>
            <a:endParaRPr lang="ru-RU" altLang="ru-RU" sz="2400" b="1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Хай вам ясно </a:t>
            </a:r>
            <a:r>
              <a:rPr lang="ru-RU" altLang="ru-RU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сонце</a:t>
            </a: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світить</a:t>
            </a: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у </a:t>
            </a:r>
            <a:r>
              <a:rPr lang="ru-RU" altLang="ru-RU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вікно</a:t>
            </a: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щодня</a:t>
            </a: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altLang="ru-RU" sz="2400" b="1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Хай </a:t>
            </a:r>
            <a:r>
              <a:rPr lang="ru-RU" altLang="ru-RU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сміється</a:t>
            </a: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мирне</a:t>
            </a: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небо і </a:t>
            </a:r>
            <a:r>
              <a:rPr lang="ru-RU" altLang="ru-RU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дивує</a:t>
            </a: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світ</a:t>
            </a: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ru-RU" altLang="ru-RU" sz="2400" b="1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 земля нехай </a:t>
            </a:r>
            <a:r>
              <a:rPr lang="ru-RU" altLang="ru-RU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дарує</a:t>
            </a: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вам </a:t>
            </a:r>
            <a:r>
              <a:rPr lang="ru-RU" altLang="ru-RU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барвистий</a:t>
            </a:r>
            <a:r>
              <a:rPr lang="ru-RU" alt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цвіт</a:t>
            </a:r>
            <a:r>
              <a:rPr lang="ru-RU" altLang="ru-RU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altLang="ru-RU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12329" y="1546412"/>
            <a:ext cx="6242090" cy="465268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005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Дайте відповіді на запитання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25003" y="1660283"/>
            <a:ext cx="4572000" cy="1108675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Яка зараз пора року?</a:t>
            </a:r>
            <a:endParaRPr lang="ru-RU" sz="28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5003" y="3189209"/>
            <a:ext cx="4572000" cy="1112335"/>
          </a:xfrm>
          <a:prstGeom prst="roundRect">
            <a:avLst/>
          </a:prstGeom>
          <a:solidFill>
            <a:srgbClr val="E6C918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Які зміни відбулися в природі?</a:t>
            </a:r>
            <a:endParaRPr lang="ru-RU" sz="28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25036" y="2086378"/>
            <a:ext cx="6340892" cy="374775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Скругленный прямоугольник 7"/>
          <p:cNvSpPr/>
          <p:nvPr/>
        </p:nvSpPr>
        <p:spPr>
          <a:xfrm>
            <a:off x="425003" y="4864975"/>
            <a:ext cx="4572000" cy="1316884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Чи знаєте ви, які квіти першими розцвітають весною?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70276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Першими  навесні з’являються </a:t>
            </a:r>
            <a:r>
              <a:rPr lang="uk-UA" sz="2000" b="1" dirty="0" err="1" smtClean="0">
                <a:solidFill>
                  <a:schemeClr val="bg1"/>
                </a:solidFill>
              </a:rPr>
              <a:t>підсніжники</a:t>
            </a:r>
            <a:r>
              <a:rPr lang="uk-UA" sz="2000" b="1" dirty="0" smtClean="0">
                <a:solidFill>
                  <a:schemeClr val="bg1"/>
                </a:solidFill>
              </a:rPr>
              <a:t> та крокуси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Підсніжник Nivalis (Ніваліс)🌷 - купити цибулини та бульби в ...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90695" y="2498502"/>
            <a:ext cx="4040818" cy="404081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Крокусы: посадка и уход в открытом грунте, когда выкапывать и ...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32884" y="1236373"/>
            <a:ext cx="4190477" cy="404081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ый прямоугольник 1"/>
          <p:cNvSpPr/>
          <p:nvPr/>
        </p:nvSpPr>
        <p:spPr>
          <a:xfrm>
            <a:off x="158301" y="2343954"/>
            <a:ext cx="2985103" cy="1133341"/>
          </a:xfrm>
          <a:prstGeom prst="roundRect">
            <a:avLst/>
          </a:prstGeom>
          <a:solidFill>
            <a:srgbClr val="7030A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/>
              <a:t>Якого кольору квіти?</a:t>
            </a:r>
            <a:endParaRPr lang="ru-RU" sz="2400" b="1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58300" y="4428185"/>
            <a:ext cx="2985103" cy="1133341"/>
          </a:xfrm>
          <a:prstGeom prst="roundRect">
            <a:avLst/>
          </a:prstGeom>
          <a:solidFill>
            <a:srgbClr val="E6C918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/>
              <a:t>Зверніть увагу на форму листочків.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05750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Розгляньте </a:t>
            </a:r>
            <a:r>
              <a:rPr lang="uk-UA" sz="2000" b="1" dirty="0">
                <a:solidFill>
                  <a:schemeClr val="bg1"/>
                </a:solidFill>
              </a:rPr>
              <a:t>картину М. </a:t>
            </a:r>
            <a:r>
              <a:rPr lang="uk-UA" sz="2000" b="1" dirty="0" smtClean="0">
                <a:solidFill>
                  <a:schemeClr val="bg1"/>
                </a:solidFill>
              </a:rPr>
              <a:t>Глущенка «Рожева весна»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10987" y="1720038"/>
            <a:ext cx="5311589" cy="1278656"/>
          </a:xfrm>
          <a:prstGeom prst="roundRect">
            <a:avLst/>
          </a:prstGeom>
          <a:solidFill>
            <a:schemeClr val="accent4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/>
              <a:t>Які дерева зображені більшими та яскравішими?</a:t>
            </a:r>
            <a:endParaRPr lang="ru-RU" sz="2400" b="1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10987" y="3738428"/>
            <a:ext cx="5311589" cy="2425630"/>
          </a:xfrm>
          <a:prstGeom prst="roundRect">
            <a:avLst/>
          </a:prstGeom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/>
              <a:t>Предмети, які розташовані на передньому плані картини, виглядають більшими та яскравішими.</a:t>
            </a:r>
          </a:p>
          <a:p>
            <a:pPr algn="ctr"/>
            <a:r>
              <a:rPr lang="uk-UA" sz="2400" b="1" dirty="0" smtClean="0"/>
              <a:t>А на задньому плані, навпаки – меншими і не такими яскравими 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0842" y="1287353"/>
            <a:ext cx="6039610" cy="490215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872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Розгляньте малюнки, який з них намальовано правильно? Чому?</a:t>
            </a:r>
            <a:endParaRPr lang="ru-RU" sz="2000" b="1" dirty="0">
              <a:solidFill>
                <a:schemeClr val="bg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6510383" y="1309308"/>
            <a:ext cx="5091335" cy="5091335"/>
            <a:chOff x="6510383" y="1309308"/>
            <a:chExt cx="5091335" cy="5091335"/>
          </a:xfrm>
        </p:grpSpPr>
        <p:pic>
          <p:nvPicPr>
            <p:cNvPr id="9" name="Picture 2" descr="ᐈ Ручей рисунки, вектор ручей рисунок | скачать на Depositphotos®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0383" y="1309308"/>
              <a:ext cx="5091335" cy="5091335"/>
            </a:xfrm>
            <a:prstGeom prst="rect">
              <a:avLst/>
            </a:prstGeom>
            <a:ln w="38100" cap="sq">
              <a:solidFill>
                <a:srgbClr val="2F3242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7080" l="833" r="996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93321" y="4881093"/>
              <a:ext cx="828308" cy="1519550"/>
            </a:xfrm>
            <a:prstGeom prst="rect">
              <a:avLst/>
            </a:prstGeom>
          </p:spPr>
        </p:pic>
        <p:pic>
          <p:nvPicPr>
            <p:cNvPr id="14" name="Picture 10" descr="подснежник, цветок, обои для рабочего стола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50" b="99917" l="100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5423" y="4878111"/>
              <a:ext cx="1141899" cy="1522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Сосна Вечнозеленая, новогодняя елка, праздники, лист png | PNGEgg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3008" y="2588653"/>
              <a:ext cx="1454314" cy="2162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Группа 9"/>
          <p:cNvGrpSpPr/>
          <p:nvPr/>
        </p:nvGrpSpPr>
        <p:grpSpPr>
          <a:xfrm>
            <a:off x="479250" y="1309308"/>
            <a:ext cx="5161696" cy="5091335"/>
            <a:chOff x="479250" y="1309308"/>
            <a:chExt cx="5161696" cy="5091335"/>
          </a:xfrm>
        </p:grpSpPr>
        <p:pic>
          <p:nvPicPr>
            <p:cNvPr id="1026" name="Picture 2" descr="ᐈ Ручей рисунки, вектор ручей рисунок | скачать на Depositphotos®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611" y="1309308"/>
              <a:ext cx="5091335" cy="5091335"/>
            </a:xfrm>
            <a:prstGeom prst="rect">
              <a:avLst/>
            </a:prstGeom>
            <a:ln w="38100" cap="sq">
              <a:solidFill>
                <a:srgbClr val="2F3242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подснежник, цветок, обои для рабочего стола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7068" y="3503053"/>
              <a:ext cx="1141899" cy="1522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2" descr="Сосна Вечнозеленая, новогодняя елка, праздники, лист png | PNGEgg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1000" r="9888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250" y="4046326"/>
              <a:ext cx="1478716" cy="2198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0" descr="подснежник, цветок, обои для рабочего стола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50" b="99917" l="100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8735" y="5738349"/>
              <a:ext cx="379751" cy="506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2906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2373" t="14523" r="8429" b="18095"/>
          <a:stretch/>
        </p:blipFill>
        <p:spPr>
          <a:xfrm>
            <a:off x="7023749" y="980304"/>
            <a:ext cx="4816930" cy="442594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Правила безпеки на уроці образотворчого мистецтва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67663" y="5409852"/>
            <a:ext cx="4896133" cy="123777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Роботу розпочинати лише з дозволу вчителя.</a:t>
            </a:r>
            <a:endParaRPr lang="ru-RU" sz="28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667" y="1291851"/>
            <a:ext cx="4759324" cy="3820887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6984148" y="5409852"/>
            <a:ext cx="4896133" cy="123777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Використовувати інструмент тільки за призначенням.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59407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145" t="14048" r="9568" b="22143"/>
          <a:stretch/>
        </p:blipFill>
        <p:spPr>
          <a:xfrm>
            <a:off x="267663" y="1114676"/>
            <a:ext cx="5225144" cy="437605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Правила безпеки на уроці образотворчого мистецтва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67663" y="5409852"/>
            <a:ext cx="4896133" cy="123777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Користуватися прийомами роботи з інструментами, як показав учитель.</a:t>
            </a:r>
            <a:endParaRPr lang="ru-RU" sz="28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016805" y="5409852"/>
            <a:ext cx="4896133" cy="123777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Тримати своє робоче місце у належному порядку.</a:t>
            </a:r>
            <a:endParaRPr lang="ru-RU" sz="2800" b="1" dirty="0"/>
          </a:p>
        </p:txBody>
      </p:sp>
      <p:pic>
        <p:nvPicPr>
          <p:cNvPr id="4098" name="Picture 2" descr="https://img0.liveinternet.ru/images/attach/c/2/69/261/69261128_08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21629" y="1224225"/>
            <a:ext cx="3968107" cy="409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08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Послідовність малювання </a:t>
            </a:r>
            <a:r>
              <a:rPr lang="uk-UA" sz="2000" b="1" dirty="0" err="1" smtClean="0">
                <a:solidFill>
                  <a:schemeClr val="bg1"/>
                </a:solidFill>
              </a:rPr>
              <a:t>підсніжників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082" y="1234760"/>
            <a:ext cx="4737529" cy="266355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5235" y="1234760"/>
            <a:ext cx="4737529" cy="266355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5596" y="4138342"/>
            <a:ext cx="4737529" cy="266355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918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266</Words>
  <Application>Microsoft Office PowerPoint</Application>
  <PresentationFormat>Широкоэкранный</PresentationFormat>
  <Paragraphs>62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148</cp:revision>
  <dcterms:created xsi:type="dcterms:W3CDTF">2018-01-05T16:38:53Z</dcterms:created>
  <dcterms:modified xsi:type="dcterms:W3CDTF">2022-03-25T06:36:46Z</dcterms:modified>
</cp:coreProperties>
</file>