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 id="266" r:id="rId1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35" autoAdjust="0"/>
    <p:restoredTop sz="94660"/>
  </p:normalViewPr>
  <p:slideViewPr>
    <p:cSldViewPr>
      <p:cViewPr varScale="1">
        <p:scale>
          <a:sx n="81" d="100"/>
          <a:sy n="81" d="100"/>
        </p:scale>
        <p:origin x="-1050"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2"/>
      </p:bgRef>
    </p:bg>
    <p:spTree>
      <p:nvGrpSpPr>
        <p:cNvPr id="1" name=""/>
        <p:cNvGrpSpPr/>
        <p:nvPr/>
      </p:nvGrpSpPr>
      <p:grpSpPr>
        <a:xfrm>
          <a:off x="0" y="0"/>
          <a:ext cx="0" cy="0"/>
          <a:chOff x="0" y="0"/>
          <a:chExt cx="0" cy="0"/>
        </a:xfrm>
      </p:grpSpPr>
      <p:sp>
        <p:nvSpPr>
          <p:cNvPr id="15" name="Прямоугольник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Прямоугольник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угольник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Прямоугольник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Подзаголовок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p:txBody>
          <a:bodyPr/>
          <a:lstStyle/>
          <a:p>
            <a:fld id="{5B106E36-FD25-4E2D-B0AA-010F637433A0}" type="datetimeFigureOut">
              <a:rPr lang="ru-RU" smtClean="0"/>
              <a:pPr/>
              <a:t>01.05.2022</a:t>
            </a:fld>
            <a:endParaRPr lang="ru-RU"/>
          </a:p>
        </p:txBody>
      </p:sp>
      <p:sp>
        <p:nvSpPr>
          <p:cNvPr id="17" name="Нижний колонтитул 16"/>
          <p:cNvSpPr>
            <a:spLocks noGrp="1"/>
          </p:cNvSpPr>
          <p:nvPr>
            <p:ph type="ftr" sz="quarter" idx="11"/>
          </p:nvPr>
        </p:nvSpPr>
        <p:spPr/>
        <p:txBody>
          <a:bodyPr/>
          <a:lstStyle/>
          <a:p>
            <a:endParaRPr lang="ru-RU"/>
          </a:p>
        </p:txBody>
      </p:sp>
      <p:sp>
        <p:nvSpPr>
          <p:cNvPr id="7" name="Прямая соединительная линия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Прямоугольник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Овал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Овал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Номер слайда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25C68B6-61C2-468F-89AB-4B9F7531AA68}" type="slidenum">
              <a:rPr lang="ru-RU" smtClean="0"/>
              <a:pPr/>
              <a:t>‹#›</a:t>
            </a:fld>
            <a:endParaRPr lang="ru-RU"/>
          </a:p>
        </p:txBody>
      </p:sp>
      <p:sp>
        <p:nvSpPr>
          <p:cNvPr id="8" name="Заголовок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ru-RU" smtClean="0"/>
              <a:t>Образец заголовка</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01.05.2022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bg>
      <p:bgRef idx="1001">
        <a:schemeClr val="bg2"/>
      </p:bgRef>
    </p:bg>
    <p:spTree>
      <p:nvGrpSpPr>
        <p:cNvPr id="1" name=""/>
        <p:cNvGrpSpPr/>
        <p:nvPr/>
      </p:nvGrpSpPr>
      <p:grpSpPr>
        <a:xfrm>
          <a:off x="0" y="0"/>
          <a:ext cx="0" cy="0"/>
          <a:chOff x="0" y="0"/>
          <a:chExt cx="0" cy="0"/>
        </a:xfrm>
      </p:grpSpPr>
      <p:sp>
        <p:nvSpPr>
          <p:cNvPr id="7" name="Прямоугольник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Прямоугольник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Прямоугольник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Прямоугольник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Прямоугольник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Прямоугольник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Прямая соединительная линия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Овал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Овал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Номер слайда 5"/>
          <p:cNvSpPr>
            <a:spLocks noGrp="1"/>
          </p:cNvSpPr>
          <p:nvPr>
            <p:ph type="sldNum" sz="quarter" idx="12"/>
          </p:nvPr>
        </p:nvSpPr>
        <p:spPr>
          <a:xfrm>
            <a:off x="6915912" y="3009901"/>
            <a:ext cx="457200" cy="441325"/>
          </a:xfrm>
        </p:spPr>
        <p:txBody>
          <a:bodyPr/>
          <a:lstStyle/>
          <a:p>
            <a:fld id="{725C68B6-61C2-468F-89AB-4B9F7531AA68}" type="slidenum">
              <a:rPr lang="ru-RU" smtClean="0"/>
              <a:pPr/>
              <a:t>‹#›</a:t>
            </a:fld>
            <a:endParaRPr lang="ru-RU"/>
          </a:p>
        </p:txBody>
      </p:sp>
      <p:sp>
        <p:nvSpPr>
          <p:cNvPr id="3" name="Вертикальный текст 2"/>
          <p:cNvSpPr>
            <a:spLocks noGrp="1"/>
          </p:cNvSpPr>
          <p:nvPr>
            <p:ph type="body" orient="vert" idx="1"/>
          </p:nvPr>
        </p:nvSpPr>
        <p:spPr>
          <a:xfrm>
            <a:off x="304800" y="304800"/>
            <a:ext cx="6553200" cy="5821366"/>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01.05.2022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2" name="Вертикальный заголовок 1"/>
          <p:cNvSpPr>
            <a:spLocks noGrp="1"/>
          </p:cNvSpPr>
          <p:nvPr>
            <p:ph type="title" orient="vert"/>
          </p:nvPr>
        </p:nvSpPr>
        <p:spPr>
          <a:xfrm>
            <a:off x="7391400" y="304801"/>
            <a:ext cx="1447800" cy="5851525"/>
          </a:xfrm>
        </p:spPr>
        <p:txBody>
          <a:bodyPr vert="eaVert"/>
          <a:lstStyle/>
          <a:p>
            <a:r>
              <a:rPr kumimoji="0" lang="ru-RU" smtClean="0"/>
              <a:t>Образец заголовка</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accent3">
                    <a:shade val="75000"/>
                  </a:schemeClr>
                </a:solidFill>
              </a:defRPr>
            </a:lvl1pPr>
          </a:lstStyle>
          <a:p>
            <a:r>
              <a:rPr kumimoji="0" lang="ru-RU" smtClean="0"/>
              <a:t>Образец заголовка</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01.05.2022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a:xfrm>
            <a:off x="4361688" y="1026372"/>
            <a:ext cx="457200" cy="441325"/>
          </a:xfrm>
        </p:spPr>
        <p:txBody>
          <a:bodyPr/>
          <a:lstStyle/>
          <a:p>
            <a:fld id="{725C68B6-61C2-468F-89AB-4B9F7531AA68}" type="slidenum">
              <a:rPr lang="ru-RU" smtClean="0"/>
              <a:pPr/>
              <a:t>‹#›</a:t>
            </a:fld>
            <a:endParaRPr lang="ru-RU"/>
          </a:p>
        </p:txBody>
      </p:sp>
      <p:sp>
        <p:nvSpPr>
          <p:cNvPr id="8" name="Содержимое 7"/>
          <p:cNvSpPr>
            <a:spLocks noGrp="1"/>
          </p:cNvSpPr>
          <p:nvPr>
            <p:ph sz="quarter" idx="1"/>
          </p:nvPr>
        </p:nvSpPr>
        <p:spPr>
          <a:xfrm>
            <a:off x="301752" y="1527048"/>
            <a:ext cx="850392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1"/>
      </p:bgRef>
    </p:bg>
    <p:spTree>
      <p:nvGrpSpPr>
        <p:cNvPr id="1" name=""/>
        <p:cNvGrpSpPr/>
        <p:nvPr/>
      </p:nvGrpSpPr>
      <p:grpSpPr>
        <a:xfrm>
          <a:off x="0" y="0"/>
          <a:ext cx="0" cy="0"/>
          <a:chOff x="0" y="0"/>
          <a:chExt cx="0" cy="0"/>
        </a:xfrm>
      </p:grpSpPr>
      <p:sp>
        <p:nvSpPr>
          <p:cNvPr id="17" name="Прямоугольник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Прямоугольник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угольник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Прямоугольник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Прямоугольник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Текст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13" name="Прямоугольник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Прямоугольник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Нижний колонтитул 4"/>
          <p:cNvSpPr>
            <a:spLocks noGrp="1"/>
          </p:cNvSpPr>
          <p:nvPr>
            <p:ph type="ftr" sz="quarter" idx="11"/>
          </p:nvPr>
        </p:nvSpPr>
        <p:spPr/>
        <p:txBody>
          <a:bodyPr/>
          <a:lstStyle/>
          <a:p>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01.05.2022</a:t>
            </a:fld>
            <a:endParaRPr lang="ru-RU"/>
          </a:p>
        </p:txBody>
      </p:sp>
      <p:sp>
        <p:nvSpPr>
          <p:cNvPr id="8" name="Прямая соединительная линия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Овал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Овал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Номер слайда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25C68B6-61C2-468F-89AB-4B9F7531AA68}" type="slidenum">
              <a:rPr lang="ru-RU" smtClean="0"/>
              <a:pPr/>
              <a:t>‹#›</a:t>
            </a:fld>
            <a:endParaRPr lang="ru-RU"/>
          </a:p>
        </p:txBody>
      </p:sp>
      <p:sp>
        <p:nvSpPr>
          <p:cNvPr id="2" name="Заголовок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ru-RU" smtClean="0"/>
              <a:t>Образец заголовка</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1752" y="228600"/>
            <a:ext cx="8534400" cy="758952"/>
          </a:xfrm>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a:xfrm>
            <a:off x="5791200" y="6409944"/>
            <a:ext cx="3044952" cy="365760"/>
          </a:xfrm>
        </p:spPr>
        <p:txBody>
          <a:bodyPr/>
          <a:lstStyle/>
          <a:p>
            <a:fld id="{5B106E36-FD25-4E2D-B0AA-010F637433A0}" type="datetimeFigureOut">
              <a:rPr lang="ru-RU" smtClean="0"/>
              <a:pPr/>
              <a:t>01.05.2022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8" name="Прямая соединительная линия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Содержимое 9"/>
          <p:cNvSpPr>
            <a:spLocks noGrp="1"/>
          </p:cNvSpPr>
          <p:nvPr>
            <p:ph sz="half" idx="1"/>
          </p:nvPr>
        </p:nvSpPr>
        <p:spPr>
          <a:xfrm>
            <a:off x="301752" y="1371600"/>
            <a:ext cx="4038600" cy="4681728"/>
          </a:xfrm>
        </p:spPr>
        <p:txBody>
          <a:bodyPr/>
          <a:lstStyle>
            <a:lvl1pPr>
              <a:defRPr sz="2500"/>
            </a:lvl1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2" name="Содержимое 11"/>
          <p:cNvSpPr>
            <a:spLocks noGrp="1"/>
          </p:cNvSpPr>
          <p:nvPr>
            <p:ph sz="half" idx="2"/>
          </p:nvPr>
        </p:nvSpPr>
        <p:spPr>
          <a:xfrm>
            <a:off x="4800600" y="1371600"/>
            <a:ext cx="4038600" cy="4681728"/>
          </a:xfrm>
        </p:spPr>
        <p:txBody>
          <a:bodyPr/>
          <a:lstStyle>
            <a:lvl1pPr>
              <a:defRPr sz="2500"/>
            </a:lvl1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bg>
      <p:bgRef idx="1001">
        <a:schemeClr val="bg2"/>
      </p:bgRef>
    </p:bg>
    <p:spTree>
      <p:nvGrpSpPr>
        <p:cNvPr id="1" name=""/>
        <p:cNvGrpSpPr/>
        <p:nvPr/>
      </p:nvGrpSpPr>
      <p:grpSpPr>
        <a:xfrm>
          <a:off x="0" y="0"/>
          <a:ext cx="0" cy="0"/>
          <a:chOff x="0" y="0"/>
          <a:chExt cx="0" cy="0"/>
        </a:xfrm>
      </p:grpSpPr>
      <p:sp>
        <p:nvSpPr>
          <p:cNvPr id="10" name="Прямая соединительная линия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Прямоугольник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Прямоугольник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Прямоугольник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Прямоугольник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Прямоугольник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оугольник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Текст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7" name="Дата 6"/>
          <p:cNvSpPr>
            <a:spLocks noGrp="1"/>
          </p:cNvSpPr>
          <p:nvPr>
            <p:ph type="dt" sz="half" idx="10"/>
          </p:nvPr>
        </p:nvSpPr>
        <p:spPr/>
        <p:txBody>
          <a:bodyPr/>
          <a:lstStyle/>
          <a:p>
            <a:fld id="{5B106E36-FD25-4E2D-B0AA-010F637433A0}" type="datetimeFigureOut">
              <a:rPr lang="ru-RU" smtClean="0"/>
              <a:pPr/>
              <a:t>01.05.2022</a:t>
            </a:fld>
            <a:endParaRPr lang="ru-RU"/>
          </a:p>
        </p:txBody>
      </p:sp>
      <p:sp>
        <p:nvSpPr>
          <p:cNvPr id="8" name="Нижний колонтитул 7"/>
          <p:cNvSpPr>
            <a:spLocks noGrp="1"/>
          </p:cNvSpPr>
          <p:nvPr>
            <p:ph type="ftr" sz="quarter" idx="11"/>
          </p:nvPr>
        </p:nvSpPr>
        <p:spPr>
          <a:xfrm>
            <a:off x="304800" y="6409944"/>
            <a:ext cx="3581400" cy="365760"/>
          </a:xfrm>
        </p:spPr>
        <p:txBody>
          <a:bodyPr/>
          <a:lstStyle/>
          <a:p>
            <a:endParaRPr lang="ru-RU"/>
          </a:p>
        </p:txBody>
      </p:sp>
      <p:sp>
        <p:nvSpPr>
          <p:cNvPr id="15" name="Прямая соединительная линия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Содержимое 23"/>
          <p:cNvSpPr>
            <a:spLocks noGrp="1"/>
          </p:cNvSpPr>
          <p:nvPr>
            <p:ph sz="quarter" idx="2"/>
          </p:nvPr>
        </p:nvSpPr>
        <p:spPr>
          <a:xfrm>
            <a:off x="301752" y="2471383"/>
            <a:ext cx="4041648" cy="3818404"/>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6" name="Содержимое 25"/>
          <p:cNvSpPr>
            <a:spLocks noGrp="1"/>
          </p:cNvSpPr>
          <p:nvPr>
            <p:ph sz="quarter" idx="4"/>
          </p:nvPr>
        </p:nvSpPr>
        <p:spPr>
          <a:xfrm>
            <a:off x="4800600" y="2471383"/>
            <a:ext cx="4038600" cy="382219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Овал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Овал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Номер слайда 8"/>
          <p:cNvSpPr>
            <a:spLocks noGrp="1"/>
          </p:cNvSpPr>
          <p:nvPr>
            <p:ph type="sldNum" sz="quarter" idx="12"/>
          </p:nvPr>
        </p:nvSpPr>
        <p:spPr>
          <a:xfrm>
            <a:off x="4343400" y="1042416"/>
            <a:ext cx="457200" cy="441325"/>
          </a:xfrm>
        </p:spPr>
        <p:txBody>
          <a:bodyPr/>
          <a:lstStyle>
            <a:lvl1pPr algn="ctr">
              <a:defRPr/>
            </a:lvl1pPr>
          </a:lstStyle>
          <a:p>
            <a:fld id="{725C68B6-61C2-468F-89AB-4B9F7531AA68}" type="slidenum">
              <a:rPr lang="ru-RU" smtClean="0"/>
              <a:pPr/>
              <a:t>‹#›</a:t>
            </a:fld>
            <a:endParaRPr lang="ru-RU"/>
          </a:p>
        </p:txBody>
      </p:sp>
      <p:sp>
        <p:nvSpPr>
          <p:cNvPr id="23" name="Заголовок 22"/>
          <p:cNvSpPr>
            <a:spLocks noGrp="1"/>
          </p:cNvSpPr>
          <p:nvPr>
            <p:ph type="title"/>
          </p:nvPr>
        </p:nvSpPr>
        <p:spPr/>
        <p:txBody>
          <a:bodyPr rtlCol="0" anchor="b" anchorCtr="0"/>
          <a:lstStyle/>
          <a:p>
            <a:r>
              <a:rPr kumimoji="0" lang="ru-RU" smtClean="0"/>
              <a:t>Образец заголовка</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5B106E36-FD25-4E2D-B0AA-010F637433A0}" type="datetimeFigureOut">
              <a:rPr lang="ru-RU" smtClean="0"/>
              <a:pPr/>
              <a:t>01.05.2022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a:xfrm>
            <a:off x="4343400" y="1036020"/>
            <a:ext cx="457200" cy="441325"/>
          </a:xfrm>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7" name="Прямоугольник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Прямоугольник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Прямоугольник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Прямоугольник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Прямоугольник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Прямоугольник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Дата 1"/>
          <p:cNvSpPr>
            <a:spLocks noGrp="1"/>
          </p:cNvSpPr>
          <p:nvPr>
            <p:ph type="dt" sz="half" idx="10"/>
          </p:nvPr>
        </p:nvSpPr>
        <p:spPr/>
        <p:txBody>
          <a:bodyPr/>
          <a:lstStyle/>
          <a:p>
            <a:fld id="{5B106E36-FD25-4E2D-B0AA-010F637433A0}" type="datetimeFigureOut">
              <a:rPr lang="ru-RU" smtClean="0"/>
              <a:pPr/>
              <a:t>01.05.2022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1"/>
      </p:bgRef>
    </p:bg>
    <p:spTree>
      <p:nvGrpSpPr>
        <p:cNvPr id="1" name=""/>
        <p:cNvGrpSpPr/>
        <p:nvPr/>
      </p:nvGrpSpPr>
      <p:grpSpPr>
        <a:xfrm>
          <a:off x="0" y="0"/>
          <a:ext cx="0" cy="0"/>
          <a:chOff x="0" y="0"/>
          <a:chExt cx="0" cy="0"/>
        </a:xfrm>
      </p:grpSpPr>
      <p:sp>
        <p:nvSpPr>
          <p:cNvPr id="19" name="Прямоугольник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Прямоугольник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угольник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Прямоугольник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Прямоугольник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8" name="Прямоугольник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Прямая соединительная линия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Содержимое 19"/>
          <p:cNvSpPr>
            <a:spLocks noGrp="1"/>
          </p:cNvSpPr>
          <p:nvPr>
            <p:ph sz="quarter" idx="1"/>
          </p:nvPr>
        </p:nvSpPr>
        <p:spPr>
          <a:xfrm>
            <a:off x="3124200" y="685800"/>
            <a:ext cx="5638800" cy="5410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0" name="Овал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Овал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Номер слайда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25C68B6-61C2-468F-89AB-4B9F7531AA68}" type="slidenum">
              <a:rPr lang="ru-RU" smtClean="0"/>
              <a:pPr/>
              <a:t>‹#›</a:t>
            </a:fld>
            <a:endParaRPr lang="ru-RU"/>
          </a:p>
        </p:txBody>
      </p:sp>
      <p:sp>
        <p:nvSpPr>
          <p:cNvPr id="21" name="Прямоугольник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01.05.2022</a:t>
            </a:fld>
            <a:endParaRPr lang="ru-RU"/>
          </a:p>
        </p:txBody>
      </p:sp>
      <p:sp>
        <p:nvSpPr>
          <p:cNvPr id="6" name="Нижний колонтитул 5"/>
          <p:cNvSpPr>
            <a:spLocks noGrp="1"/>
          </p:cNvSpPr>
          <p:nvPr>
            <p:ph type="ftr" sz="quarter" idx="11"/>
          </p:nvPr>
        </p:nvSpPr>
        <p:spPr>
          <a:xfrm>
            <a:off x="301752" y="6410848"/>
            <a:ext cx="3383280" cy="365760"/>
          </a:xfrm>
        </p:spPr>
        <p:txBody>
          <a:bodyPr/>
          <a:lstStyle/>
          <a:p>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1" name="Прямая соединительная линия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Прямоугольник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угольник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Прямоугольник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Прямоугольник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Прямоугольник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Прямоугольник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Овал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Овал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Номер слайда 6"/>
          <p:cNvSpPr>
            <a:spLocks noGrp="1"/>
          </p:cNvSpPr>
          <p:nvPr>
            <p:ph type="sldNum" sz="quarter" idx="12"/>
          </p:nvPr>
        </p:nvSpPr>
        <p:spPr>
          <a:xfrm>
            <a:off x="1371600" y="312738"/>
            <a:ext cx="457200" cy="441325"/>
          </a:xfrm>
        </p:spPr>
        <p:txBody>
          <a:bodyPr/>
          <a:lstStyle/>
          <a:p>
            <a:fld id="{725C68B6-61C2-468F-89AB-4B9F7531AA68}" type="slidenum">
              <a:rPr lang="ru-RU" smtClean="0"/>
              <a:pPr/>
              <a:t>‹#›</a:t>
            </a:fld>
            <a:endParaRPr lang="ru-RU"/>
          </a:p>
        </p:txBody>
      </p:sp>
      <p:sp>
        <p:nvSpPr>
          <p:cNvPr id="2" name="Заголовок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3000375" y="609600"/>
            <a:ext cx="5867400" cy="4267200"/>
          </a:xfrm>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22" name="Прямоугольник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Дата 4"/>
          <p:cNvSpPr>
            <a:spLocks noGrp="1"/>
          </p:cNvSpPr>
          <p:nvPr>
            <p:ph type="dt" sz="half" idx="10"/>
          </p:nvPr>
        </p:nvSpPr>
        <p:spPr>
          <a:xfrm>
            <a:off x="5788152" y="6404984"/>
            <a:ext cx="3044952" cy="365760"/>
          </a:xfrm>
        </p:spPr>
        <p:txBody>
          <a:bodyPr/>
          <a:lstStyle/>
          <a:p>
            <a:fld id="{5B106E36-FD25-4E2D-B0AA-010F637433A0}" type="datetimeFigureOut">
              <a:rPr lang="ru-RU" smtClean="0"/>
              <a:pPr/>
              <a:t>01.05.2022</a:t>
            </a:fld>
            <a:endParaRPr lang="ru-RU"/>
          </a:p>
        </p:txBody>
      </p:sp>
      <p:sp>
        <p:nvSpPr>
          <p:cNvPr id="6" name="Нижний колонтитул 5"/>
          <p:cNvSpPr>
            <a:spLocks noGrp="1"/>
          </p:cNvSpPr>
          <p:nvPr>
            <p:ph type="ftr" sz="quarter" idx="11"/>
          </p:nvPr>
        </p:nvSpPr>
        <p:spPr>
          <a:xfrm>
            <a:off x="301752" y="6410848"/>
            <a:ext cx="3584448" cy="365760"/>
          </a:xfrm>
        </p:spPr>
        <p:txBody>
          <a:bodyPr/>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Прямоугольник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угольник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Прямоугольник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Прямоугольник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Дата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B106E36-FD25-4E2D-B0AA-010F637433A0}" type="datetimeFigureOut">
              <a:rPr lang="ru-RU" smtClean="0"/>
              <a:pPr/>
              <a:t>01.05.2022</a:t>
            </a:fld>
            <a:endParaRPr lang="ru-RU"/>
          </a:p>
        </p:txBody>
      </p:sp>
      <p:sp>
        <p:nvSpPr>
          <p:cNvPr id="3" name="Нижний колонтитул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ru-RU"/>
          </a:p>
        </p:txBody>
      </p:sp>
      <p:sp>
        <p:nvSpPr>
          <p:cNvPr id="8" name="Прямоугольник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Прямая соединительная линия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Овал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Овал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Номер слайда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25C68B6-61C2-468F-89AB-4B9F7531AA68}" type="slidenum">
              <a:rPr lang="ru-RU" smtClean="0"/>
              <a:pPr/>
              <a:t>‹#›</a:t>
            </a:fld>
            <a:endParaRPr lang="ru-RU"/>
          </a:p>
        </p:txBody>
      </p:sp>
      <p:sp>
        <p:nvSpPr>
          <p:cNvPr id="22" name="Заголовок 21"/>
          <p:cNvSpPr>
            <a:spLocks noGrp="1"/>
          </p:cNvSpPr>
          <p:nvPr>
            <p:ph type="title"/>
          </p:nvPr>
        </p:nvSpPr>
        <p:spPr>
          <a:xfrm>
            <a:off x="301752" y="228600"/>
            <a:ext cx="8534400" cy="758952"/>
          </a:xfrm>
          <a:prstGeom prst="rect">
            <a:avLst/>
          </a:prstGeom>
        </p:spPr>
        <p:txBody>
          <a:bodyPr vert="horz" anchor="b">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valentinakapusta55@gmail.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naurok.com.ua/proces-pilyannya-faneri-i-dvp-47710.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p:txBody>
          <a:bodyPr/>
          <a:lstStyle/>
          <a:p>
            <a:r>
              <a:rPr lang="uk-UA" dirty="0" smtClean="0"/>
              <a:t>6клас</a:t>
            </a:r>
            <a:endParaRPr lang="ru-RU" dirty="0"/>
          </a:p>
        </p:txBody>
      </p:sp>
      <p:sp>
        <p:nvSpPr>
          <p:cNvPr id="2" name="Заголовок 1"/>
          <p:cNvSpPr>
            <a:spLocks noGrp="1"/>
          </p:cNvSpPr>
          <p:nvPr>
            <p:ph type="ctrTitle"/>
          </p:nvPr>
        </p:nvSpPr>
        <p:spPr/>
        <p:txBody>
          <a:bodyPr>
            <a:noAutofit/>
          </a:bodyPr>
          <a:lstStyle/>
          <a:p>
            <a:r>
              <a:rPr lang="ru-RU" sz="2000" b="1" dirty="0" err="1" smtClean="0">
                <a:solidFill>
                  <a:schemeClr val="accent6">
                    <a:lumMod val="50000"/>
                  </a:schemeClr>
                </a:solidFill>
              </a:rPr>
              <a:t>Технологія</a:t>
            </a:r>
            <a:r>
              <a:rPr lang="ru-RU" sz="2000" b="1" dirty="0" smtClean="0">
                <a:solidFill>
                  <a:schemeClr val="accent6">
                    <a:lumMod val="50000"/>
                  </a:schemeClr>
                </a:solidFill>
              </a:rPr>
              <a:t> </a:t>
            </a:r>
            <a:r>
              <a:rPr lang="ru-RU" sz="2000" b="1" dirty="0" err="1" smtClean="0">
                <a:solidFill>
                  <a:schemeClr val="accent6">
                    <a:lumMod val="50000"/>
                  </a:schemeClr>
                </a:solidFill>
              </a:rPr>
              <a:t>різання</a:t>
            </a:r>
            <a:r>
              <a:rPr lang="ru-RU" sz="2000" b="1" dirty="0" smtClean="0">
                <a:solidFill>
                  <a:schemeClr val="accent6">
                    <a:lumMod val="50000"/>
                  </a:schemeClr>
                </a:solidFill>
              </a:rPr>
              <a:t> </a:t>
            </a:r>
            <a:r>
              <a:rPr lang="ru-RU" sz="2000" b="1" dirty="0" err="1" smtClean="0">
                <a:solidFill>
                  <a:schemeClr val="accent6">
                    <a:lumMod val="50000"/>
                  </a:schemeClr>
                </a:solidFill>
              </a:rPr>
              <a:t>фанери</a:t>
            </a:r>
            <a:r>
              <a:rPr lang="ru-RU" sz="2000" b="1" dirty="0" smtClean="0">
                <a:solidFill>
                  <a:schemeClr val="accent6">
                    <a:lumMod val="50000"/>
                  </a:schemeClr>
                </a:solidFill>
              </a:rPr>
              <a:t> та ДВП. </a:t>
            </a:r>
            <a:r>
              <a:rPr lang="ru-RU" sz="2000" b="1" dirty="0" err="1" smtClean="0">
                <a:solidFill>
                  <a:schemeClr val="accent6">
                    <a:lumMod val="50000"/>
                  </a:schemeClr>
                </a:solidFill>
              </a:rPr>
              <a:t>Інструменти</a:t>
            </a:r>
            <a:r>
              <a:rPr lang="ru-RU" sz="2000" b="1" dirty="0" smtClean="0">
                <a:solidFill>
                  <a:schemeClr val="accent6">
                    <a:lumMod val="50000"/>
                  </a:schemeClr>
                </a:solidFill>
              </a:rPr>
              <a:t> для </a:t>
            </a:r>
            <a:r>
              <a:rPr lang="ru-RU" sz="2000" b="1" dirty="0" err="1" smtClean="0">
                <a:solidFill>
                  <a:schemeClr val="accent6">
                    <a:lumMod val="50000"/>
                  </a:schemeClr>
                </a:solidFill>
              </a:rPr>
              <a:t>ручної</a:t>
            </a:r>
            <a:r>
              <a:rPr lang="ru-RU" sz="2000" b="1" dirty="0" smtClean="0">
                <a:solidFill>
                  <a:schemeClr val="accent6">
                    <a:lumMod val="50000"/>
                  </a:schemeClr>
                </a:solidFill>
              </a:rPr>
              <a:t> </a:t>
            </a:r>
            <a:r>
              <a:rPr lang="ru-RU" sz="2000" b="1" dirty="0" err="1" smtClean="0">
                <a:solidFill>
                  <a:schemeClr val="accent6">
                    <a:lumMod val="50000"/>
                  </a:schemeClr>
                </a:solidFill>
              </a:rPr>
              <a:t>обробки</a:t>
            </a:r>
            <a:r>
              <a:rPr lang="ru-RU" sz="2000" b="1" dirty="0" smtClean="0">
                <a:solidFill>
                  <a:schemeClr val="accent6">
                    <a:lumMod val="50000"/>
                  </a:schemeClr>
                </a:solidFill>
              </a:rPr>
              <a:t> </a:t>
            </a:r>
            <a:r>
              <a:rPr lang="ru-RU" sz="2000" b="1" dirty="0" err="1" smtClean="0">
                <a:solidFill>
                  <a:schemeClr val="accent6">
                    <a:lumMod val="50000"/>
                  </a:schemeClr>
                </a:solidFill>
              </a:rPr>
              <a:t>різанням</a:t>
            </a:r>
            <a:r>
              <a:rPr lang="ru-RU" sz="2000" b="1" dirty="0" smtClean="0">
                <a:solidFill>
                  <a:schemeClr val="accent6">
                    <a:lumMod val="50000"/>
                  </a:schemeClr>
                </a:solidFill>
              </a:rPr>
              <a:t> </a:t>
            </a:r>
            <a:r>
              <a:rPr lang="ru-RU" sz="2000" b="1" dirty="0" err="1" smtClean="0">
                <a:solidFill>
                  <a:schemeClr val="accent6">
                    <a:lumMod val="50000"/>
                  </a:schemeClr>
                </a:solidFill>
              </a:rPr>
              <a:t>фанери</a:t>
            </a:r>
            <a:r>
              <a:rPr lang="ru-RU" sz="2000" b="1" dirty="0" smtClean="0">
                <a:solidFill>
                  <a:schemeClr val="accent6">
                    <a:lumMod val="50000"/>
                  </a:schemeClr>
                </a:solidFill>
              </a:rPr>
              <a:t> та ДВП: </a:t>
            </a:r>
            <a:r>
              <a:rPr lang="ru-RU" sz="2000" b="1" dirty="0" err="1" smtClean="0">
                <a:solidFill>
                  <a:schemeClr val="accent6">
                    <a:lumMod val="50000"/>
                  </a:schemeClr>
                </a:solidFill>
              </a:rPr>
              <a:t>мілкозуба</a:t>
            </a:r>
            <a:r>
              <a:rPr lang="ru-RU" sz="2000" b="1" dirty="0" smtClean="0">
                <a:solidFill>
                  <a:schemeClr val="accent6">
                    <a:lumMod val="50000"/>
                  </a:schemeClr>
                </a:solidFill>
              </a:rPr>
              <a:t> </a:t>
            </a:r>
            <a:r>
              <a:rPr lang="ru-RU" sz="2000" b="1" dirty="0" err="1" smtClean="0">
                <a:solidFill>
                  <a:schemeClr val="accent6">
                    <a:lumMod val="50000"/>
                  </a:schemeClr>
                </a:solidFill>
              </a:rPr>
              <a:t>ножівка</a:t>
            </a:r>
            <a:r>
              <a:rPr lang="ru-RU" sz="2000" b="1" dirty="0" smtClean="0">
                <a:solidFill>
                  <a:schemeClr val="accent6">
                    <a:lumMod val="50000"/>
                  </a:schemeClr>
                </a:solidFill>
              </a:rPr>
              <a:t>, лобзик. Будова </a:t>
            </a:r>
            <a:r>
              <a:rPr lang="ru-RU" sz="2000" b="1" dirty="0" err="1" smtClean="0">
                <a:solidFill>
                  <a:schemeClr val="accent6">
                    <a:lumMod val="50000"/>
                  </a:schemeClr>
                </a:solidFill>
              </a:rPr>
              <a:t>і</a:t>
            </a:r>
            <a:r>
              <a:rPr lang="ru-RU" sz="2000" b="1" dirty="0" smtClean="0">
                <a:solidFill>
                  <a:schemeClr val="accent6">
                    <a:lumMod val="50000"/>
                  </a:schemeClr>
                </a:solidFill>
              </a:rPr>
              <a:t> </a:t>
            </a:r>
            <a:r>
              <a:rPr lang="ru-RU" sz="2000" b="1" dirty="0" err="1" smtClean="0">
                <a:solidFill>
                  <a:schemeClr val="accent6">
                    <a:lumMod val="50000"/>
                  </a:schemeClr>
                </a:solidFill>
              </a:rPr>
              <a:t>призначення</a:t>
            </a:r>
            <a:r>
              <a:rPr lang="ru-RU" sz="2000" b="1" dirty="0" smtClean="0">
                <a:solidFill>
                  <a:schemeClr val="accent6">
                    <a:lumMod val="50000"/>
                  </a:schemeClr>
                </a:solidFill>
              </a:rPr>
              <a:t> лобзика </a:t>
            </a:r>
            <a:r>
              <a:rPr lang="ru-RU" sz="2000" b="1" dirty="0" err="1" smtClean="0">
                <a:solidFill>
                  <a:schemeClr val="accent6">
                    <a:lumMod val="50000"/>
                  </a:schemeClr>
                </a:solidFill>
              </a:rPr>
              <a:t>і</a:t>
            </a:r>
            <a:r>
              <a:rPr lang="ru-RU" sz="2000" b="1" dirty="0" smtClean="0">
                <a:solidFill>
                  <a:schemeClr val="accent6">
                    <a:lumMod val="50000"/>
                  </a:schemeClr>
                </a:solidFill>
              </a:rPr>
              <a:t> </a:t>
            </a:r>
            <a:r>
              <a:rPr lang="ru-RU" sz="2000" b="1" dirty="0" err="1" smtClean="0">
                <a:solidFill>
                  <a:schemeClr val="accent6">
                    <a:lumMod val="50000"/>
                  </a:schemeClr>
                </a:solidFill>
              </a:rPr>
              <a:t>дрібнозубої</a:t>
            </a:r>
            <a:r>
              <a:rPr lang="ru-RU" sz="2000" b="1" dirty="0" smtClean="0">
                <a:solidFill>
                  <a:schemeClr val="accent6">
                    <a:lumMod val="50000"/>
                  </a:schemeClr>
                </a:solidFill>
              </a:rPr>
              <a:t> </a:t>
            </a:r>
            <a:r>
              <a:rPr lang="ru-RU" sz="2000" b="1" dirty="0" err="1" smtClean="0">
                <a:solidFill>
                  <a:schemeClr val="accent6">
                    <a:lumMod val="50000"/>
                  </a:schemeClr>
                </a:solidFill>
              </a:rPr>
              <a:t>ножівки</a:t>
            </a:r>
            <a:r>
              <a:rPr lang="ru-RU" sz="2000" b="1" dirty="0" smtClean="0">
                <a:solidFill>
                  <a:schemeClr val="accent6">
                    <a:lumMod val="50000"/>
                  </a:schemeClr>
                </a:solidFill>
              </a:rPr>
              <a:t> </a:t>
            </a:r>
            <a:r>
              <a:rPr lang="uk-UA" sz="2000" b="1" dirty="0" smtClean="0">
                <a:solidFill>
                  <a:schemeClr val="accent6">
                    <a:lumMod val="50000"/>
                  </a:schemeClr>
                </a:solidFill>
              </a:rPr>
              <a:t>.</a:t>
            </a:r>
            <a:r>
              <a:rPr lang="ru-RU" sz="2800" b="1" i="1" dirty="0" smtClean="0"/>
              <a:t/>
            </a:r>
            <a:br>
              <a:rPr lang="ru-RU" sz="2800" b="1" i="1" dirty="0" smtClean="0"/>
            </a:br>
            <a:endParaRPr lang="ru-RU"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1752" y="0"/>
            <a:ext cx="8534400" cy="1285860"/>
          </a:xfrm>
        </p:spPr>
        <p:txBody>
          <a:bodyPr>
            <a:normAutofit fontScale="90000"/>
          </a:bodyPr>
          <a:lstStyle/>
          <a:p>
            <a:r>
              <a:rPr lang="uk-UA" sz="3100" b="1" dirty="0" smtClean="0"/>
              <a:t/>
            </a:r>
            <a:br>
              <a:rPr lang="uk-UA" sz="3100" b="1" dirty="0" smtClean="0"/>
            </a:br>
            <a:r>
              <a:rPr lang="uk-UA" sz="3100" b="1" dirty="0" smtClean="0"/>
              <a:t/>
            </a:r>
            <a:br>
              <a:rPr lang="uk-UA" sz="3100" b="1" dirty="0" smtClean="0"/>
            </a:br>
            <a:r>
              <a:rPr lang="uk-UA" sz="3100" b="1" dirty="0" smtClean="0"/>
              <a:t/>
            </a:r>
            <a:br>
              <a:rPr lang="uk-UA" sz="3100" b="1" dirty="0" smtClean="0"/>
            </a:br>
            <a:r>
              <a:rPr lang="uk-UA" sz="3100" b="1" dirty="0" smtClean="0"/>
              <a:t/>
            </a:r>
            <a:br>
              <a:rPr lang="uk-UA" sz="3100" b="1" dirty="0" smtClean="0"/>
            </a:br>
            <a:r>
              <a:rPr lang="uk-UA" sz="3100" b="1" dirty="0" smtClean="0"/>
              <a:t/>
            </a:r>
            <a:br>
              <a:rPr lang="uk-UA" sz="3100" b="1" dirty="0" smtClean="0"/>
            </a:br>
            <a:r>
              <a:rPr lang="uk-UA" sz="3100" b="1" dirty="0" smtClean="0"/>
              <a:t/>
            </a:r>
            <a:br>
              <a:rPr lang="uk-UA" sz="3100" b="1" dirty="0" smtClean="0"/>
            </a:br>
            <a:r>
              <a:rPr lang="uk-UA" sz="3100" b="1" dirty="0" smtClean="0"/>
              <a:t/>
            </a:r>
            <a:br>
              <a:rPr lang="uk-UA" sz="3100" b="1" dirty="0" smtClean="0"/>
            </a:br>
            <a:r>
              <a:rPr lang="uk-UA" sz="3100" b="1" dirty="0" smtClean="0"/>
              <a:t/>
            </a:r>
            <a:br>
              <a:rPr lang="uk-UA" sz="3100" b="1" dirty="0" smtClean="0"/>
            </a:br>
            <a:r>
              <a:rPr lang="uk-UA" sz="3100" b="1" dirty="0" smtClean="0"/>
              <a:t/>
            </a:r>
            <a:br>
              <a:rPr lang="uk-UA" sz="3100" b="1" dirty="0" smtClean="0"/>
            </a:br>
            <a:r>
              <a:rPr lang="uk-UA" sz="3100" b="1" dirty="0" smtClean="0"/>
              <a:t/>
            </a:r>
            <a:br>
              <a:rPr lang="uk-UA" sz="3100" b="1" dirty="0" smtClean="0"/>
            </a:br>
            <a:r>
              <a:rPr lang="uk-UA" sz="3100" b="1" dirty="0" smtClean="0"/>
              <a:t/>
            </a:r>
            <a:br>
              <a:rPr lang="uk-UA" sz="3100" b="1" dirty="0" smtClean="0"/>
            </a:br>
            <a:r>
              <a:rPr lang="uk-UA" sz="3100" b="1" dirty="0" smtClean="0"/>
              <a:t/>
            </a:r>
            <a:br>
              <a:rPr lang="uk-UA" sz="3100" b="1" dirty="0" smtClean="0"/>
            </a:br>
            <a:r>
              <a:rPr lang="uk-UA" sz="3100" b="1" dirty="0" smtClean="0"/>
              <a:t/>
            </a:r>
            <a:br>
              <a:rPr lang="uk-UA" sz="3100" b="1" dirty="0" smtClean="0"/>
            </a:br>
            <a:r>
              <a:rPr lang="uk-UA" sz="3100" b="1" dirty="0" smtClean="0"/>
              <a:t/>
            </a:r>
            <a:br>
              <a:rPr lang="uk-UA" sz="3100" b="1" dirty="0" smtClean="0"/>
            </a:br>
            <a:r>
              <a:rPr lang="uk-UA" sz="3100" b="1" dirty="0" smtClean="0"/>
              <a:t/>
            </a:r>
            <a:br>
              <a:rPr lang="uk-UA" sz="3100" b="1" dirty="0" smtClean="0"/>
            </a:br>
            <a:r>
              <a:rPr lang="uk-UA" sz="3100" b="1" dirty="0" smtClean="0"/>
              <a:t/>
            </a:r>
            <a:br>
              <a:rPr lang="uk-UA" sz="3100" b="1" dirty="0" smtClean="0"/>
            </a:br>
            <a:r>
              <a:rPr lang="uk-UA" sz="2700" b="1" dirty="0" smtClean="0">
                <a:solidFill>
                  <a:srgbClr val="0070C0"/>
                </a:solidFill>
              </a:rPr>
              <a:t>Ручне і механізоване пиляння фанери і ДВП</a:t>
            </a:r>
            <a:r>
              <a:rPr lang="ru-RU" dirty="0" smtClean="0"/>
              <a:t/>
            </a:r>
            <a:br>
              <a:rPr lang="ru-RU" dirty="0" smtClean="0"/>
            </a:br>
            <a:endParaRPr lang="ru-RU" dirty="0"/>
          </a:p>
        </p:txBody>
      </p:sp>
      <p:sp>
        <p:nvSpPr>
          <p:cNvPr id="3" name="Содержимое 2"/>
          <p:cNvSpPr>
            <a:spLocks noGrp="1"/>
          </p:cNvSpPr>
          <p:nvPr>
            <p:ph sz="quarter" idx="1"/>
          </p:nvPr>
        </p:nvSpPr>
        <p:spPr/>
        <p:txBody>
          <a:bodyPr/>
          <a:lstStyle/>
          <a:p>
            <a:r>
              <a:rPr lang="uk-UA" sz="2000" dirty="0" smtClean="0"/>
              <a:t>На сьогоднішній день людську працю полегшують механізовані інструменти, що покращують якість роботи та швидкість виконання. Тому ми розглянемо, яке це ручне пиляння а яке механізоване. </a:t>
            </a:r>
          </a:p>
          <a:p>
            <a:r>
              <a:rPr lang="uk-UA" sz="2000" dirty="0" smtClean="0"/>
              <a:t>Отож </a:t>
            </a:r>
            <a:r>
              <a:rPr lang="uk-UA" sz="2000" b="1" i="1" dirty="0" smtClean="0"/>
              <a:t>для ручного пиляння</a:t>
            </a:r>
            <a:r>
              <a:rPr lang="uk-UA" sz="2000" dirty="0" smtClean="0"/>
              <a:t> фанери та  ДВП </a:t>
            </a:r>
            <a:r>
              <a:rPr lang="uk-UA" sz="2000" b="1" dirty="0" smtClean="0"/>
              <a:t>використовують</a:t>
            </a:r>
            <a:r>
              <a:rPr lang="uk-UA" sz="2000" dirty="0" smtClean="0"/>
              <a:t> такі інструменти: </a:t>
            </a:r>
            <a:r>
              <a:rPr lang="uk-UA" sz="2000" b="1" dirty="0" smtClean="0"/>
              <a:t>ручний лобзик, столярна ножівка, лучкова пилка. </a:t>
            </a:r>
            <a:endParaRPr lang="ru-RU" sz="2000" dirty="0" smtClean="0"/>
          </a:p>
          <a:p>
            <a:endParaRPr lang="ru-RU" dirty="0"/>
          </a:p>
        </p:txBody>
      </p:sp>
      <p:pic>
        <p:nvPicPr>
          <p:cNvPr id="4" name="Рисунок 2" descr="Описание: http://narodna-osvita.com.ua/uploads/trud-5-tereshuk/tereskuk-trudove-5-klas-92.png"/>
          <p:cNvPicPr>
            <a:picLocks noChangeAspect="1" noChangeArrowheads="1"/>
          </p:cNvPicPr>
          <p:nvPr/>
        </p:nvPicPr>
        <p:blipFill>
          <a:blip r:embed="rId2"/>
          <a:srcRect/>
          <a:stretch>
            <a:fillRect/>
          </a:stretch>
        </p:blipFill>
        <p:spPr bwMode="auto">
          <a:xfrm>
            <a:off x="3071802" y="3571876"/>
            <a:ext cx="5684210" cy="2643206"/>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quarter" idx="1"/>
          </p:nvPr>
        </p:nvSpPr>
        <p:spPr/>
        <p:txBody>
          <a:bodyPr/>
          <a:lstStyle/>
          <a:p>
            <a:pPr lvl="0"/>
            <a:r>
              <a:rPr lang="uk-UA" sz="2800" dirty="0" smtClean="0">
                <a:latin typeface="Times New Roman" pitchFamily="18" charset="0"/>
                <a:ea typeface="Calibri" pitchFamily="34" charset="0"/>
                <a:cs typeface="Times New Roman" pitchFamily="18" charset="0"/>
              </a:rPr>
              <a:t>До механізованого належать ручні </a:t>
            </a:r>
            <a:r>
              <a:rPr lang="uk-UA" sz="2800" dirty="0" err="1" smtClean="0">
                <a:latin typeface="Times New Roman" pitchFamily="18" charset="0"/>
                <a:ea typeface="Calibri" pitchFamily="34" charset="0"/>
                <a:cs typeface="Times New Roman" pitchFamily="18" charset="0"/>
              </a:rPr>
              <a:t>різномодефікаційні</a:t>
            </a:r>
            <a:r>
              <a:rPr lang="uk-UA" sz="2800" dirty="0" smtClean="0">
                <a:latin typeface="Times New Roman" pitchFamily="18" charset="0"/>
                <a:ea typeface="Calibri" pitchFamily="34" charset="0"/>
                <a:cs typeface="Times New Roman" pitchFamily="18" charset="0"/>
              </a:rPr>
              <a:t> електричні лобзики та </a:t>
            </a:r>
            <a:r>
              <a:rPr lang="uk-UA" sz="2800" dirty="0" err="1" smtClean="0">
                <a:latin typeface="Times New Roman" pitchFamily="18" charset="0"/>
                <a:ea typeface="Calibri" pitchFamily="34" charset="0"/>
                <a:cs typeface="Times New Roman" pitchFamily="18" charset="0"/>
              </a:rPr>
              <a:t>електролобзики</a:t>
            </a:r>
            <a:r>
              <a:rPr lang="uk-UA" sz="2800" dirty="0" smtClean="0">
                <a:latin typeface="Times New Roman" pitchFamily="18" charset="0"/>
                <a:ea typeface="Calibri" pitchFamily="34" charset="0"/>
                <a:cs typeface="Times New Roman" pitchFamily="18" charset="0"/>
              </a:rPr>
              <a:t>.</a:t>
            </a:r>
            <a:endParaRPr lang="uk-UA" sz="3600" dirty="0" smtClean="0">
              <a:latin typeface="Arial" pitchFamily="34" charset="0"/>
              <a:cs typeface="Arial" pitchFamily="34" charset="0"/>
            </a:endParaRPr>
          </a:p>
          <a:p>
            <a:endParaRPr lang="ru-RU" dirty="0"/>
          </a:p>
        </p:txBody>
      </p:sp>
      <p:sp>
        <p:nvSpPr>
          <p:cNvPr id="819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pSp>
        <p:nvGrpSpPr>
          <p:cNvPr id="8193" name="Группа 10"/>
          <p:cNvGrpSpPr>
            <a:grpSpLocks/>
          </p:cNvGrpSpPr>
          <p:nvPr/>
        </p:nvGrpSpPr>
        <p:grpSpPr bwMode="auto">
          <a:xfrm>
            <a:off x="1071538" y="3929066"/>
            <a:ext cx="6143668" cy="1833568"/>
            <a:chOff x="0" y="0"/>
            <a:chExt cx="41070" cy="8989"/>
          </a:xfrm>
        </p:grpSpPr>
        <p:pic>
          <p:nvPicPr>
            <p:cNvPr id="8" name="Рисунок 8" descr="http://narodna-osvita.com.ua/uploads/trud-5-tereshuk/tereskuk-trudove-5-klas-109.png"/>
            <p:cNvPicPr>
              <a:picLocks noChangeAspect="1"/>
            </p:cNvPicPr>
            <p:nvPr/>
          </p:nvPicPr>
          <p:blipFill>
            <a:blip r:embed="rId2"/>
            <a:srcRect/>
            <a:stretch>
              <a:fillRect/>
            </a:stretch>
          </p:blipFill>
          <p:spPr bwMode="auto">
            <a:xfrm>
              <a:off x="0" y="0"/>
              <a:ext cx="22162" cy="8524"/>
            </a:xfrm>
            <a:prstGeom prst="rect">
              <a:avLst/>
            </a:prstGeom>
            <a:noFill/>
          </p:spPr>
        </p:pic>
        <p:pic>
          <p:nvPicPr>
            <p:cNvPr id="9" name="Рисунок 9"/>
            <p:cNvPicPr>
              <a:picLocks noChangeAspect="1"/>
            </p:cNvPicPr>
            <p:nvPr/>
          </p:nvPicPr>
          <p:blipFill>
            <a:blip r:embed="rId3"/>
            <a:srcRect/>
            <a:stretch>
              <a:fillRect/>
            </a:stretch>
          </p:blipFill>
          <p:spPr bwMode="auto">
            <a:xfrm>
              <a:off x="24409" y="0"/>
              <a:ext cx="16661" cy="8989"/>
            </a:xfrm>
            <a:prstGeom prst="rect">
              <a:avLst/>
            </a:prstGeom>
            <a:noFill/>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solidFill>
                  <a:srgbClr val="0070C0"/>
                </a:solidFill>
              </a:rPr>
              <a:t>Домашня робота</a:t>
            </a:r>
            <a:endParaRPr lang="ru-RU" dirty="0">
              <a:solidFill>
                <a:srgbClr val="0070C0"/>
              </a:solidFill>
            </a:endParaRPr>
          </a:p>
        </p:txBody>
      </p:sp>
      <p:sp>
        <p:nvSpPr>
          <p:cNvPr id="3" name="Содержимое 2"/>
          <p:cNvSpPr>
            <a:spLocks noGrp="1"/>
          </p:cNvSpPr>
          <p:nvPr>
            <p:ph sz="quarter" idx="1"/>
          </p:nvPr>
        </p:nvSpPr>
        <p:spPr/>
        <p:txBody>
          <a:bodyPr/>
          <a:lstStyle/>
          <a:p>
            <a:r>
              <a:rPr lang="uk-UA" dirty="0" smtClean="0"/>
              <a:t>1. Опрацювати матеріал презентації.</a:t>
            </a:r>
          </a:p>
          <a:p>
            <a:r>
              <a:rPr lang="uk-UA" dirty="0" smtClean="0"/>
              <a:t>2. Знати інструменти для пиляння деревини</a:t>
            </a:r>
          </a:p>
          <a:p>
            <a:pPr>
              <a:buNone/>
            </a:pPr>
            <a:r>
              <a:rPr lang="uk-UA" dirty="0" smtClean="0"/>
              <a:t>    </a:t>
            </a:r>
            <a:r>
              <a:rPr lang="uk-UA" dirty="0" smtClean="0"/>
              <a:t>   </a:t>
            </a:r>
            <a:r>
              <a:rPr lang="uk-UA" dirty="0" smtClean="0"/>
              <a:t>та їх будову</a:t>
            </a:r>
            <a:r>
              <a:rPr lang="uk-UA" dirty="0" smtClean="0"/>
              <a:t>.</a:t>
            </a:r>
          </a:p>
          <a:p>
            <a:pPr>
              <a:buNone/>
            </a:pPr>
            <a:endParaRPr lang="uk-UA" dirty="0" smtClean="0"/>
          </a:p>
          <a:p>
            <a:pPr>
              <a:buNone/>
            </a:pPr>
            <a:endParaRPr lang="uk-UA" dirty="0" smtClean="0"/>
          </a:p>
          <a:p>
            <a:r>
              <a:rPr lang="uk-UA" b="1" dirty="0" smtClean="0"/>
              <a:t>Зворотній зв’язок: </a:t>
            </a:r>
            <a:endParaRPr lang="ru-RU" dirty="0" smtClean="0"/>
          </a:p>
          <a:p>
            <a:r>
              <a:rPr lang="uk-UA" dirty="0" smtClean="0"/>
              <a:t> освітня платформа</a:t>
            </a:r>
            <a:r>
              <a:rPr lang="uk-UA" b="1" dirty="0" smtClean="0"/>
              <a:t> </a:t>
            </a:r>
            <a:r>
              <a:rPr lang="ru-RU" b="1" dirty="0" err="1" smtClean="0"/>
              <a:t>Human</a:t>
            </a:r>
            <a:r>
              <a:rPr lang="ru-RU" b="1" dirty="0" smtClean="0"/>
              <a:t> </a:t>
            </a:r>
            <a:r>
              <a:rPr lang="uk-UA" dirty="0" smtClean="0"/>
              <a:t>або  </a:t>
            </a:r>
            <a:r>
              <a:rPr lang="uk-UA" dirty="0" err="1" smtClean="0"/>
              <a:t>ел</a:t>
            </a:r>
            <a:r>
              <a:rPr lang="uk-UA" dirty="0" smtClean="0"/>
              <a:t>. пошта </a:t>
            </a:r>
            <a:r>
              <a:rPr lang="uk-UA" u="sng" dirty="0" smtClean="0">
                <a:hlinkClick r:id="rId2"/>
              </a:rPr>
              <a:t>valentinakapusta55@</a:t>
            </a:r>
            <a:r>
              <a:rPr lang="uk-UA" u="sng" dirty="0" err="1" smtClean="0">
                <a:hlinkClick r:id="rId2"/>
              </a:rPr>
              <a:t>gmail.com</a:t>
            </a:r>
            <a:endParaRPr lang="ru-RU" dirty="0" smtClean="0"/>
          </a:p>
          <a:p>
            <a:pPr>
              <a:buNone/>
            </a:pPr>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solidFill>
                  <a:srgbClr val="0070C0"/>
                </a:solidFill>
              </a:rPr>
              <a:t>Використані ресурси</a:t>
            </a:r>
            <a:endParaRPr lang="ru-RU" dirty="0">
              <a:solidFill>
                <a:srgbClr val="0070C0"/>
              </a:solidFill>
            </a:endParaRPr>
          </a:p>
        </p:txBody>
      </p:sp>
      <p:sp>
        <p:nvSpPr>
          <p:cNvPr id="3" name="Содержимое 2"/>
          <p:cNvSpPr>
            <a:spLocks noGrp="1"/>
          </p:cNvSpPr>
          <p:nvPr>
            <p:ph sz="quarter" idx="1"/>
          </p:nvPr>
        </p:nvSpPr>
        <p:spPr/>
        <p:txBody>
          <a:bodyPr/>
          <a:lstStyle/>
          <a:p>
            <a:r>
              <a:rPr lang="en-US" dirty="0" smtClean="0">
                <a:hlinkClick r:id="rId2"/>
              </a:rPr>
              <a:t>https://naurok.com.ua/proces-pilyannya-faneri-i-dvp-47710.html</a:t>
            </a:r>
            <a:endParaRPr lang="uk-UA" dirty="0" smtClean="0"/>
          </a:p>
          <a:p>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solidFill>
                  <a:srgbClr val="0070C0"/>
                </a:solidFill>
              </a:rPr>
              <a:t>Мета уроку:</a:t>
            </a:r>
            <a:endParaRPr lang="ru-RU" dirty="0">
              <a:solidFill>
                <a:srgbClr val="0070C0"/>
              </a:solidFill>
            </a:endParaRPr>
          </a:p>
        </p:txBody>
      </p:sp>
      <p:sp>
        <p:nvSpPr>
          <p:cNvPr id="3" name="Содержимое 2"/>
          <p:cNvSpPr>
            <a:spLocks noGrp="1"/>
          </p:cNvSpPr>
          <p:nvPr>
            <p:ph sz="quarter" idx="1"/>
          </p:nvPr>
        </p:nvSpPr>
        <p:spPr/>
        <p:txBody>
          <a:bodyPr/>
          <a:lstStyle/>
          <a:p>
            <a:r>
              <a:rPr lang="ru-RU" dirty="0" err="1" smtClean="0"/>
              <a:t>Формувати</a:t>
            </a:r>
            <a:r>
              <a:rPr lang="ru-RU" dirty="0" smtClean="0"/>
              <a:t> </a:t>
            </a:r>
            <a:r>
              <a:rPr lang="ru-RU" dirty="0" err="1" smtClean="0"/>
              <a:t>поняття</a:t>
            </a:r>
            <a:r>
              <a:rPr lang="ru-RU" dirty="0" smtClean="0"/>
              <a:t> про </a:t>
            </a:r>
            <a:r>
              <a:rPr lang="ru-RU" dirty="0" err="1" smtClean="0"/>
              <a:t>процес</a:t>
            </a:r>
            <a:r>
              <a:rPr lang="ru-RU" dirty="0" smtClean="0"/>
              <a:t> </a:t>
            </a:r>
            <a:r>
              <a:rPr lang="ru-RU" dirty="0" err="1" smtClean="0"/>
              <a:t>різання</a:t>
            </a:r>
            <a:r>
              <a:rPr lang="ru-RU" dirty="0" smtClean="0"/>
              <a:t> та </a:t>
            </a:r>
            <a:r>
              <a:rPr lang="ru-RU" dirty="0" err="1" smtClean="0"/>
              <a:t>уявлення</a:t>
            </a:r>
            <a:r>
              <a:rPr lang="ru-RU" dirty="0" smtClean="0"/>
              <a:t> про  </a:t>
            </a:r>
            <a:r>
              <a:rPr lang="ru-RU" dirty="0" err="1" smtClean="0"/>
              <a:t>технологію</a:t>
            </a:r>
            <a:r>
              <a:rPr lang="ru-RU" dirty="0" smtClean="0"/>
              <a:t> </a:t>
            </a:r>
            <a:r>
              <a:rPr lang="ru-RU" dirty="0" err="1" smtClean="0"/>
              <a:t>пиляння</a:t>
            </a:r>
            <a:r>
              <a:rPr lang="ru-RU" dirty="0" smtClean="0"/>
              <a:t> </a:t>
            </a:r>
            <a:r>
              <a:rPr lang="ru-RU" dirty="0" err="1" smtClean="0"/>
              <a:t>фанери</a:t>
            </a:r>
            <a:r>
              <a:rPr lang="ru-RU" dirty="0" smtClean="0"/>
              <a:t> </a:t>
            </a:r>
            <a:r>
              <a:rPr lang="ru-RU" dirty="0" err="1" smtClean="0"/>
              <a:t>і</a:t>
            </a:r>
            <a:r>
              <a:rPr lang="ru-RU" dirty="0" smtClean="0"/>
              <a:t> ДВП; </a:t>
            </a:r>
          </a:p>
          <a:p>
            <a:r>
              <a:rPr lang="uk-UA" dirty="0" smtClean="0"/>
              <a:t>ознайомити з б</a:t>
            </a:r>
            <a:r>
              <a:rPr lang="ru-RU" dirty="0" smtClean="0"/>
              <a:t>удов</a:t>
            </a:r>
            <a:r>
              <a:rPr lang="uk-UA" dirty="0" err="1" smtClean="0"/>
              <a:t>ою</a:t>
            </a:r>
            <a:r>
              <a:rPr lang="ru-RU" dirty="0" smtClean="0"/>
              <a:t> </a:t>
            </a:r>
            <a:r>
              <a:rPr lang="ru-RU" dirty="0" err="1" smtClean="0"/>
              <a:t>і</a:t>
            </a:r>
            <a:r>
              <a:rPr lang="ru-RU" dirty="0" smtClean="0"/>
              <a:t> </a:t>
            </a:r>
            <a:r>
              <a:rPr lang="ru-RU" dirty="0" err="1" smtClean="0"/>
              <a:t>призначення</a:t>
            </a:r>
            <a:r>
              <a:rPr lang="uk-UA" dirty="0" smtClean="0"/>
              <a:t>м</a:t>
            </a:r>
            <a:r>
              <a:rPr lang="ru-RU" dirty="0" smtClean="0"/>
              <a:t> лобзика </a:t>
            </a:r>
            <a:r>
              <a:rPr lang="ru-RU" dirty="0" err="1" smtClean="0"/>
              <a:t>і</a:t>
            </a:r>
            <a:r>
              <a:rPr lang="ru-RU" dirty="0" smtClean="0"/>
              <a:t> </a:t>
            </a:r>
            <a:r>
              <a:rPr lang="ru-RU" dirty="0" err="1" smtClean="0"/>
              <a:t>дрібнозубої</a:t>
            </a:r>
            <a:r>
              <a:rPr lang="ru-RU" dirty="0" smtClean="0"/>
              <a:t> </a:t>
            </a:r>
            <a:r>
              <a:rPr lang="ru-RU" dirty="0" err="1" smtClean="0"/>
              <a:t>ножівки</a:t>
            </a:r>
            <a:r>
              <a:rPr lang="ru-RU" dirty="0" smtClean="0"/>
              <a:t> </a:t>
            </a:r>
            <a:r>
              <a:rPr lang="uk-UA" dirty="0" smtClean="0"/>
              <a:t>.</a:t>
            </a:r>
            <a:endParaRPr lang="ru-RU" b="1" i="1" dirty="0" smtClean="0"/>
          </a:p>
          <a:p>
            <a:r>
              <a:rPr lang="uk-UA" dirty="0" smtClean="0"/>
              <a:t>Р</a:t>
            </a:r>
            <a:r>
              <a:rPr lang="ru-RU" dirty="0" err="1" smtClean="0"/>
              <a:t>озвивати</a:t>
            </a:r>
            <a:r>
              <a:rPr lang="ru-RU" dirty="0" smtClean="0"/>
              <a:t> </a:t>
            </a:r>
            <a:r>
              <a:rPr lang="ru-RU" dirty="0" err="1" smtClean="0"/>
              <a:t>просторову</a:t>
            </a:r>
            <a:r>
              <a:rPr lang="ru-RU" dirty="0" smtClean="0"/>
              <a:t> </a:t>
            </a:r>
            <a:r>
              <a:rPr lang="ru-RU" dirty="0" err="1" smtClean="0"/>
              <a:t>уяву</a:t>
            </a:r>
            <a:r>
              <a:rPr lang="ru-RU" dirty="0" smtClean="0"/>
              <a:t> </a:t>
            </a:r>
            <a:r>
              <a:rPr lang="ru-RU" dirty="0" err="1" smtClean="0"/>
              <a:t>і</a:t>
            </a:r>
            <a:r>
              <a:rPr lang="ru-RU" dirty="0" smtClean="0"/>
              <a:t> </a:t>
            </a:r>
            <a:r>
              <a:rPr lang="ru-RU" dirty="0" err="1" smtClean="0"/>
              <a:t>логічне</a:t>
            </a:r>
            <a:r>
              <a:rPr lang="ru-RU" dirty="0" smtClean="0"/>
              <a:t> </a:t>
            </a:r>
            <a:r>
              <a:rPr lang="ru-RU" dirty="0" err="1" smtClean="0"/>
              <a:t>мислення</a:t>
            </a:r>
            <a:r>
              <a:rPr lang="ru-RU" dirty="0" smtClean="0"/>
              <a:t> </a:t>
            </a:r>
            <a:r>
              <a:rPr lang="ru-RU" dirty="0" err="1" smtClean="0"/>
              <a:t>навички</a:t>
            </a:r>
            <a:r>
              <a:rPr lang="ru-RU" dirty="0" smtClean="0"/>
              <a:t> самоконтролю</a:t>
            </a:r>
            <a:r>
              <a:rPr lang="uk-UA" dirty="0" smtClean="0"/>
              <a:t>.</a:t>
            </a:r>
            <a:endParaRPr lang="ru-RU" b="1" i="1" dirty="0" smtClean="0"/>
          </a:p>
          <a:p>
            <a:r>
              <a:rPr lang="uk-UA" dirty="0" smtClean="0"/>
              <a:t>В</a:t>
            </a:r>
            <a:r>
              <a:rPr lang="ru-RU" dirty="0" err="1" smtClean="0"/>
              <a:t>иховувати</a:t>
            </a:r>
            <a:r>
              <a:rPr lang="ru-RU" dirty="0" smtClean="0"/>
              <a:t> культуру </a:t>
            </a:r>
            <a:r>
              <a:rPr lang="ru-RU" dirty="0" err="1" smtClean="0"/>
              <a:t>праці</a:t>
            </a:r>
            <a:r>
              <a:rPr lang="ru-RU" dirty="0" smtClean="0"/>
              <a:t> та </a:t>
            </a:r>
            <a:r>
              <a:rPr lang="ru-RU" dirty="0" err="1" smtClean="0"/>
              <a:t>відповідальність</a:t>
            </a:r>
            <a:r>
              <a:rPr lang="uk-UA" dirty="0" smtClean="0"/>
              <a:t>.</a:t>
            </a:r>
            <a:endParaRPr lang="ru-RU" b="1" i="1" dirty="0" smtClean="0"/>
          </a:p>
          <a:p>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uk-UA" sz="2800" b="1" dirty="0" smtClean="0">
                <a:solidFill>
                  <a:srgbClr val="0070C0"/>
                </a:solidFill>
              </a:rPr>
              <a:t>Основний принцип технологічного процесу різання</a:t>
            </a:r>
            <a:endParaRPr lang="ru-RU" sz="2800" dirty="0">
              <a:solidFill>
                <a:srgbClr val="0070C0"/>
              </a:solidFill>
            </a:endParaRPr>
          </a:p>
        </p:txBody>
      </p:sp>
      <p:sp>
        <p:nvSpPr>
          <p:cNvPr id="3" name="Содержимое 2"/>
          <p:cNvSpPr>
            <a:spLocks noGrp="1"/>
          </p:cNvSpPr>
          <p:nvPr>
            <p:ph sz="quarter" idx="1"/>
          </p:nvPr>
        </p:nvSpPr>
        <p:spPr/>
        <p:txBody>
          <a:bodyPr>
            <a:normAutofit/>
          </a:bodyPr>
          <a:lstStyle/>
          <a:p>
            <a:r>
              <a:rPr lang="uk-UA" sz="1800" dirty="0" smtClean="0"/>
              <a:t>Деревину обробляють за допомогою різноманітних інструментів: ножів, пилок, стамесок, доліт. </a:t>
            </a:r>
          </a:p>
          <a:p>
            <a:r>
              <a:rPr lang="uk-UA" sz="1800" dirty="0" smtClean="0"/>
              <a:t>Усі ці інструменти мають важливу особливість — їхні різці мають форму клина. </a:t>
            </a:r>
          </a:p>
          <a:p>
            <a:r>
              <a:rPr lang="uk-UA" sz="1800" dirty="0" smtClean="0"/>
              <a:t>Під дією прикладеної до інструмента сили різець заглиблюється в деревину, розколюючи або розриваючи її. Цей процес називають </a:t>
            </a:r>
            <a:r>
              <a:rPr lang="uk-UA" sz="1800" i="1" dirty="0" smtClean="0">
                <a:solidFill>
                  <a:srgbClr val="0070C0"/>
                </a:solidFill>
              </a:rPr>
              <a:t>різанням.</a:t>
            </a:r>
            <a:endParaRPr lang="ru-RU" sz="1800" dirty="0" smtClean="0">
              <a:solidFill>
                <a:srgbClr val="0070C0"/>
              </a:solidFill>
            </a:endParaRPr>
          </a:p>
          <a:p>
            <a:r>
              <a:rPr lang="uk-UA" sz="1800" dirty="0" smtClean="0"/>
              <a:t>Унаслідок заглиблення вузенького клина в деревину від неї відокремлюються дрібненькі частинки у вигляді тирси. Цей процес називають </a:t>
            </a:r>
            <a:r>
              <a:rPr lang="uk-UA" sz="1800" i="1" dirty="0" smtClean="0">
                <a:solidFill>
                  <a:srgbClr val="0070C0"/>
                </a:solidFill>
              </a:rPr>
              <a:t>пилянням.</a:t>
            </a:r>
            <a:r>
              <a:rPr lang="uk-UA" sz="1800" i="1" dirty="0" smtClean="0"/>
              <a:t> </a:t>
            </a:r>
            <a:r>
              <a:rPr lang="uk-UA" sz="1800" dirty="0" smtClean="0"/>
              <a:t>Здійснюють його </a:t>
            </a:r>
            <a:r>
              <a:rPr lang="uk-UA" sz="1800" dirty="0" err="1" smtClean="0"/>
              <a:t>багаторізцевими</a:t>
            </a:r>
            <a:r>
              <a:rPr lang="uk-UA" sz="1800" dirty="0" smtClean="0"/>
              <a:t> різальними інструментами — пилками</a:t>
            </a:r>
            <a:r>
              <a:rPr lang="uk-UA" sz="1800" i="1" dirty="0" smtClean="0"/>
              <a:t>. </a:t>
            </a:r>
            <a:endParaRPr lang="ru-RU" sz="1800" dirty="0" smtClean="0"/>
          </a:p>
          <a:p>
            <a:endParaRPr lang="ru-RU" dirty="0"/>
          </a:p>
        </p:txBody>
      </p:sp>
      <p:pic>
        <p:nvPicPr>
          <p:cNvPr id="1026" name="Рисунок 1" descr="Описание: http://narodna-osvita.com.ua/uploads/trud-5-tereshuk/tereskuk-trudove-5-klas-91.png"/>
          <p:cNvPicPr>
            <a:picLocks noChangeAspect="1" noChangeArrowheads="1"/>
          </p:cNvPicPr>
          <p:nvPr/>
        </p:nvPicPr>
        <p:blipFill>
          <a:blip r:embed="rId2"/>
          <a:srcRect b="23663"/>
          <a:stretch>
            <a:fillRect/>
          </a:stretch>
        </p:blipFill>
        <p:spPr bwMode="auto">
          <a:xfrm>
            <a:off x="2714612" y="4786322"/>
            <a:ext cx="5847516" cy="1571636"/>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i="1" dirty="0" smtClean="0"/>
              <a:t>  </a:t>
            </a:r>
            <a:r>
              <a:rPr lang="uk-UA" sz="3100" b="1" dirty="0" smtClean="0">
                <a:solidFill>
                  <a:srgbClr val="0070C0"/>
                </a:solidFill>
              </a:rPr>
              <a:t>Інструменти для пиляння фанери і ДВП. Їх будова.</a:t>
            </a:r>
            <a:endParaRPr lang="ru-RU" sz="3100" dirty="0">
              <a:solidFill>
                <a:srgbClr val="0070C0"/>
              </a:solidFill>
            </a:endParaRPr>
          </a:p>
        </p:txBody>
      </p:sp>
      <p:sp>
        <p:nvSpPr>
          <p:cNvPr id="3" name="Содержимое 2"/>
          <p:cNvSpPr>
            <a:spLocks noGrp="1"/>
          </p:cNvSpPr>
          <p:nvPr>
            <p:ph sz="quarter" idx="1"/>
          </p:nvPr>
        </p:nvSpPr>
        <p:spPr/>
        <p:txBody>
          <a:bodyPr>
            <a:normAutofit/>
          </a:bodyPr>
          <a:lstStyle/>
          <a:p>
            <a:r>
              <a:rPr lang="uk-UA" sz="2000" i="1" dirty="0" smtClean="0">
                <a:solidFill>
                  <a:srgbClr val="FF0000"/>
                </a:solidFill>
              </a:rPr>
              <a:t>Столярна пилка </a:t>
            </a:r>
            <a:r>
              <a:rPr lang="uk-UA" sz="2000" i="1" dirty="0" smtClean="0"/>
              <a:t>— </a:t>
            </a:r>
            <a:r>
              <a:rPr lang="uk-UA" sz="2000" dirty="0" smtClean="0"/>
              <a:t>це металева стрічка з нарізаними на ній з одного боку зубцями. Кожен зубець має форму клина. Між зубцями є проміжки — </a:t>
            </a:r>
            <a:r>
              <a:rPr lang="uk-UA" sz="2000" i="1" dirty="0" smtClean="0">
                <a:solidFill>
                  <a:srgbClr val="0070C0"/>
                </a:solidFill>
              </a:rPr>
              <a:t>пазухи</a:t>
            </a:r>
            <a:r>
              <a:rPr lang="uk-UA" sz="2000" i="1" dirty="0" smtClean="0"/>
              <a:t>.</a:t>
            </a:r>
          </a:p>
          <a:p>
            <a:r>
              <a:rPr lang="uk-UA" sz="2000" i="1" dirty="0" smtClean="0"/>
              <a:t> </a:t>
            </a:r>
            <a:r>
              <a:rPr lang="uk-UA" sz="2000" dirty="0" smtClean="0"/>
              <a:t>Місце різання, яке утворилося в деревині, називають </a:t>
            </a:r>
            <a:r>
              <a:rPr lang="uk-UA" sz="2000" i="1" dirty="0" smtClean="0">
                <a:solidFill>
                  <a:srgbClr val="0070C0"/>
                </a:solidFill>
              </a:rPr>
              <a:t>пропилом</a:t>
            </a:r>
            <a:r>
              <a:rPr lang="uk-UA" sz="2000" i="1" dirty="0" smtClean="0"/>
              <a:t>, </a:t>
            </a:r>
            <a:r>
              <a:rPr lang="uk-UA" sz="2000" dirty="0" smtClean="0"/>
              <a:t>а початок пиляння — </a:t>
            </a:r>
            <a:r>
              <a:rPr lang="uk-UA" sz="2000" i="1" dirty="0" err="1" smtClean="0">
                <a:solidFill>
                  <a:srgbClr val="0070C0"/>
                </a:solidFill>
              </a:rPr>
              <a:t>запилом</a:t>
            </a:r>
            <a:r>
              <a:rPr lang="uk-UA" sz="2000" i="1" dirty="0" smtClean="0">
                <a:solidFill>
                  <a:srgbClr val="0070C0"/>
                </a:solidFill>
              </a:rPr>
              <a:t>.</a:t>
            </a:r>
            <a:r>
              <a:rPr lang="uk-UA" sz="2000" dirty="0" smtClean="0">
                <a:solidFill>
                  <a:srgbClr val="0070C0"/>
                </a:solidFill>
              </a:rPr>
              <a:t> </a:t>
            </a:r>
          </a:p>
          <a:p>
            <a:r>
              <a:rPr lang="uk-UA" sz="2000" dirty="0" smtClean="0"/>
              <a:t>Під час різання тирса попадає в пазухи, а під час виходу зубців з деревини - висипається назовні.</a:t>
            </a:r>
          </a:p>
          <a:p>
            <a:endParaRPr lang="uk-UA" sz="2000" dirty="0" smtClean="0"/>
          </a:p>
          <a:p>
            <a:endParaRPr lang="uk-UA" sz="2000" dirty="0" smtClean="0"/>
          </a:p>
          <a:p>
            <a:endParaRPr lang="uk-UA" sz="2000" dirty="0" smtClean="0"/>
          </a:p>
          <a:p>
            <a:endParaRPr lang="uk-UA" sz="2000" dirty="0" smtClean="0"/>
          </a:p>
          <a:p>
            <a:endParaRPr lang="uk-UA" sz="2000" dirty="0" smtClean="0"/>
          </a:p>
          <a:p>
            <a:r>
              <a:rPr lang="uk-UA" sz="2000" dirty="0" smtClean="0"/>
              <a:t>Утворення пропилу. </a:t>
            </a:r>
            <a:endParaRPr lang="ru-RU" sz="2000" dirty="0"/>
          </a:p>
        </p:txBody>
      </p:sp>
      <p:pic>
        <p:nvPicPr>
          <p:cNvPr id="3074" name="Picture 4" descr="Описание: 003"/>
          <p:cNvPicPr>
            <a:picLocks noChangeAspect="1" noChangeArrowheads="1"/>
          </p:cNvPicPr>
          <p:nvPr/>
        </p:nvPicPr>
        <p:blipFill>
          <a:blip r:embed="rId2"/>
          <a:srcRect/>
          <a:stretch>
            <a:fillRect/>
          </a:stretch>
        </p:blipFill>
        <p:spPr bwMode="auto">
          <a:xfrm>
            <a:off x="2357422" y="4214818"/>
            <a:ext cx="2214578" cy="143183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solidFill>
                  <a:srgbClr val="0070C0"/>
                </a:solidFill>
              </a:rPr>
              <a:t>Ножівка</a:t>
            </a:r>
            <a:endParaRPr lang="ru-RU" dirty="0">
              <a:solidFill>
                <a:srgbClr val="0070C0"/>
              </a:solidFill>
            </a:endParaRPr>
          </a:p>
        </p:txBody>
      </p:sp>
      <p:sp>
        <p:nvSpPr>
          <p:cNvPr id="3" name="Содержимое 2"/>
          <p:cNvSpPr>
            <a:spLocks noGrp="1"/>
          </p:cNvSpPr>
          <p:nvPr>
            <p:ph sz="quarter" idx="1"/>
          </p:nvPr>
        </p:nvSpPr>
        <p:spPr/>
        <p:txBody>
          <a:bodyPr>
            <a:normAutofit/>
          </a:bodyPr>
          <a:lstStyle/>
          <a:p>
            <a:r>
              <a:rPr lang="uk-UA" sz="2000" dirty="0" smtClean="0"/>
              <a:t>Щоб пиляння і виготовлення виробів були якісними, зубці пилки добре загострюють. А щоб полегшити процес пиляння та зменшити витрати сил на його виконання, зубці пилки почергово, один за одним відгинають на певну відстань у протилежні сторони. Цей процес називають </a:t>
            </a:r>
            <a:r>
              <a:rPr lang="uk-UA" sz="2000" i="1" dirty="0" smtClean="0">
                <a:solidFill>
                  <a:srgbClr val="0070C0"/>
                </a:solidFill>
              </a:rPr>
              <a:t>розведенням зубців</a:t>
            </a:r>
            <a:r>
              <a:rPr lang="uk-UA" sz="2000" i="1" dirty="0" smtClean="0"/>
              <a:t>.</a:t>
            </a:r>
            <a:r>
              <a:rPr lang="uk-UA" sz="2000" dirty="0" smtClean="0"/>
              <a:t> Виконують його </a:t>
            </a:r>
            <a:r>
              <a:rPr lang="uk-UA" sz="2000" i="1" dirty="0" smtClean="0">
                <a:solidFill>
                  <a:srgbClr val="0070C0"/>
                </a:solidFill>
              </a:rPr>
              <a:t>розводкою.</a:t>
            </a:r>
            <a:r>
              <a:rPr lang="uk-UA" sz="2000" dirty="0" smtClean="0">
                <a:solidFill>
                  <a:srgbClr val="0070C0"/>
                </a:solidFill>
              </a:rPr>
              <a:t> </a:t>
            </a:r>
          </a:p>
          <a:p>
            <a:endParaRPr lang="uk-UA" sz="2000" dirty="0" smtClean="0">
              <a:solidFill>
                <a:srgbClr val="0070C0"/>
              </a:solidFill>
            </a:endParaRPr>
          </a:p>
          <a:p>
            <a:endParaRPr lang="uk-UA" sz="2000" dirty="0" smtClean="0">
              <a:solidFill>
                <a:srgbClr val="0070C0"/>
              </a:solidFill>
            </a:endParaRPr>
          </a:p>
          <a:p>
            <a:endParaRPr lang="uk-UA" sz="2000" dirty="0" smtClean="0">
              <a:solidFill>
                <a:srgbClr val="0070C0"/>
              </a:solidFill>
            </a:endParaRPr>
          </a:p>
          <a:p>
            <a:endParaRPr lang="uk-UA" sz="2000" dirty="0" smtClean="0">
              <a:solidFill>
                <a:srgbClr val="0070C0"/>
              </a:solidFill>
            </a:endParaRPr>
          </a:p>
          <a:p>
            <a:endParaRPr lang="uk-UA" sz="2000" dirty="0" smtClean="0">
              <a:solidFill>
                <a:srgbClr val="0070C0"/>
              </a:solidFill>
            </a:endParaRPr>
          </a:p>
          <a:p>
            <a:r>
              <a:rPr lang="uk-UA" sz="2000" dirty="0" smtClean="0">
                <a:solidFill>
                  <a:srgbClr val="0070C0"/>
                </a:solidFill>
              </a:rPr>
              <a:t>                 Розводка</a:t>
            </a:r>
            <a:endParaRPr lang="ru-RU" sz="2000" dirty="0">
              <a:solidFill>
                <a:srgbClr val="0070C0"/>
              </a:solidFill>
            </a:endParaRPr>
          </a:p>
        </p:txBody>
      </p:sp>
      <p:pic>
        <p:nvPicPr>
          <p:cNvPr id="2050" name="Picture 7" descr="Описание: 004"/>
          <p:cNvPicPr>
            <a:picLocks noChangeAspect="1" noChangeArrowheads="1"/>
          </p:cNvPicPr>
          <p:nvPr/>
        </p:nvPicPr>
        <p:blipFill>
          <a:blip r:embed="rId2"/>
          <a:srcRect/>
          <a:stretch>
            <a:fillRect/>
          </a:stretch>
        </p:blipFill>
        <p:spPr bwMode="auto">
          <a:xfrm>
            <a:off x="714348" y="3714752"/>
            <a:ext cx="3262922" cy="857256"/>
          </a:xfrm>
          <a:prstGeom prst="rect">
            <a:avLst/>
          </a:prstGeom>
          <a:noFill/>
          <a:ln w="9525">
            <a:noFill/>
            <a:miter lim="800000"/>
            <a:headEnd/>
            <a:tailEnd/>
          </a:ln>
        </p:spPr>
      </p:pic>
      <p:pic>
        <p:nvPicPr>
          <p:cNvPr id="2051" name="Рисунок 4" descr="Описание: http://narodna-osvita.com.ua/uploads/trud-5-tereshuk/tereskuk-trudove-5-klas-93.png"/>
          <p:cNvPicPr>
            <a:picLocks noChangeAspect="1" noChangeArrowheads="1"/>
          </p:cNvPicPr>
          <p:nvPr/>
        </p:nvPicPr>
        <p:blipFill>
          <a:blip r:embed="rId3"/>
          <a:srcRect/>
          <a:stretch>
            <a:fillRect/>
          </a:stretch>
        </p:blipFill>
        <p:spPr bwMode="auto">
          <a:xfrm>
            <a:off x="4214810" y="3714752"/>
            <a:ext cx="4534436" cy="212250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solidFill>
                  <a:srgbClr val="0070C0"/>
                </a:solidFill>
              </a:rPr>
              <a:t>Лучкова пилка</a:t>
            </a:r>
            <a:endParaRPr lang="ru-RU" dirty="0">
              <a:solidFill>
                <a:srgbClr val="0070C0"/>
              </a:solidFill>
            </a:endParaRPr>
          </a:p>
        </p:txBody>
      </p:sp>
      <p:sp>
        <p:nvSpPr>
          <p:cNvPr id="3" name="Содержимое 2"/>
          <p:cNvSpPr>
            <a:spLocks noGrp="1"/>
          </p:cNvSpPr>
          <p:nvPr>
            <p:ph sz="quarter" idx="1"/>
          </p:nvPr>
        </p:nvSpPr>
        <p:spPr/>
        <p:txBody>
          <a:bodyPr/>
          <a:lstStyle/>
          <a:p>
            <a:r>
              <a:rPr lang="uk-UA" sz="1800" dirty="0" smtClean="0"/>
              <a:t>Пиляння заготовок із ДСП або ДВП, що мають прямолінійні контури, виконують лучковою пилкою із дрібними зубцями. </a:t>
            </a:r>
            <a:endParaRPr lang="ru-RU" sz="1800" dirty="0" smtClean="0"/>
          </a:p>
          <a:p>
            <a:endParaRPr lang="ru-RU" dirty="0"/>
          </a:p>
        </p:txBody>
      </p:sp>
      <p:grpSp>
        <p:nvGrpSpPr>
          <p:cNvPr id="4098" name="Группа 6"/>
          <p:cNvGrpSpPr>
            <a:grpSpLocks/>
          </p:cNvGrpSpPr>
          <p:nvPr/>
        </p:nvGrpSpPr>
        <p:grpSpPr bwMode="auto">
          <a:xfrm>
            <a:off x="2285984" y="2500306"/>
            <a:ext cx="4286280" cy="3500462"/>
            <a:chOff x="0" y="0"/>
            <a:chExt cx="19140" cy="13406"/>
          </a:xfrm>
        </p:grpSpPr>
        <p:pic>
          <p:nvPicPr>
            <p:cNvPr id="9220" name="Picture 4" descr="006"/>
            <p:cNvPicPr>
              <a:picLocks noChangeAspect="1"/>
            </p:cNvPicPr>
            <p:nvPr/>
          </p:nvPicPr>
          <p:blipFill>
            <a:blip r:embed="rId2"/>
            <a:srcRect l="46381" t="-4744" b="20367"/>
            <a:stretch>
              <a:fillRect/>
            </a:stretch>
          </p:blipFill>
          <p:spPr bwMode="auto">
            <a:xfrm>
              <a:off x="2092" y="0"/>
              <a:ext cx="14801" cy="10073"/>
            </a:xfrm>
            <a:prstGeom prst="rect">
              <a:avLst/>
            </a:prstGeom>
            <a:noFill/>
          </p:spPr>
        </p:pic>
        <p:pic>
          <p:nvPicPr>
            <p:cNvPr id="5" name="Picture 4" descr="006"/>
            <p:cNvPicPr>
              <a:picLocks noChangeAspect="1"/>
            </p:cNvPicPr>
            <p:nvPr/>
          </p:nvPicPr>
          <p:blipFill>
            <a:blip r:embed="rId3"/>
            <a:srcRect t="77831"/>
            <a:stretch>
              <a:fillRect/>
            </a:stretch>
          </p:blipFill>
          <p:spPr bwMode="auto">
            <a:xfrm>
              <a:off x="0" y="10073"/>
              <a:ext cx="19140" cy="3333"/>
            </a:xfrm>
            <a:prstGeom prst="rect">
              <a:avLst/>
            </a:prstGeom>
            <a:noFill/>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sz="quarter" idx="1"/>
          </p:nvPr>
        </p:nvSpPr>
        <p:spPr/>
        <p:txBody>
          <a:bodyPr>
            <a:normAutofit/>
          </a:bodyPr>
          <a:lstStyle/>
          <a:p>
            <a:r>
              <a:rPr lang="uk-UA" sz="2000" dirty="0" smtClean="0"/>
              <a:t>Під час пиляння нахил пилки до поверхні </a:t>
            </a:r>
            <a:endParaRPr lang="ru-RU" sz="2000" dirty="0" smtClean="0"/>
          </a:p>
          <a:p>
            <a:r>
              <a:rPr lang="uk-UA" sz="2000" dirty="0" smtClean="0"/>
              <a:t>різання має складати 15...20</a:t>
            </a:r>
            <a:r>
              <a:rPr lang="uk-UA" sz="2000" baseline="30000" dirty="0" smtClean="0"/>
              <a:t>0</a:t>
            </a:r>
            <a:r>
              <a:rPr lang="uk-UA" sz="2000" dirty="0" smtClean="0"/>
              <a:t>. Для зменшення </a:t>
            </a:r>
            <a:endParaRPr lang="ru-RU" sz="2000" dirty="0" smtClean="0"/>
          </a:p>
          <a:p>
            <a:r>
              <a:rPr lang="uk-UA" sz="2000" dirty="0" smtClean="0"/>
              <a:t>тертя полотна пилки користуються дерев'яним клинком, а для перевірки перпендикулярності — кутником.</a:t>
            </a:r>
            <a:endParaRPr lang="ru-RU" sz="2000" dirty="0" smtClean="0"/>
          </a:p>
          <a:p>
            <a:endParaRPr lang="ru-RU" sz="2000" dirty="0"/>
          </a:p>
        </p:txBody>
      </p:sp>
      <p:pic>
        <p:nvPicPr>
          <p:cNvPr id="5122" name="Picture 4" descr="Описание: клин пила"/>
          <p:cNvPicPr>
            <a:picLocks noChangeAspect="1" noChangeArrowheads="1"/>
          </p:cNvPicPr>
          <p:nvPr/>
        </p:nvPicPr>
        <p:blipFill>
          <a:blip r:embed="rId2"/>
          <a:srcRect/>
          <a:stretch>
            <a:fillRect/>
          </a:stretch>
        </p:blipFill>
        <p:spPr bwMode="auto">
          <a:xfrm>
            <a:off x="1714480" y="3714752"/>
            <a:ext cx="5794071" cy="171451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solidFill>
                  <a:srgbClr val="0070C0"/>
                </a:solidFill>
              </a:rPr>
              <a:t>Будова лобзика</a:t>
            </a:r>
            <a:endParaRPr lang="ru-RU" dirty="0">
              <a:solidFill>
                <a:srgbClr val="0070C0"/>
              </a:solidFill>
            </a:endParaRPr>
          </a:p>
        </p:txBody>
      </p:sp>
      <p:sp>
        <p:nvSpPr>
          <p:cNvPr id="3" name="Содержимое 2"/>
          <p:cNvSpPr>
            <a:spLocks noGrp="1"/>
          </p:cNvSpPr>
          <p:nvPr>
            <p:ph sz="quarter" idx="1"/>
          </p:nvPr>
        </p:nvSpPr>
        <p:spPr/>
        <p:txBody>
          <a:bodyPr>
            <a:normAutofit/>
          </a:bodyPr>
          <a:lstStyle/>
          <a:p>
            <a:r>
              <a:rPr lang="uk-UA" sz="1800" dirty="0" smtClean="0"/>
              <a:t>Пилочка для лобзика являє собою вузьку сталеву смужку із зубчиками, які спрямовані в один бік. Пилочки розрізняються за шириною полотна та насічкою зубчиків.</a:t>
            </a:r>
            <a:endParaRPr lang="ru-RU" sz="1800" dirty="0" smtClean="0"/>
          </a:p>
          <a:p>
            <a:r>
              <a:rPr lang="uk-UA" sz="1800" dirty="0" smtClean="0"/>
              <a:t>Для роботи з товстою фанерою та деревиною використовують широке полотно з крупними зубчиками, а для пиляння тонкої фанери - вузеньке полотно з дрібними зубчиками. Чим дрібніші зубчики, тим довший процес пиляння, але водночас тим краща якість отриманої поверхні.</a:t>
            </a:r>
            <a:endParaRPr lang="ru-RU" sz="1800" dirty="0" smtClean="0"/>
          </a:p>
          <a:p>
            <a:endParaRPr lang="ru-RU" dirty="0"/>
          </a:p>
        </p:txBody>
      </p:sp>
      <p:pic>
        <p:nvPicPr>
          <p:cNvPr id="6146" name="Рисунок 14" descr="Описание: http://narodna-osvita.com.ua/uploads/trud-5-tereshuk/tereskuk-trudove-5-klas-95.png"/>
          <p:cNvPicPr>
            <a:picLocks noChangeAspect="1" noChangeArrowheads="1"/>
          </p:cNvPicPr>
          <p:nvPr/>
        </p:nvPicPr>
        <p:blipFill>
          <a:blip r:embed="rId2"/>
          <a:srcRect/>
          <a:stretch>
            <a:fillRect/>
          </a:stretch>
        </p:blipFill>
        <p:spPr bwMode="auto">
          <a:xfrm>
            <a:off x="1857356" y="3643314"/>
            <a:ext cx="5934023" cy="266161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quarter" idx="1"/>
          </p:nvPr>
        </p:nvSpPr>
        <p:spPr/>
        <p:txBody>
          <a:bodyPr/>
          <a:lstStyle/>
          <a:p>
            <a:r>
              <a:rPr lang="uk-UA" sz="2000" dirty="0" smtClean="0"/>
              <a:t>Пиляння лобзиком здійснюється за допомогою так званого столика, який кріпиться до столярного верстака. Столик для випилювання - це спеціальна підставка, яка кріпиться до стола або кришки верстака для зручності випилювання лобзиком. Він може кріпитися до кришки за допомогою струбцини або шурупами. Якщо до столика прикріпити поздовжню пластину, то його кріплення можна здійснити в затискачах верстака.</a:t>
            </a:r>
            <a:endParaRPr lang="ru-RU" sz="2000" dirty="0" smtClean="0"/>
          </a:p>
          <a:p>
            <a:endParaRPr lang="ru-RU" dirty="0"/>
          </a:p>
        </p:txBody>
      </p:sp>
      <p:pic>
        <p:nvPicPr>
          <p:cNvPr id="7170" name="Рисунок 16" descr="Описание: http://narodna-osvita.com.ua/uploads/trud-5-tereshuk/tereskuk-trudove-5-klas-97.png"/>
          <p:cNvPicPr>
            <a:picLocks noChangeAspect="1" noChangeArrowheads="1"/>
          </p:cNvPicPr>
          <p:nvPr/>
        </p:nvPicPr>
        <p:blipFill>
          <a:blip r:embed="rId2"/>
          <a:srcRect/>
          <a:stretch>
            <a:fillRect/>
          </a:stretch>
        </p:blipFill>
        <p:spPr bwMode="auto">
          <a:xfrm>
            <a:off x="1643042" y="4071942"/>
            <a:ext cx="5038725" cy="170497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Официальная">
  <a:themeElements>
    <a:clrScheme name="Метро">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Официальная">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Официальная">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111</TotalTime>
  <Words>571</Words>
  <PresentationFormat>Экран (4:3)</PresentationFormat>
  <Paragraphs>53</Paragraphs>
  <Slides>13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13</vt:i4>
      </vt:variant>
    </vt:vector>
  </HeadingPairs>
  <TitlesOfParts>
    <vt:vector size="14" baseType="lpstr">
      <vt:lpstr>Официальная</vt:lpstr>
      <vt:lpstr>Технологія різання фанери та ДВП. Інструменти для ручної обробки різанням фанери та ДВП: мілкозуба ножівка, лобзик. Будова і призначення лобзика і дрібнозубої ножівки . </vt:lpstr>
      <vt:lpstr>Мета уроку:</vt:lpstr>
      <vt:lpstr>Основний принцип технологічного процесу різання</vt:lpstr>
      <vt:lpstr>  Інструменти для пиляння фанери і ДВП. Їх будова.</vt:lpstr>
      <vt:lpstr>Ножівка</vt:lpstr>
      <vt:lpstr>Лучкова пилка</vt:lpstr>
      <vt:lpstr>Слайд 7</vt:lpstr>
      <vt:lpstr>Будова лобзика</vt:lpstr>
      <vt:lpstr>Слайд 9</vt:lpstr>
      <vt:lpstr>                Ручне і механізоване пиляння фанери і ДВП </vt:lpstr>
      <vt:lpstr>Слайд 11</vt:lpstr>
      <vt:lpstr>Домашня робота</vt:lpstr>
      <vt:lpstr>Використані ресурси</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Технологія різання фанери та ДВП. Інструменти для ручної обробки різанням фанери та ДВП: мілкозуба ножівка, лобзик. Будова і призначення лобзика і дрібнозубої ножівки . </dc:title>
  <dc:creator>Валентина Капуста</dc:creator>
  <cp:lastModifiedBy>Валентина Капуста</cp:lastModifiedBy>
  <cp:revision>24</cp:revision>
  <dcterms:created xsi:type="dcterms:W3CDTF">2022-04-30T20:41:46Z</dcterms:created>
  <dcterms:modified xsi:type="dcterms:W3CDTF">2022-05-01T18:56:44Z</dcterms:modified>
</cp:coreProperties>
</file>