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21"/>
  </p:notesMasterIdLst>
  <p:sldIdLst>
    <p:sldId id="271" r:id="rId2"/>
    <p:sldId id="287" r:id="rId3"/>
    <p:sldId id="286" r:id="rId4"/>
    <p:sldId id="257" r:id="rId5"/>
    <p:sldId id="259" r:id="rId6"/>
    <p:sldId id="260" r:id="rId7"/>
    <p:sldId id="268" r:id="rId8"/>
    <p:sldId id="265" r:id="rId9"/>
    <p:sldId id="266" r:id="rId10"/>
    <p:sldId id="283" r:id="rId11"/>
    <p:sldId id="284" r:id="rId12"/>
    <p:sldId id="285" r:id="rId13"/>
    <p:sldId id="269" r:id="rId14"/>
    <p:sldId id="270" r:id="rId15"/>
    <p:sldId id="272" r:id="rId16"/>
    <p:sldId id="274" r:id="rId17"/>
    <p:sldId id="275" r:id="rId18"/>
    <p:sldId id="278" r:id="rId19"/>
    <p:sldId id="279" r:id="rId20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809" autoAdjust="0"/>
    <p:restoredTop sz="93190" autoAdjust="0"/>
  </p:normalViewPr>
  <p:slideViewPr>
    <p:cSldViewPr>
      <p:cViewPr varScale="1">
        <p:scale>
          <a:sx n="80" d="100"/>
          <a:sy n="80" d="100"/>
        </p:scale>
        <p:origin x="-10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8CFD5-B2A2-4B37-8EEF-486AF3592BEF}" type="datetimeFigureOut">
              <a:rPr lang="uk-UA" smtClean="0"/>
              <a:pPr/>
              <a:t>26.04.2022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F723F-B3DD-4257-B636-23FD4403552B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966101-33D1-43F1-98AE-876A72E96EAF}" type="slidenum">
              <a:rPr lang="uk-UA" smtClean="0"/>
              <a:pPr/>
              <a:t>4</a:t>
            </a:fld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3116575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966101-33D1-43F1-98AE-876A72E96EAF}" type="slidenum">
              <a:rPr lang="uk-UA" smtClean="0"/>
              <a:pPr/>
              <a:t>5</a:t>
            </a:fld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19938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966101-33D1-43F1-98AE-876A72E96EAF}" type="slidenum">
              <a:rPr lang="uk-UA" smtClean="0"/>
              <a:pPr/>
              <a:t>6</a:t>
            </a:fld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2073413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966101-33D1-43F1-98AE-876A72E96EAF}" type="slidenum">
              <a:rPr lang="uk-UA" smtClean="0"/>
              <a:pPr/>
              <a:t>8</a:t>
            </a:fld>
            <a:endParaRPr lang="uk-U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2554-FADF-474C-8CE7-DA111B6655E9}" type="datetimeFigureOut">
              <a:rPr lang="uk-UA" smtClean="0"/>
              <a:pPr/>
              <a:t>26.04.2022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FAC78-29E4-4B13-9F84-B1293116A57E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2554-FADF-474C-8CE7-DA111B6655E9}" type="datetimeFigureOut">
              <a:rPr lang="uk-UA" smtClean="0"/>
              <a:pPr/>
              <a:t>26.04.2022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FAC78-29E4-4B13-9F84-B1293116A57E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2554-FADF-474C-8CE7-DA111B6655E9}" type="datetimeFigureOut">
              <a:rPr lang="uk-UA" smtClean="0"/>
              <a:pPr/>
              <a:t>26.04.2022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FAC78-29E4-4B13-9F84-B1293116A57E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2554-FADF-474C-8CE7-DA111B6655E9}" type="datetimeFigureOut">
              <a:rPr lang="uk-UA" smtClean="0"/>
              <a:pPr/>
              <a:t>26.04.2022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FAC78-29E4-4B13-9F84-B1293116A57E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2554-FADF-474C-8CE7-DA111B6655E9}" type="datetimeFigureOut">
              <a:rPr lang="uk-UA" smtClean="0"/>
              <a:pPr/>
              <a:t>26.04.2022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FAC78-29E4-4B13-9F84-B1293116A57E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2554-FADF-474C-8CE7-DA111B6655E9}" type="datetimeFigureOut">
              <a:rPr lang="uk-UA" smtClean="0"/>
              <a:pPr/>
              <a:t>26.04.2022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FAC78-29E4-4B13-9F84-B1293116A57E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2554-FADF-474C-8CE7-DA111B6655E9}" type="datetimeFigureOut">
              <a:rPr lang="uk-UA" smtClean="0"/>
              <a:pPr/>
              <a:t>26.04.2022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FAC78-29E4-4B13-9F84-B1293116A57E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2554-FADF-474C-8CE7-DA111B6655E9}" type="datetimeFigureOut">
              <a:rPr lang="uk-UA" smtClean="0"/>
              <a:pPr/>
              <a:t>26.04.2022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FAC78-29E4-4B13-9F84-B1293116A57E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2554-FADF-474C-8CE7-DA111B6655E9}" type="datetimeFigureOut">
              <a:rPr lang="uk-UA" smtClean="0"/>
              <a:pPr/>
              <a:t>26.04.2022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FAC78-29E4-4B13-9F84-B1293116A57E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2554-FADF-474C-8CE7-DA111B6655E9}" type="datetimeFigureOut">
              <a:rPr lang="uk-UA" smtClean="0"/>
              <a:pPr/>
              <a:t>26.04.2022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FAC78-29E4-4B13-9F84-B1293116A57E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2554-FADF-474C-8CE7-DA111B6655E9}" type="datetimeFigureOut">
              <a:rPr lang="uk-UA" smtClean="0"/>
              <a:pPr/>
              <a:t>26.04.2022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FAC78-29E4-4B13-9F84-B1293116A57E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42554-FADF-474C-8CE7-DA111B6655E9}" type="datetimeFigureOut">
              <a:rPr lang="uk-UA" smtClean="0"/>
              <a:pPr/>
              <a:t>26.04.2022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FAC78-29E4-4B13-9F84-B1293116A57E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valentinakapusta55@gmail.com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dz4you.com/prezentaciyi/inshi/dekupazh-majster-klas-15772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3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11" Type="http://schemas.openxmlformats.org/officeDocument/2006/relationships/image" Target="../media/image18.jpeg"/><Relationship Id="rId5" Type="http://schemas.openxmlformats.org/officeDocument/2006/relationships/image" Target="../media/image12.jpeg"/><Relationship Id="rId10" Type="http://schemas.openxmlformats.org/officeDocument/2006/relationships/image" Target="../media/image17.jpe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Picture 3" descr="C:\Users\valen\Desktop\фон для презент\1266048206782502e361934fbeffa43f86a7544ae7a_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57167"/>
            <a:ext cx="7772400" cy="2571767"/>
          </a:xfrm>
        </p:spPr>
        <p:txBody>
          <a:bodyPr>
            <a:noAutofit/>
          </a:bodyPr>
          <a:lstStyle/>
          <a:p>
            <a:pPr algn="ctr"/>
            <a:r>
              <a:rPr lang="uk-UA" sz="3200" b="1" dirty="0" smtClean="0">
                <a:solidFill>
                  <a:schemeClr val="accent6">
                    <a:lumMod val="50000"/>
                  </a:schemeClr>
                </a:solidFill>
              </a:rPr>
              <a:t>Технологічний процес </a:t>
            </a:r>
            <a:r>
              <a:rPr lang="uk-UA" sz="3200" b="1" dirty="0" smtClean="0">
                <a:solidFill>
                  <a:schemeClr val="accent6">
                    <a:lumMod val="50000"/>
                  </a:schemeClr>
                </a:solidFill>
              </a:rPr>
              <a:t>виготовлення скриньки: опорядження, складання   </a:t>
            </a:r>
            <a:r>
              <a:rPr lang="uk-UA" sz="3200" b="1" dirty="0" smtClean="0">
                <a:solidFill>
                  <a:schemeClr val="accent6">
                    <a:lumMod val="50000"/>
                  </a:schemeClr>
                </a:solidFill>
              </a:rPr>
              <a:t>та декорування виробу.</a:t>
            </a:r>
            <a:br>
              <a:rPr lang="uk-UA" sz="3200" b="1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ru-RU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643702" y="5000636"/>
            <a:ext cx="1843046" cy="1285884"/>
          </a:xfrm>
        </p:spPr>
        <p:txBody>
          <a:bodyPr>
            <a:normAutofit/>
          </a:bodyPr>
          <a:lstStyle/>
          <a:p>
            <a:pPr algn="ctr"/>
            <a:r>
              <a:rPr lang="uk-UA" b="1" dirty="0" smtClean="0">
                <a:solidFill>
                  <a:schemeClr val="accent6">
                    <a:lumMod val="50000"/>
                  </a:schemeClr>
                </a:solidFill>
              </a:rPr>
              <a:t>8 </a:t>
            </a:r>
            <a:r>
              <a:rPr lang="uk-UA" b="1" dirty="0" smtClean="0">
                <a:solidFill>
                  <a:schemeClr val="accent6">
                    <a:lumMod val="50000"/>
                  </a:schemeClr>
                </a:solidFill>
              </a:rPr>
              <a:t>клас</a:t>
            </a:r>
            <a:endParaRPr lang="uk-UA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3794" name="Picture 2" descr="Декупаж шкатулки: правила выполнения техники для деревянных коробок  салфетками - Уютный дом"/>
          <p:cNvPicPr>
            <a:picLocks noChangeAspect="1" noChangeArrowheads="1"/>
          </p:cNvPicPr>
          <p:nvPr/>
        </p:nvPicPr>
        <p:blipFill>
          <a:blip r:embed="rId3"/>
          <a:srcRect t="17297" b="6529"/>
          <a:stretch>
            <a:fillRect/>
          </a:stretch>
        </p:blipFill>
        <p:spPr bwMode="auto">
          <a:xfrm>
            <a:off x="2143108" y="3000372"/>
            <a:ext cx="4143404" cy="250033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valen\Desktop\фон для презент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55782" cy="685799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err="1" smtClean="0">
                <a:solidFill>
                  <a:schemeClr val="accent6">
                    <a:lumMod val="50000"/>
                  </a:schemeClr>
                </a:solidFill>
              </a:rPr>
              <a:t>Декупаж</a:t>
            </a:r>
            <a:r>
              <a:rPr lang="uk-UA" b="1" dirty="0" smtClean="0">
                <a:solidFill>
                  <a:schemeClr val="accent6">
                    <a:lumMod val="50000"/>
                  </a:schemeClr>
                </a:solidFill>
              </a:rPr>
              <a:t> шкатулки з картону</a:t>
            </a:r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600" b="1" i="1" dirty="0" err="1">
                <a:latin typeface="Times New Roman" pitchFamily="18" charset="0"/>
                <a:cs typeface="Times New Roman" pitchFamily="18" charset="0"/>
              </a:rPr>
              <a:t>Крок</a:t>
            </a:r>
            <a:r>
              <a:rPr lang="ru-RU" sz="2600" b="1" i="1" dirty="0">
                <a:latin typeface="Times New Roman" pitchFamily="18" charset="0"/>
                <a:cs typeface="Times New Roman" pitchFamily="18" charset="0"/>
              </a:rPr>
              <a:t> 1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Пофарбувати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коробку для шкатулки 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акриловою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фарбою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в 1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або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шари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600" dirty="0" err="1" smtClean="0">
                <a:latin typeface="Times New Roman" pitchFamily="18" charset="0"/>
                <a:cs typeface="Times New Roman" pitchFamily="18" charset="0"/>
              </a:rPr>
              <a:t>Якщо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акрилова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суміш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буде 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густою, 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то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слід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розбавити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 smtClean="0">
                <a:latin typeface="Times New Roman" pitchFamily="18" charset="0"/>
                <a:cs typeface="Times New Roman" pitchFamily="18" charset="0"/>
              </a:rPr>
              <a:t>її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 водою.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600" b="1" i="1" dirty="0" err="1">
                <a:latin typeface="Times New Roman" pitchFamily="18" charset="0"/>
                <a:cs typeface="Times New Roman" pitchFamily="18" charset="0"/>
              </a:rPr>
              <a:t>Крок</a:t>
            </a:r>
            <a:r>
              <a:rPr lang="ru-RU" sz="2600" b="1" i="1" dirty="0">
                <a:latin typeface="Times New Roman" pitchFamily="18" charset="0"/>
                <a:cs typeface="Times New Roman" pitchFamily="18" charset="0"/>
              </a:rPr>
              <a:t> 2.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Поки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коробка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просохне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вирізаємо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серветки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малюнки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наприклад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600" dirty="0" err="1" smtClean="0">
                <a:latin typeface="Times New Roman" pitchFamily="18" charset="0"/>
                <a:cs typeface="Times New Roman" pitchFamily="18" charset="0"/>
              </a:rPr>
              <a:t>квіти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		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Порада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найзручніше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працювати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гострими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ножицями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короткими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лезами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медичні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манікюрними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мають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дугоподібні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кінці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2600" b="1" i="1" dirty="0" err="1">
                <a:latin typeface="Times New Roman" pitchFamily="18" charset="0"/>
                <a:cs typeface="Times New Roman" pitchFamily="18" charset="0"/>
              </a:rPr>
              <a:t>Крок</a:t>
            </a:r>
            <a:r>
              <a:rPr lang="ru-RU" sz="2600" b="1" i="1" dirty="0">
                <a:latin typeface="Times New Roman" pitchFamily="18" charset="0"/>
                <a:cs typeface="Times New Roman" pitchFamily="18" charset="0"/>
              </a:rPr>
              <a:t> 3.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Коли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фарба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 smtClean="0">
                <a:latin typeface="Times New Roman" pitchFamily="18" charset="0"/>
                <a:cs typeface="Times New Roman" pitchFamily="18" charset="0"/>
              </a:rPr>
              <a:t>висохне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приміряти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картинки до 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коробки 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так, як вони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будуть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розташовані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Після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цього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розділити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серветку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на 3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частини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взяти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тільки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верхній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шар.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valen\Desktop\фон для презент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55782" cy="685799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sz="2600" b="1" i="1" dirty="0" err="1">
                <a:latin typeface="Times New Roman" pitchFamily="18" charset="0"/>
                <a:cs typeface="Times New Roman" pitchFamily="18" charset="0"/>
              </a:rPr>
              <a:t>Крок</a:t>
            </a:r>
            <a:r>
              <a:rPr lang="ru-RU" sz="2600" b="1" i="1" dirty="0">
                <a:latin typeface="Times New Roman" pitchFamily="18" charset="0"/>
                <a:cs typeface="Times New Roman" pitchFamily="18" charset="0"/>
              </a:rPr>
              <a:t> 4</a:t>
            </a:r>
            <a:r>
              <a:rPr lang="ru-RU" sz="2600" b="1" i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 smtClean="0">
                <a:latin typeface="Times New Roman" pitchFamily="18" charset="0"/>
                <a:cs typeface="Times New Roman" pitchFamily="18" charset="0"/>
              </a:rPr>
              <a:t>Розвести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 клей ПВА </a:t>
            </a:r>
            <a:r>
              <a:rPr lang="ru-RU" sz="2600" dirty="0" err="1" smtClean="0"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 водою в </a:t>
            </a:r>
            <a:r>
              <a:rPr lang="ru-RU" sz="2600" dirty="0" err="1" smtClean="0">
                <a:latin typeface="Times New Roman" pitchFamily="18" charset="0"/>
                <a:cs typeface="Times New Roman" pitchFamily="18" charset="0"/>
              </a:rPr>
              <a:t>пропорції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 1: 1.</a:t>
            </a:r>
            <a:r>
              <a:rPr lang="ru-RU" sz="26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Нанести </a:t>
            </a:r>
            <a:r>
              <a:rPr lang="ru-RU" sz="2600" dirty="0" err="1" smtClean="0">
                <a:latin typeface="Times New Roman" pitchFamily="18" charset="0"/>
                <a:cs typeface="Times New Roman" pitchFamily="18" charset="0"/>
              </a:rPr>
              <a:t>його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 smtClean="0">
                <a:latin typeface="Times New Roman" pitchFamily="18" charset="0"/>
                <a:cs typeface="Times New Roman" pitchFamily="18" charset="0"/>
              </a:rPr>
              <a:t>пензлем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 поверх 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одного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зображень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від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центру 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до </a:t>
            </a:r>
            <a:r>
              <a:rPr lang="ru-RU" sz="2600" dirty="0" err="1" smtClean="0">
                <a:latin typeface="Times New Roman" pitchFamily="18" charset="0"/>
                <a:cs typeface="Times New Roman" pitchFamily="18" charset="0"/>
              </a:rPr>
              <a:t>країв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600" dirty="0" err="1" smtClean="0">
                <a:latin typeface="Times New Roman" pitchFamily="18" charset="0"/>
                <a:cs typeface="Times New Roman" pitchFamily="18" charset="0"/>
              </a:rPr>
              <a:t>Робити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це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потрібно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швидко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але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акуратно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інакше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порветься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серветка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2600" b="1" i="1" dirty="0" err="1">
                <a:latin typeface="Times New Roman" pitchFamily="18" charset="0"/>
                <a:cs typeface="Times New Roman" pitchFamily="18" charset="0"/>
              </a:rPr>
              <a:t>Крок</a:t>
            </a:r>
            <a:r>
              <a:rPr lang="ru-RU" sz="2600" b="1" i="1" dirty="0">
                <a:latin typeface="Times New Roman" pitchFamily="18" charset="0"/>
                <a:cs typeface="Times New Roman" pitchFamily="18" charset="0"/>
              </a:rPr>
              <a:t> 5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Пальцями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обережно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розрівняти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малюнок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усуваючи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складки.</a:t>
            </a:r>
          </a:p>
          <a:p>
            <a:r>
              <a:rPr lang="ru-RU" sz="2600" b="1" i="1" dirty="0" err="1">
                <a:latin typeface="Times New Roman" pitchFamily="18" charset="0"/>
                <a:cs typeface="Times New Roman" pitchFamily="18" charset="0"/>
              </a:rPr>
              <a:t>Крок</a:t>
            </a:r>
            <a:r>
              <a:rPr lang="ru-RU" sz="2600" b="1" i="1" dirty="0">
                <a:latin typeface="Times New Roman" pitchFamily="18" charset="0"/>
                <a:cs typeface="Times New Roman" pitchFamily="18" charset="0"/>
              </a:rPr>
              <a:t> 6.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Залишками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шарів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серветки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або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ватним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диском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усунути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надлишки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клею. Таким же способом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приклеїти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інші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малюнки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до </a:t>
            </a:r>
            <a:r>
              <a:rPr lang="ru-RU" sz="2600" dirty="0" err="1" smtClean="0">
                <a:latin typeface="Times New Roman" pitchFamily="18" charset="0"/>
                <a:cs typeface="Times New Roman" pitchFamily="18" charset="0"/>
              </a:rPr>
              <a:t>шкатулкии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дати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їм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висохнути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2600" b="1" i="1" dirty="0" err="1">
                <a:latin typeface="Times New Roman" pitchFamily="18" charset="0"/>
                <a:cs typeface="Times New Roman" pitchFamily="18" charset="0"/>
              </a:rPr>
              <a:t>Крок</a:t>
            </a:r>
            <a:r>
              <a:rPr lang="ru-RU" sz="2600" b="1" i="1" dirty="0">
                <a:latin typeface="Times New Roman" pitchFamily="18" charset="0"/>
                <a:cs typeface="Times New Roman" pitchFamily="18" charset="0"/>
              </a:rPr>
              <a:t> 7.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Покрити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шкатулку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акриловим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лаком 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в три 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шари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залишити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 smtClean="0">
                <a:latin typeface="Times New Roman" pitchFamily="18" charset="0"/>
                <a:cs typeface="Times New Roman" pitchFamily="18" charset="0"/>
              </a:rPr>
              <a:t>сушитися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 (не </a:t>
            </a:r>
            <a:r>
              <a:rPr lang="ru-RU" sz="2600" dirty="0" err="1" smtClean="0">
                <a:latin typeface="Times New Roman" pitchFamily="18" charset="0"/>
                <a:cs typeface="Times New Roman" pitchFamily="18" charset="0"/>
              </a:rPr>
              <a:t>менше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 smtClean="0">
                <a:latin typeface="Times New Roman" pitchFamily="18" charset="0"/>
                <a:cs typeface="Times New Roman" pitchFamily="18" charset="0"/>
              </a:rPr>
              <a:t>трьох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 годин).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valen\Desktop\фон для презент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55782" cy="685799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Таким способом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роблять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декупаж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шкатулок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картону.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Однак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подібна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техніка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може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бути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застосована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не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тільки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до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паперових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виробів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але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до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дерев'яних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роботи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буде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потрібно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: коробочка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деревини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дрібна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наждачка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грунт,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пензлики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акрилові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фарби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серветка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клей для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декупажу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ножиці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акриловий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лак.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Тепер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ознайомимося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як правильно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виконати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декупаж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дерев'яної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шкатулки</a:t>
            </a:r>
            <a:r>
              <a:rPr lang="ru-RU" dirty="0"/>
              <a:t>.</a:t>
            </a:r>
          </a:p>
        </p:txBody>
      </p:sp>
      <p:pic>
        <p:nvPicPr>
          <p:cNvPr id="5" name="Picture 5" descr="C:\Users\valen\Desktop\kak-sdelat-shkatulku-svoimi-rukami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488" y="3357538"/>
            <a:ext cx="4446690" cy="35004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C:\Users\valen\Desktop\фон для презент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55782" cy="685799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7467600" cy="490066"/>
          </a:xfrm>
        </p:spPr>
        <p:txBody>
          <a:bodyPr>
            <a:normAutofit fontScale="90000"/>
          </a:bodyPr>
          <a:lstStyle/>
          <a:p>
            <a:pPr algn="ctr"/>
            <a:r>
              <a:rPr lang="uk-UA" b="1" dirty="0" err="1" smtClean="0">
                <a:solidFill>
                  <a:schemeClr val="accent6">
                    <a:lumMod val="50000"/>
                  </a:schemeClr>
                </a:solidFill>
              </a:rPr>
              <a:t>Декупаж</a:t>
            </a:r>
            <a:r>
              <a:rPr lang="uk-UA" b="1" dirty="0" smtClean="0">
                <a:solidFill>
                  <a:schemeClr val="accent6">
                    <a:lumMod val="50000"/>
                  </a:schemeClr>
                </a:solidFill>
              </a:rPr>
              <a:t> дерев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’</a:t>
            </a:r>
            <a:r>
              <a:rPr lang="uk-UA" b="1" dirty="0" err="1" smtClean="0">
                <a:solidFill>
                  <a:schemeClr val="accent6">
                    <a:lumMod val="50000"/>
                  </a:schemeClr>
                </a:solidFill>
              </a:rPr>
              <a:t>яної</a:t>
            </a:r>
            <a:r>
              <a:rPr lang="uk-UA" b="1" dirty="0" smtClean="0">
                <a:solidFill>
                  <a:schemeClr val="accent6">
                    <a:lumMod val="50000"/>
                  </a:schemeClr>
                </a:solidFill>
              </a:rPr>
              <a:t> скриньки</a:t>
            </a:r>
            <a:endParaRPr lang="uk-UA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179512" y="620688"/>
          <a:ext cx="8496944" cy="5609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46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440160">
                <a:tc>
                  <a:txBody>
                    <a:bodyPr/>
                    <a:lstStyle/>
                    <a:p>
                      <a:r>
                        <a:rPr lang="ru-RU" sz="18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Крок</a:t>
                      </a: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r>
                        <a:rPr lang="ru-RU" sz="18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ru-RU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Відшліфувати</a:t>
                      </a:r>
                      <a:r>
                        <a:rPr lang="ru-RU" sz="1800" b="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скриньку</a:t>
                      </a:r>
                      <a:r>
                        <a:rPr lang="ru-RU" sz="1800" b="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дрібним</a:t>
                      </a:r>
                      <a:r>
                        <a:rPr lang="ru-RU" sz="1800" b="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наждачним</a:t>
                      </a:r>
                      <a:r>
                        <a:rPr lang="ru-RU" sz="1800" b="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папером</a:t>
                      </a:r>
                      <a:r>
                        <a:rPr lang="ru-RU" sz="1800" b="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ru-RU" sz="1800" b="0" i="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Крок</a:t>
                      </a:r>
                      <a:r>
                        <a:rPr lang="ru-RU" sz="1800" b="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2. </a:t>
                      </a:r>
                      <a:r>
                        <a:rPr lang="ru-RU" sz="1800" b="0" i="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Покрити</a:t>
                      </a:r>
                      <a:r>
                        <a:rPr lang="ru-RU" sz="1800" b="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тонким шаром грунтовки.</a:t>
                      </a:r>
                    </a:p>
                    <a:p>
                      <a:r>
                        <a:rPr lang="ru-RU" sz="1800" b="0" i="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Крок</a:t>
                      </a:r>
                      <a:r>
                        <a:rPr lang="ru-RU" sz="1800" b="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3. </a:t>
                      </a:r>
                      <a:r>
                        <a:rPr lang="ru-RU" sz="1800" b="0" i="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Пофарбувати</a:t>
                      </a:r>
                      <a:r>
                        <a:rPr lang="ru-RU" sz="1800" b="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скриньку</a:t>
                      </a:r>
                      <a:r>
                        <a:rPr lang="ru-RU" sz="1800" b="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акриловою </a:t>
                      </a:r>
                      <a:r>
                        <a:rPr lang="ru-RU" sz="1800" b="0" i="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фарбою</a:t>
                      </a:r>
                      <a:r>
                        <a:rPr lang="ru-RU" sz="1800" b="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і</a:t>
                      </a:r>
                      <a:r>
                        <a:rPr lang="ru-RU" sz="1800" b="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дати</a:t>
                      </a:r>
                      <a:r>
                        <a:rPr lang="ru-RU" sz="1800" b="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висохнути</a:t>
                      </a:r>
                      <a:r>
                        <a:rPr lang="ru-RU" sz="1800" b="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ru-RU" b="0" i="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60076">
                <a:tc>
                  <a:txBody>
                    <a:bodyPr/>
                    <a:lstStyle/>
                    <a:p>
                      <a:r>
                        <a:rPr lang="ru-RU" sz="1800" b="1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Крок</a:t>
                      </a:r>
                      <a:r>
                        <a:rPr lang="ru-RU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Поки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майбутня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шкатулка 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сохне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вирізати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малюнки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з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серветки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uk-UA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uk-UA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Відокремити верхній шар (той який з малюнком), інші два шари (білі) не потрібні.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243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uk-UA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Крок</a:t>
                      </a:r>
                      <a:r>
                        <a:rPr kumimoji="0" lang="uk-UA" b="1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  <a:r>
                        <a:rPr kumimoji="0" lang="uk-UA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ru-RU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Клей нанести на всю </a:t>
                      </a:r>
                      <a:r>
                        <a:rPr kumimoji="0" lang="ru-RU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поверхню</a:t>
                      </a:r>
                      <a:r>
                        <a:rPr kumimoji="0" lang="ru-RU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малюнка</a:t>
                      </a:r>
                      <a:r>
                        <a:rPr kumimoji="0" lang="ru-RU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ru-RU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акуратно</a:t>
                      </a:r>
                      <a:r>
                        <a:rPr kumimoji="0" lang="ru-RU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поводити</a:t>
                      </a:r>
                      <a:r>
                        <a:rPr kumimoji="0" lang="ru-RU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по </a:t>
                      </a:r>
                      <a:r>
                        <a:rPr kumimoji="0" lang="ru-RU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ньому</a:t>
                      </a:r>
                      <a:r>
                        <a:rPr kumimoji="0" lang="ru-RU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пензлем</a:t>
                      </a:r>
                      <a:r>
                        <a:rPr kumimoji="0" lang="ru-RU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ru-RU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ru-RU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прибираючи</a:t>
                      </a:r>
                      <a:r>
                        <a:rPr kumimoji="0" lang="ru-RU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зайві</a:t>
                      </a:r>
                      <a:r>
                        <a:rPr kumimoji="0" lang="ru-RU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складочки (ДУЖЕ </a:t>
                      </a:r>
                      <a:r>
                        <a:rPr kumimoji="0" lang="ru-RU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акуратно</a:t>
                      </a:r>
                      <a:r>
                        <a:rPr kumimoji="0" lang="ru-RU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тому </a:t>
                      </a:r>
                      <a:r>
                        <a:rPr kumimoji="0" lang="ru-RU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що</a:t>
                      </a:r>
                      <a:r>
                        <a:rPr kumimoji="0" lang="ru-RU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серветка</a:t>
                      </a:r>
                      <a:r>
                        <a:rPr kumimoji="0" lang="ru-RU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тонка </a:t>
                      </a:r>
                      <a:r>
                        <a:rPr kumimoji="0" lang="ru-RU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і</a:t>
                      </a:r>
                      <a:r>
                        <a:rPr kumimoji="0" lang="ru-RU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легко </a:t>
                      </a:r>
                      <a:r>
                        <a:rPr kumimoji="0" lang="ru-RU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рветься</a:t>
                      </a:r>
                      <a:r>
                        <a:rPr kumimoji="0" lang="ru-RU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endParaRPr lang="uk-UA" dirty="0" smtClean="0"/>
                    </a:p>
                    <a:p>
                      <a:endParaRPr kumimoji="0" lang="uk-UA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uk-UA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Слідкувати, щоб під серветкою не було повітря (виганяти його, якщо утворилися бульбашки).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9" descr="C:\Users\Елена\Desktop\Праця\ДЕКУПАЖ ФОТО\P115037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7949" y="2500306"/>
            <a:ext cx="2143061" cy="1428760"/>
          </a:xfrm>
          <a:prstGeom prst="rect">
            <a:avLst/>
          </a:prstGeom>
          <a:noFill/>
        </p:spPr>
      </p:pic>
      <p:pic>
        <p:nvPicPr>
          <p:cNvPr id="12" name="Picture 3" descr="C:\Users\Елена\Desktop\Праця\ДЕКУПАЖ ФОТО\P1150381.JPG"/>
          <p:cNvPicPr>
            <a:picLocks noChangeAspect="1" noChangeArrowheads="1"/>
          </p:cNvPicPr>
          <p:nvPr/>
        </p:nvPicPr>
        <p:blipFill>
          <a:blip r:embed="rId4" cstate="print"/>
          <a:srcRect t="9892" r="51638" b="34054"/>
          <a:stretch>
            <a:fillRect/>
          </a:stretch>
        </p:blipFill>
        <p:spPr bwMode="auto">
          <a:xfrm>
            <a:off x="6357950" y="4357694"/>
            <a:ext cx="2126331" cy="1643074"/>
          </a:xfrm>
          <a:prstGeom prst="rect">
            <a:avLst/>
          </a:prstGeom>
          <a:noFill/>
        </p:spPr>
      </p:pic>
      <p:pic>
        <p:nvPicPr>
          <p:cNvPr id="16386" name="Picture 2" descr="Купити Скринька дерев'яна з замком, 20х7х16см, ROSA TALENT, $Ціна Скринька  дерев'яна з замком, 20х7х16см, ROSA TALENT ⚡Інтернет магазин Папірус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57949" y="785794"/>
            <a:ext cx="2282795" cy="14287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C:\Users\valen\Desktop\фон для презент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55782" cy="6857999"/>
          </a:xfrm>
          <a:prstGeom prst="rect">
            <a:avLst/>
          </a:prstGeom>
          <a:noFill/>
        </p:spPr>
      </p:pic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500034" y="571480"/>
          <a:ext cx="7776864" cy="4739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884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99200">
                <a:tc>
                  <a:txBody>
                    <a:bodyPr/>
                    <a:lstStyle/>
                    <a:p>
                      <a:r>
                        <a:rPr kumimoji="0" lang="ru-RU" b="1" i="0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Крок</a:t>
                      </a:r>
                      <a:r>
                        <a:rPr kumimoji="0" lang="ru-RU" b="1" i="0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6.  </a:t>
                      </a:r>
                      <a:r>
                        <a:rPr kumimoji="0" lang="ru-RU" b="0" i="0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Дати</a:t>
                      </a:r>
                      <a:r>
                        <a:rPr kumimoji="0" lang="ru-RU" b="0" i="0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час </a:t>
                      </a:r>
                      <a:r>
                        <a:rPr kumimoji="0" lang="ru-RU" b="0" i="0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висохнути</a:t>
                      </a:r>
                      <a:r>
                        <a:rPr kumimoji="0" lang="ru-RU" b="0" i="0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нанесеному</a:t>
                      </a:r>
                      <a:r>
                        <a:rPr kumimoji="0" lang="ru-RU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0" i="0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клею </a:t>
                      </a:r>
                      <a:r>
                        <a:rPr kumimoji="0" lang="ru-RU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ru-RU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можна</a:t>
                      </a:r>
                      <a:r>
                        <a:rPr kumimoji="0" lang="ru-RU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висушити</a:t>
                      </a:r>
                      <a:r>
                        <a:rPr kumimoji="0" lang="ru-RU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феном).</a:t>
                      </a:r>
                    </a:p>
                    <a:p>
                      <a:endParaRPr kumimoji="0" lang="ru-RU" b="0" i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kumimoji="0" lang="ru-RU" b="0" i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kumimoji="0" lang="ru-RU" b="0" i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40788">
                <a:tc>
                  <a:txBody>
                    <a:bodyPr/>
                    <a:lstStyle/>
                    <a:p>
                      <a:r>
                        <a:rPr kumimoji="0" lang="uk-UA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Крок 7</a:t>
                      </a:r>
                      <a:r>
                        <a:rPr kumimoji="0" lang="uk-UA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.Покрити акриловим безбарвним лаком.</a:t>
                      </a:r>
                      <a:r>
                        <a:rPr lang="uk-UA" dirty="0" smtClean="0"/>
                        <a:t/>
                      </a:r>
                      <a:br>
                        <a:rPr lang="uk-UA" dirty="0" smtClean="0"/>
                      </a:br>
                      <a:r>
                        <a:rPr lang="uk-UA" dirty="0" smtClean="0"/>
                        <a:t/>
                      </a:r>
                      <a:br>
                        <a:rPr lang="uk-UA" dirty="0" smtClean="0"/>
                      </a:br>
                      <a:endParaRPr lang="uk-UA" dirty="0" smtClean="0"/>
                    </a:p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Picture 4" descr="C:\Users\Мама Тома\Documents\материали інструменти\19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72132" y="3556000"/>
            <a:ext cx="1785950" cy="1653657"/>
          </a:xfrm>
          <a:prstGeom prst="rect">
            <a:avLst/>
          </a:prstGeom>
          <a:noFill/>
        </p:spPr>
      </p:pic>
      <p:sp>
        <p:nvSpPr>
          <p:cNvPr id="10" name="Прямоугольник 9"/>
          <p:cNvSpPr/>
          <p:nvPr/>
        </p:nvSpPr>
        <p:spPr>
          <a:xfrm>
            <a:off x="251520" y="5072074"/>
            <a:ext cx="4032448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uk-UA" sz="2000" b="1" dirty="0" smtClean="0"/>
          </a:p>
          <a:p>
            <a:pPr algn="ctr"/>
            <a:r>
              <a:rPr lang="uk-UA" sz="2000" b="1" dirty="0" smtClean="0"/>
              <a:t>Наша скринька готова. </a:t>
            </a:r>
          </a:p>
          <a:p>
            <a:pPr algn="ctr"/>
            <a:r>
              <a:rPr lang="uk-UA" sz="2000" b="1" dirty="0" smtClean="0"/>
              <a:t>Творчих </a:t>
            </a:r>
            <a:r>
              <a:rPr lang="uk-UA" sz="2000" b="1" dirty="0"/>
              <a:t>вам успіхів</a:t>
            </a:r>
            <a:r>
              <a:rPr lang="uk-UA" sz="2000" b="1" dirty="0" smtClean="0"/>
              <a:t>.</a:t>
            </a:r>
          </a:p>
          <a:p>
            <a:pPr algn="ctr"/>
            <a:endParaRPr lang="uk-UA" sz="2400" b="1" dirty="0"/>
          </a:p>
          <a:p>
            <a:pPr algn="ctr"/>
            <a:endParaRPr lang="uk-UA" dirty="0"/>
          </a:p>
        </p:txBody>
      </p:sp>
      <p:sp>
        <p:nvSpPr>
          <p:cNvPr id="11" name="Содержимое 10"/>
          <p:cNvSpPr>
            <a:spLocks noGrp="1"/>
          </p:cNvSpPr>
          <p:nvPr>
            <p:ph idx="1"/>
          </p:nvPr>
        </p:nvSpPr>
        <p:spPr>
          <a:xfrm>
            <a:off x="500034" y="428604"/>
            <a:ext cx="8229600" cy="142876"/>
          </a:xfrm>
        </p:spPr>
        <p:txBody>
          <a:bodyPr>
            <a:normAutofit fontScale="25000" lnSpcReduction="20000"/>
          </a:bodyPr>
          <a:lstStyle/>
          <a:p>
            <a:endParaRPr lang="uk-UA" dirty="0" smtClean="0"/>
          </a:p>
          <a:p>
            <a:r>
              <a:rPr lang="uk-UA" dirty="0" smtClean="0"/>
              <a:t> </a:t>
            </a:r>
            <a:endParaRPr lang="ru-RU" dirty="0"/>
          </a:p>
        </p:txBody>
      </p:sp>
      <p:pic>
        <p:nvPicPr>
          <p:cNvPr id="12" name="Picture 2" descr="Декупаж дерев'яної скриньки у місті Івано-Франківськ 12 січня 2020 &gt; БАОБАБ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628" y="1071546"/>
            <a:ext cx="2530947" cy="17145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valen\Desktop\фон для презент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55782" cy="685799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571480"/>
            <a:ext cx="8183880" cy="1143008"/>
          </a:xfrm>
        </p:spPr>
        <p:txBody>
          <a:bodyPr>
            <a:normAutofit/>
          </a:bodyPr>
          <a:lstStyle/>
          <a:p>
            <a:r>
              <a:rPr lang="uk-UA" sz="36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Ідеї декору</a:t>
            </a:r>
            <a:endParaRPr lang="ru-RU" sz="36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4000" dirty="0" smtClean="0"/>
              <a:t>Ідеї декору</a:t>
            </a:r>
            <a:endParaRPr lang="ru-RU" sz="4000" dirty="0"/>
          </a:p>
        </p:txBody>
      </p:sp>
      <p:pic>
        <p:nvPicPr>
          <p:cNvPr id="5" name="Рисунок 4" descr="скриньки | Ідеї декору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1428736"/>
            <a:ext cx="7429552" cy="52149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C:\Users\valen\Desktop\фон для презент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55782" cy="6857999"/>
          </a:xfrm>
          <a:prstGeom prst="rect">
            <a:avLst/>
          </a:prstGeom>
          <a:noFill/>
        </p:spPr>
      </p:pic>
      <p:sp>
        <p:nvSpPr>
          <p:cNvPr id="4098" name="AutoShape 2" descr="Декор шкатулки своїми руками — техніка, поради та ідеї +80 фото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100" name="AutoShape 4" descr="Декор шкатулки своїми руками — техніка, поради та ідеї +80 фото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2" name="Picture 6" descr="Декор шкатулки своїми руками — техніка, поради та ідеї +80 фото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285992"/>
            <a:ext cx="3786935" cy="2928958"/>
          </a:xfrm>
          <a:prstGeom prst="rect">
            <a:avLst/>
          </a:prstGeom>
          <a:noFill/>
        </p:spPr>
      </p:pic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500034" y="642918"/>
            <a:ext cx="8183880" cy="214314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11" name="Содержимое 10"/>
          <p:cNvSpPr>
            <a:spLocks noGrp="1"/>
          </p:cNvSpPr>
          <p:nvPr>
            <p:ph idx="1"/>
          </p:nvPr>
        </p:nvSpPr>
        <p:spPr>
          <a:xfrm>
            <a:off x="500034" y="1071546"/>
            <a:ext cx="8183880" cy="5286412"/>
          </a:xfrm>
        </p:spPr>
        <p:txBody>
          <a:bodyPr/>
          <a:lstStyle/>
          <a:p>
            <a:r>
              <a:rPr lang="uk-UA" dirty="0" smtClean="0"/>
              <a:t>Джут, мереживо, декоративні квіти</a:t>
            </a:r>
            <a:endParaRPr lang="ru-RU" dirty="0"/>
          </a:p>
        </p:txBody>
      </p:sp>
      <p:pic>
        <p:nvPicPr>
          <p:cNvPr id="12" name="Picture 2" descr="Декоратвині скриньки для зберігання дрібниць: виготовляємо власноруч! |  Ідеї декору"/>
          <p:cNvPicPr>
            <a:picLocks noChangeAspect="1" noChangeArrowheads="1"/>
          </p:cNvPicPr>
          <p:nvPr/>
        </p:nvPicPr>
        <p:blipFill>
          <a:blip r:embed="rId4"/>
          <a:srcRect t="12046"/>
          <a:stretch>
            <a:fillRect/>
          </a:stretch>
        </p:blipFill>
        <p:spPr bwMode="auto">
          <a:xfrm>
            <a:off x="5500694" y="2000240"/>
            <a:ext cx="3102726" cy="3643337"/>
          </a:xfrm>
          <a:prstGeom prst="rect">
            <a:avLst/>
          </a:prstGeom>
          <a:noFill/>
        </p:spPr>
      </p:pic>
      <p:sp>
        <p:nvSpPr>
          <p:cNvPr id="4106" name="AutoShape 10" descr="DIY box: instruktion hur man skapar +75 foto &gt; Gör det själ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108" name="AutoShape 12" descr="DIY box: instruktion hur man skapar +75 foto &gt; Gör det själ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110" name="AutoShape 14" descr="DIY box: instruktion hur man skapar +75 foto &gt; Gör det själ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C:\Users\valen\Desktop\фон для презент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55782" cy="6857999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Содержимое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uk-UA" dirty="0" smtClean="0"/>
              <a:t>Скринька з пофарбованих дерев</a:t>
            </a:r>
            <a:r>
              <a:rPr lang="en-US" dirty="0" smtClean="0"/>
              <a:t>’</a:t>
            </a:r>
            <a:r>
              <a:rPr lang="uk-UA" dirty="0" err="1" smtClean="0"/>
              <a:t>яних</a:t>
            </a:r>
            <a:r>
              <a:rPr lang="uk-UA" dirty="0" smtClean="0"/>
              <a:t> паличок</a:t>
            </a:r>
            <a:endParaRPr lang="ru-RU" dirty="0"/>
          </a:p>
        </p:txBody>
      </p:sp>
      <p:sp>
        <p:nvSpPr>
          <p:cNvPr id="9" name="Содержимое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uk-UA" dirty="0" smtClean="0"/>
              <a:t>Художній розпис </a:t>
            </a:r>
            <a:endParaRPr lang="ru-RU" dirty="0"/>
          </a:p>
        </p:txBody>
      </p:sp>
      <p:pic>
        <p:nvPicPr>
          <p:cNvPr id="10" name="Picture 4" descr="Как сделать шкатулку для украшений из палочек от мороженого - YouTube"/>
          <p:cNvPicPr>
            <a:picLocks noChangeAspect="1" noChangeArrowheads="1"/>
          </p:cNvPicPr>
          <p:nvPr/>
        </p:nvPicPr>
        <p:blipFill>
          <a:blip r:embed="rId3"/>
          <a:srcRect l="16395" r="17162"/>
          <a:stretch>
            <a:fillRect/>
          </a:stretch>
        </p:blipFill>
        <p:spPr bwMode="auto">
          <a:xfrm>
            <a:off x="857224" y="3429000"/>
            <a:ext cx="3143272" cy="2661066"/>
          </a:xfrm>
          <a:prstGeom prst="rect">
            <a:avLst/>
          </a:prstGeom>
          <a:noFill/>
        </p:spPr>
      </p:pic>
      <p:pic>
        <p:nvPicPr>
          <p:cNvPr id="11" name="Рисунок 10" descr="C:\Users\valen\Desktop\kak-sdelat-shkatulku-svoimi-rukami-67.jpg"/>
          <p:cNvPicPr/>
          <p:nvPr/>
        </p:nvPicPr>
        <p:blipFill>
          <a:blip r:embed="rId4" cstate="print"/>
          <a:srcRect l="5066" r="4771" b="9574"/>
          <a:stretch>
            <a:fillRect/>
          </a:stretch>
        </p:blipFill>
        <p:spPr bwMode="auto">
          <a:xfrm>
            <a:off x="5214942" y="3500438"/>
            <a:ext cx="3143272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valen\Desktop\фон для презент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55782" cy="685799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chemeClr val="accent6">
                    <a:lumMod val="50000"/>
                  </a:schemeClr>
                </a:solidFill>
              </a:rPr>
              <a:t>Домашнє завдання</a:t>
            </a:r>
            <a:endParaRPr lang="ru-RU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b="1" dirty="0" smtClean="0">
                <a:solidFill>
                  <a:schemeClr val="accent6">
                    <a:lumMod val="50000"/>
                  </a:schemeClr>
                </a:solidFill>
              </a:rPr>
              <a:t>ІІ. Практична частина роботи. </a:t>
            </a:r>
            <a:endParaRPr lang="ru-RU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uk-UA" sz="2200" dirty="0" smtClean="0"/>
              <a:t>Декорування виробу. </a:t>
            </a:r>
            <a:endParaRPr lang="ru-RU" sz="2200" dirty="0" smtClean="0"/>
          </a:p>
          <a:p>
            <a:endParaRPr lang="uk-UA" b="1" dirty="0" smtClean="0">
              <a:solidFill>
                <a:srgbClr val="0070C0"/>
              </a:solidFill>
            </a:endParaRPr>
          </a:p>
          <a:p>
            <a:r>
              <a:rPr lang="uk-UA" b="1" dirty="0" smtClean="0">
                <a:solidFill>
                  <a:schemeClr val="accent6">
                    <a:lumMod val="50000"/>
                  </a:schemeClr>
                </a:solidFill>
              </a:rPr>
              <a:t>ІІІ. Домашнє завдання.</a:t>
            </a:r>
            <a:endParaRPr lang="ru-RU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uk-UA" sz="2000" dirty="0" smtClean="0"/>
              <a:t>Виготовлення виробу, підготовка  до захисту проєкту.</a:t>
            </a:r>
            <a:endParaRPr lang="ru-RU" sz="2000" dirty="0" smtClean="0"/>
          </a:p>
          <a:p>
            <a:r>
              <a:rPr lang="uk-UA" sz="2000" dirty="0" smtClean="0"/>
              <a:t> </a:t>
            </a:r>
            <a:endParaRPr lang="ru-RU" sz="2000" dirty="0" smtClean="0"/>
          </a:p>
          <a:p>
            <a:r>
              <a:rPr lang="uk-UA" sz="2000" dirty="0" smtClean="0"/>
              <a:t>Зворотній зв’язок:  освітня платформа  </a:t>
            </a:r>
            <a:r>
              <a:rPr lang="uk-UA" sz="2000" dirty="0" err="1" smtClean="0"/>
              <a:t>Human</a:t>
            </a:r>
            <a:r>
              <a:rPr lang="uk-UA" sz="2000" dirty="0" smtClean="0"/>
              <a:t> </a:t>
            </a:r>
            <a:endParaRPr lang="ru-RU" sz="2000" dirty="0" smtClean="0"/>
          </a:p>
          <a:p>
            <a:r>
              <a:rPr lang="uk-UA" sz="2000" dirty="0" smtClean="0"/>
              <a:t>         або </a:t>
            </a:r>
            <a:r>
              <a:rPr lang="uk-UA" sz="2000" dirty="0" err="1" smtClean="0"/>
              <a:t>ел</a:t>
            </a:r>
            <a:r>
              <a:rPr lang="uk-UA" sz="2000" dirty="0" smtClean="0"/>
              <a:t>. пошта </a:t>
            </a:r>
            <a:r>
              <a:rPr lang="ru-RU" sz="2000" u="sng" dirty="0" smtClean="0">
                <a:hlinkClick r:id="rId3"/>
              </a:rPr>
              <a:t>valentinakapusta55@gmail.com</a:t>
            </a:r>
            <a:r>
              <a:rPr lang="ru-RU" sz="2000" dirty="0" smtClean="0"/>
              <a:t>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valen\Desktop\фон для презент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55782" cy="685799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>
                <a:solidFill>
                  <a:schemeClr val="accent6">
                    <a:lumMod val="50000"/>
                  </a:schemeClr>
                </a:solidFill>
              </a:rPr>
              <a:t>Використані ресурси</a:t>
            </a:r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  <a:hlinkClick r:id="rId3"/>
              </a:rPr>
              <a:t>https://naurok.com.ua/mayster-klas-vigotovlennya-virobiv-v-tehnici-dekupazh-184323.html</a:t>
            </a:r>
            <a:endParaRPr lang="uk-UA" dirty="0" smtClean="0">
              <a:solidFill>
                <a:srgbClr val="0070C0"/>
              </a:solidFill>
              <a:hlinkClick r:id="rId3"/>
            </a:endParaRPr>
          </a:p>
          <a:p>
            <a:endParaRPr lang="uk-UA" dirty="0" smtClean="0">
              <a:solidFill>
                <a:srgbClr val="0070C0"/>
              </a:solidFill>
              <a:hlinkClick r:id="rId3"/>
            </a:endParaRPr>
          </a:p>
          <a:p>
            <a:endParaRPr lang="uk-UA" dirty="0" smtClean="0">
              <a:solidFill>
                <a:srgbClr val="0070C0"/>
              </a:solidFill>
              <a:hlinkClick r:id="rId3"/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valen\Desktop\фон для презент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1782" y="0"/>
            <a:ext cx="9155782" cy="685799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600" dirty="0" smtClean="0">
                <a:solidFill>
                  <a:srgbClr val="C00000"/>
                </a:solidFill>
              </a:rPr>
              <a:t>Мета уроку</a:t>
            </a:r>
            <a:endParaRPr lang="ru-RU" sz="3600" dirty="0">
              <a:solidFill>
                <a:srgbClr val="C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dirty="0" smtClean="0"/>
              <a:t>- </a:t>
            </a:r>
            <a:r>
              <a:rPr lang="ru-RU" sz="2400" dirty="0" err="1" smtClean="0"/>
              <a:t>сформувати</a:t>
            </a:r>
            <a:r>
              <a:rPr lang="ru-RU" sz="2400" dirty="0" smtClean="0"/>
              <a:t> </a:t>
            </a:r>
            <a:r>
              <a:rPr lang="ru-RU" sz="2400" dirty="0" smtClean="0"/>
              <a:t>в </a:t>
            </a:r>
            <a:r>
              <a:rPr lang="ru-RU" sz="2400" dirty="0" err="1" smtClean="0"/>
              <a:t>учнів</a:t>
            </a:r>
            <a:r>
              <a:rPr lang="ru-RU" sz="2400" dirty="0" smtClean="0"/>
              <a:t> </a:t>
            </a:r>
            <a:r>
              <a:rPr lang="ru-RU" sz="2400" dirty="0" err="1" smtClean="0"/>
              <a:t>поняття</a:t>
            </a:r>
            <a:r>
              <a:rPr lang="ru-RU" sz="2400" dirty="0" smtClean="0"/>
              <a:t> про </a:t>
            </a:r>
            <a:r>
              <a:rPr lang="ru-RU" sz="2400" dirty="0" err="1" smtClean="0"/>
              <a:t>технологічний</a:t>
            </a:r>
            <a:r>
              <a:rPr lang="ru-RU" sz="2400" dirty="0" smtClean="0"/>
              <a:t> </a:t>
            </a:r>
            <a:r>
              <a:rPr lang="ru-RU" sz="2400" dirty="0" err="1" smtClean="0"/>
              <a:t>процес</a:t>
            </a:r>
            <a:r>
              <a:rPr lang="ru-RU" sz="2400" dirty="0" smtClean="0"/>
              <a:t> </a:t>
            </a:r>
            <a:r>
              <a:rPr lang="ru-RU" sz="2400" dirty="0" err="1" smtClean="0"/>
              <a:t>складання</a:t>
            </a:r>
            <a:r>
              <a:rPr lang="ru-RU" sz="2400" dirty="0" smtClean="0"/>
              <a:t> </a:t>
            </a:r>
            <a:r>
              <a:rPr lang="ru-RU" sz="2400" dirty="0" err="1" smtClean="0"/>
              <a:t>виробу</a:t>
            </a:r>
            <a:r>
              <a:rPr lang="ru-RU" sz="2400" dirty="0" smtClean="0"/>
              <a:t> та  </a:t>
            </a:r>
            <a:r>
              <a:rPr lang="ru-RU" sz="2400" dirty="0" err="1" smtClean="0"/>
              <a:t>опорядження</a:t>
            </a:r>
            <a:r>
              <a:rPr lang="ru-RU" sz="2400" dirty="0" smtClean="0"/>
              <a:t> деталей </a:t>
            </a:r>
            <a:r>
              <a:rPr lang="ru-RU" sz="2400" dirty="0" err="1" smtClean="0"/>
              <a:t>виробу</a:t>
            </a:r>
            <a:r>
              <a:rPr lang="ru-RU" sz="2400" dirty="0" smtClean="0"/>
              <a:t>, </a:t>
            </a:r>
            <a:r>
              <a:rPr lang="ru-RU" sz="2400" dirty="0" err="1" smtClean="0"/>
              <a:t>підготовкою</a:t>
            </a:r>
            <a:r>
              <a:rPr lang="ru-RU" sz="2400" dirty="0" smtClean="0"/>
              <a:t> </a:t>
            </a:r>
            <a:r>
              <a:rPr lang="ru-RU" sz="2400" dirty="0" smtClean="0"/>
              <a:t>до </a:t>
            </a:r>
            <a:r>
              <a:rPr lang="ru-RU" sz="2400" dirty="0" err="1" smtClean="0"/>
              <a:t>виконання</a:t>
            </a:r>
            <a:r>
              <a:rPr lang="ru-RU" sz="2400" dirty="0" smtClean="0"/>
              <a:t> </a:t>
            </a:r>
            <a:r>
              <a:rPr lang="ru-RU" sz="2400" dirty="0" err="1" smtClean="0"/>
              <a:t>з'єднань</a:t>
            </a:r>
            <a:r>
              <a:rPr lang="ru-RU" sz="2400" dirty="0" smtClean="0"/>
              <a:t>; </a:t>
            </a:r>
            <a:r>
              <a:rPr lang="ru-RU" sz="2400" dirty="0" err="1" smtClean="0"/>
              <a:t>ознайомити</a:t>
            </a:r>
            <a:r>
              <a:rPr lang="ru-RU" sz="2400" dirty="0" smtClean="0"/>
              <a:t> </a:t>
            </a:r>
            <a:r>
              <a:rPr lang="ru-RU" sz="2400" dirty="0" err="1" smtClean="0"/>
              <a:t>зі</a:t>
            </a:r>
            <a:r>
              <a:rPr lang="ru-RU" sz="2400" dirty="0" smtClean="0"/>
              <a:t> способами </a:t>
            </a:r>
            <a:r>
              <a:rPr lang="ru-RU" sz="2400" dirty="0" err="1" smtClean="0"/>
              <a:t>декорування</a:t>
            </a:r>
            <a:r>
              <a:rPr lang="ru-RU" sz="2400" dirty="0" smtClean="0"/>
              <a:t> </a:t>
            </a:r>
            <a:r>
              <a:rPr lang="ru-RU" sz="2400" dirty="0" err="1" smtClean="0"/>
              <a:t>виробу</a:t>
            </a:r>
            <a:r>
              <a:rPr lang="en-US" sz="2400" dirty="0" smtClean="0"/>
              <a:t>;</a:t>
            </a:r>
            <a:endParaRPr lang="ru-RU" sz="2400" dirty="0" smtClean="0"/>
          </a:p>
          <a:p>
            <a:r>
              <a:rPr lang="ru-RU" sz="2400" dirty="0" smtClean="0"/>
              <a:t>- </a:t>
            </a:r>
            <a:r>
              <a:rPr lang="ru-RU" sz="2400" dirty="0" err="1" smtClean="0"/>
              <a:t>розвивати</a:t>
            </a:r>
            <a:r>
              <a:rPr lang="ru-RU" sz="2400" dirty="0" smtClean="0"/>
              <a:t> </a:t>
            </a:r>
            <a:r>
              <a:rPr lang="ru-RU" sz="2400" dirty="0" err="1" smtClean="0"/>
              <a:t>політехнічний</a:t>
            </a:r>
            <a:r>
              <a:rPr lang="ru-RU" sz="2400" dirty="0" smtClean="0"/>
              <a:t> </a:t>
            </a:r>
            <a:r>
              <a:rPr lang="ru-RU" sz="2400" dirty="0" err="1" smtClean="0"/>
              <a:t>світогляд</a:t>
            </a:r>
            <a:r>
              <a:rPr lang="ru-RU" sz="2400" dirty="0" smtClean="0"/>
              <a:t>; </a:t>
            </a:r>
            <a:r>
              <a:rPr lang="ru-RU" sz="2400" dirty="0" err="1" smtClean="0"/>
              <a:t>точність</a:t>
            </a:r>
            <a:r>
              <a:rPr lang="ru-RU" sz="2400" dirty="0" smtClean="0"/>
              <a:t> </a:t>
            </a:r>
            <a:r>
              <a:rPr lang="ru-RU" sz="2400" dirty="0" smtClean="0"/>
              <a:t>в </a:t>
            </a:r>
            <a:r>
              <a:rPr lang="ru-RU" sz="2400" dirty="0" err="1" smtClean="0"/>
              <a:t>роботі</a:t>
            </a:r>
            <a:r>
              <a:rPr lang="ru-RU" sz="2400" dirty="0" smtClean="0"/>
              <a:t>;</a:t>
            </a:r>
          </a:p>
          <a:p>
            <a:r>
              <a:rPr lang="ru-RU" sz="2400" dirty="0" smtClean="0"/>
              <a:t>- </a:t>
            </a:r>
            <a:r>
              <a:rPr lang="ru-RU" sz="2400" dirty="0" err="1" smtClean="0"/>
              <a:t>виховувати</a:t>
            </a:r>
            <a:r>
              <a:rPr lang="ru-RU" sz="2400" dirty="0" smtClean="0"/>
              <a:t> </a:t>
            </a:r>
            <a:r>
              <a:rPr lang="ru-RU" sz="2400" dirty="0" err="1" smtClean="0"/>
              <a:t>акуратність</a:t>
            </a:r>
            <a:r>
              <a:rPr lang="ru-RU" sz="2400" dirty="0" smtClean="0"/>
              <a:t> в </a:t>
            </a:r>
            <a:r>
              <a:rPr lang="ru-RU" sz="2400" dirty="0" err="1" smtClean="0"/>
              <a:t>роботі</a:t>
            </a:r>
            <a:r>
              <a:rPr lang="ru-RU" sz="2400" dirty="0" smtClean="0"/>
              <a:t>, </a:t>
            </a:r>
            <a:r>
              <a:rPr lang="ru-RU" sz="2400" dirty="0" err="1" smtClean="0"/>
              <a:t>втілювати</a:t>
            </a:r>
            <a:r>
              <a:rPr lang="ru-RU" sz="2400" dirty="0" smtClean="0"/>
              <a:t> </a:t>
            </a:r>
            <a:r>
              <a:rPr lang="ru-RU" sz="2400" dirty="0" err="1" smtClean="0"/>
              <a:t>елементи</a:t>
            </a:r>
            <a:r>
              <a:rPr lang="ru-RU" sz="2400" dirty="0" smtClean="0"/>
              <a:t> </a:t>
            </a:r>
            <a:r>
              <a:rPr lang="ru-RU" sz="2400" dirty="0" err="1" smtClean="0"/>
              <a:t>відповідальної</a:t>
            </a:r>
            <a:r>
              <a:rPr lang="en-US" sz="2400" dirty="0" smtClean="0"/>
              <a:t> </a:t>
            </a:r>
            <a:r>
              <a:rPr lang="ru-RU" sz="2400" dirty="0" err="1" smtClean="0"/>
              <a:t>організації</a:t>
            </a:r>
            <a:r>
              <a:rPr lang="ru-RU" sz="2400" dirty="0" smtClean="0"/>
              <a:t> </a:t>
            </a:r>
            <a:r>
              <a:rPr lang="ru-RU" sz="2400" dirty="0" err="1" smtClean="0"/>
              <a:t>праці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valen\Desktop\фон для презент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1782" y="0"/>
            <a:ext cx="9155782" cy="6857999"/>
          </a:xfrm>
          <a:prstGeom prst="rect">
            <a:avLst/>
          </a:prstGeom>
          <a:noFill/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sz="36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Технологічний процес: опорядження, складання</a:t>
            </a:r>
            <a:endParaRPr lang="ru-RU" sz="36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uk-UA" sz="1600" b="1" dirty="0" smtClean="0">
                <a:solidFill>
                  <a:srgbClr val="C00000"/>
                </a:solidFill>
              </a:rPr>
              <a:t>Опорядження</a:t>
            </a:r>
            <a:endParaRPr lang="ru-RU" sz="1600" b="1" dirty="0" smtClean="0">
              <a:solidFill>
                <a:srgbClr val="C00000"/>
              </a:solidFill>
            </a:endParaRPr>
          </a:p>
          <a:p>
            <a:r>
              <a:rPr lang="ru-RU" sz="1600" dirty="0" smtClean="0"/>
              <a:t>             </a:t>
            </a:r>
            <a:r>
              <a:rPr lang="ru-RU" sz="1600" dirty="0" err="1" smtClean="0"/>
              <a:t>Основна</a:t>
            </a:r>
            <a:r>
              <a:rPr lang="ru-RU" sz="1600" dirty="0" smtClean="0"/>
              <a:t> </a:t>
            </a:r>
            <a:r>
              <a:rPr lang="ru-RU" sz="1600" dirty="0" smtClean="0"/>
              <a:t>мета </a:t>
            </a:r>
            <a:r>
              <a:rPr lang="ru-RU" sz="1600" dirty="0" err="1" smtClean="0"/>
              <a:t>столярної</a:t>
            </a:r>
            <a:r>
              <a:rPr lang="ru-RU" sz="1600" dirty="0" smtClean="0"/>
              <a:t> </a:t>
            </a:r>
            <a:r>
              <a:rPr lang="ru-RU" sz="1600" dirty="0" err="1" smtClean="0"/>
              <a:t>підготовки</a:t>
            </a:r>
            <a:r>
              <a:rPr lang="ru-RU" sz="1600" dirty="0" smtClean="0"/>
              <a:t> </a:t>
            </a:r>
            <a:r>
              <a:rPr lang="ru-RU" sz="1600" dirty="0" err="1" smtClean="0"/>
              <a:t>під</a:t>
            </a:r>
            <a:r>
              <a:rPr lang="ru-RU" sz="1600" dirty="0" smtClean="0"/>
              <a:t> </a:t>
            </a:r>
            <a:r>
              <a:rPr lang="ru-RU" sz="1600" dirty="0" err="1" smtClean="0"/>
              <a:t>прозоре</a:t>
            </a:r>
            <a:r>
              <a:rPr lang="ru-RU" sz="1600" dirty="0" smtClean="0"/>
              <a:t> </a:t>
            </a:r>
            <a:r>
              <a:rPr lang="ru-RU" sz="1600" dirty="0" err="1" smtClean="0"/>
              <a:t>опорядження</a:t>
            </a:r>
            <a:r>
              <a:rPr lang="ru-RU" sz="1600" dirty="0" smtClean="0"/>
              <a:t> (</a:t>
            </a:r>
            <a:r>
              <a:rPr lang="ru-RU" sz="1600" dirty="0" err="1" smtClean="0"/>
              <a:t>лакування</a:t>
            </a:r>
            <a:r>
              <a:rPr lang="ru-RU" sz="1600" dirty="0" smtClean="0"/>
              <a:t>) </a:t>
            </a:r>
            <a:r>
              <a:rPr lang="ru-RU" sz="1600" dirty="0" smtClean="0"/>
              <a:t>– </a:t>
            </a:r>
            <a:r>
              <a:rPr lang="ru-RU" sz="1600" dirty="0" err="1" smtClean="0"/>
              <a:t>вирівняти</a:t>
            </a:r>
            <a:r>
              <a:rPr lang="ru-RU" sz="1600" dirty="0" smtClean="0"/>
              <a:t> </a:t>
            </a:r>
            <a:r>
              <a:rPr lang="ru-RU" sz="1600" dirty="0" err="1" smtClean="0"/>
              <a:t>поверхню</a:t>
            </a:r>
            <a:r>
              <a:rPr lang="ru-RU" sz="1600" dirty="0" smtClean="0"/>
              <a:t>, </a:t>
            </a:r>
            <a:r>
              <a:rPr lang="ru-RU" sz="1600" dirty="0" err="1" smtClean="0"/>
              <a:t>знявши</a:t>
            </a:r>
            <a:r>
              <a:rPr lang="ru-RU" sz="1600" dirty="0" smtClean="0"/>
              <a:t> </a:t>
            </a:r>
            <a:r>
              <a:rPr lang="ru-RU" sz="1600" dirty="0" err="1" smtClean="0"/>
              <a:t>нерівності</a:t>
            </a:r>
            <a:r>
              <a:rPr lang="ru-RU" sz="1600" dirty="0" smtClean="0"/>
              <a:t>.	Остаточно </a:t>
            </a:r>
            <a:r>
              <a:rPr lang="ru-RU" sz="1600" dirty="0" err="1" smtClean="0"/>
              <a:t>вирівнюють</a:t>
            </a:r>
            <a:r>
              <a:rPr lang="ru-RU" sz="1600" dirty="0" smtClean="0"/>
              <a:t> </a:t>
            </a:r>
            <a:r>
              <a:rPr lang="ru-RU" sz="1600" dirty="0" err="1" smtClean="0"/>
              <a:t>поверхні</a:t>
            </a:r>
            <a:r>
              <a:rPr lang="ru-RU" sz="1600" dirty="0" smtClean="0"/>
              <a:t> при </a:t>
            </a:r>
            <a:r>
              <a:rPr lang="ru-RU" sz="1600" dirty="0" err="1" smtClean="0"/>
              <a:t>столярній</a:t>
            </a:r>
            <a:r>
              <a:rPr lang="ru-RU" sz="1600" dirty="0" smtClean="0"/>
              <a:t> </a:t>
            </a:r>
            <a:r>
              <a:rPr lang="ru-RU" sz="1600" dirty="0" err="1" smtClean="0"/>
              <a:t>обробці</a:t>
            </a:r>
            <a:r>
              <a:rPr lang="ru-RU" sz="1600" dirty="0" smtClean="0"/>
              <a:t> </a:t>
            </a:r>
            <a:r>
              <a:rPr lang="ru-RU" sz="1600" dirty="0" err="1" smtClean="0"/>
              <a:t>шліфувальними</a:t>
            </a:r>
            <a:r>
              <a:rPr lang="ru-RU" sz="1600" dirty="0" smtClean="0"/>
              <a:t> шкурками </a:t>
            </a:r>
            <a:r>
              <a:rPr lang="ru-RU" sz="1600" dirty="0" err="1" smtClean="0"/>
              <a:t>різних</a:t>
            </a:r>
            <a:r>
              <a:rPr lang="ru-RU" sz="1600" dirty="0" smtClean="0"/>
              <a:t> </a:t>
            </a:r>
            <a:r>
              <a:rPr lang="ru-RU" sz="1600" dirty="0" err="1" smtClean="0"/>
              <a:t>розмірів</a:t>
            </a:r>
            <a:r>
              <a:rPr lang="ru-RU" sz="1600" dirty="0" smtClean="0"/>
              <a:t>.</a:t>
            </a:r>
          </a:p>
          <a:p>
            <a:pPr>
              <a:buNone/>
            </a:pPr>
            <a:r>
              <a:rPr lang="ru-RU" sz="1600" dirty="0" smtClean="0"/>
              <a:t>		</a:t>
            </a:r>
            <a:r>
              <a:rPr lang="ru-RU" sz="1600" dirty="0" err="1" smtClean="0"/>
              <a:t>Під</a:t>
            </a:r>
            <a:r>
              <a:rPr lang="ru-RU" sz="1600" dirty="0" smtClean="0"/>
              <a:t> </a:t>
            </a:r>
            <a:r>
              <a:rPr lang="ru-RU" sz="1600" dirty="0" err="1" smtClean="0"/>
              <a:t>непрозоре</a:t>
            </a:r>
            <a:r>
              <a:rPr lang="ru-RU" sz="1600" dirty="0" smtClean="0"/>
              <a:t> </a:t>
            </a:r>
            <a:r>
              <a:rPr lang="ru-RU" sz="1600" dirty="0" err="1" smtClean="0"/>
              <a:t>опорядження</a:t>
            </a:r>
            <a:r>
              <a:rPr lang="ru-RU" sz="1600" dirty="0" smtClean="0"/>
              <a:t> (</a:t>
            </a:r>
            <a:r>
              <a:rPr lang="ru-RU" sz="1600" dirty="0" err="1" smtClean="0"/>
              <a:t>фарбування</a:t>
            </a:r>
            <a:r>
              <a:rPr lang="ru-RU" sz="1600" dirty="0" smtClean="0"/>
              <a:t>) </a:t>
            </a:r>
            <a:r>
              <a:rPr lang="ru-RU" sz="1600" dirty="0" err="1" smtClean="0"/>
              <a:t>застосовують</a:t>
            </a:r>
            <a:r>
              <a:rPr lang="ru-RU" sz="1600" dirty="0" smtClean="0"/>
              <a:t> </a:t>
            </a:r>
            <a:r>
              <a:rPr lang="ru-RU" sz="1600" b="1" dirty="0" err="1" smtClean="0">
                <a:solidFill>
                  <a:srgbClr val="0070C0"/>
                </a:solidFill>
              </a:rPr>
              <a:t>грунтування</a:t>
            </a:r>
            <a:r>
              <a:rPr lang="ru-RU" sz="1600" b="1" dirty="0" smtClean="0">
                <a:solidFill>
                  <a:srgbClr val="0070C0"/>
                </a:solidFill>
              </a:rPr>
              <a:t>, </a:t>
            </a:r>
            <a:r>
              <a:rPr lang="ru-RU" sz="1600" dirty="0" smtClean="0"/>
              <a:t>яке </a:t>
            </a:r>
            <a:r>
              <a:rPr lang="ru-RU" sz="1600" dirty="0" err="1" smtClean="0"/>
              <a:t>сприяє</a:t>
            </a:r>
            <a:r>
              <a:rPr lang="ru-RU" sz="1600" dirty="0" smtClean="0"/>
              <a:t> </a:t>
            </a:r>
            <a:r>
              <a:rPr lang="ru-RU" sz="1600" dirty="0" err="1" smtClean="0"/>
              <a:t>збільшенню</a:t>
            </a:r>
            <a:r>
              <a:rPr lang="ru-RU" sz="1600" dirty="0" smtClean="0"/>
              <a:t> </a:t>
            </a:r>
            <a:r>
              <a:rPr lang="ru-RU" sz="1600" dirty="0" err="1" smtClean="0"/>
              <a:t>щільності</a:t>
            </a:r>
            <a:r>
              <a:rPr lang="ru-RU" sz="1600" dirty="0" smtClean="0"/>
              <a:t> </a:t>
            </a:r>
            <a:r>
              <a:rPr lang="ru-RU" sz="1600" dirty="0" err="1" smtClean="0"/>
              <a:t>деревини</a:t>
            </a:r>
            <a:r>
              <a:rPr lang="ru-RU" sz="1600" dirty="0" smtClean="0"/>
              <a:t> </a:t>
            </a:r>
            <a:r>
              <a:rPr lang="ru-RU" sz="1600" dirty="0" err="1" smtClean="0"/>
              <a:t>і</a:t>
            </a:r>
            <a:r>
              <a:rPr lang="ru-RU" sz="1600" dirty="0" smtClean="0"/>
              <a:t> </a:t>
            </a:r>
            <a:r>
              <a:rPr lang="ru-RU" sz="1600" dirty="0" err="1" smtClean="0"/>
              <a:t>кращому</a:t>
            </a:r>
            <a:r>
              <a:rPr lang="ru-RU" sz="1600" dirty="0" smtClean="0"/>
              <a:t> </a:t>
            </a:r>
            <a:r>
              <a:rPr lang="ru-RU" sz="1600" dirty="0" err="1" smtClean="0"/>
              <a:t>зчепленню</a:t>
            </a:r>
            <a:r>
              <a:rPr lang="ru-RU" sz="1600" dirty="0" smtClean="0"/>
              <a:t> шару </a:t>
            </a:r>
            <a:r>
              <a:rPr lang="ru-RU" sz="1600" dirty="0" err="1" smtClean="0"/>
              <a:t>фарби</a:t>
            </a:r>
            <a:r>
              <a:rPr lang="ru-RU" sz="1600" dirty="0" smtClean="0"/>
              <a:t> </a:t>
            </a:r>
            <a:r>
              <a:rPr lang="ru-RU" sz="1600" dirty="0" err="1" smtClean="0"/>
              <a:t>з</a:t>
            </a:r>
            <a:r>
              <a:rPr lang="ru-RU" sz="1600" dirty="0" smtClean="0"/>
              <a:t> деревиною. </a:t>
            </a:r>
            <a:r>
              <a:rPr lang="ru-RU" sz="1600" dirty="0" err="1" smtClean="0"/>
              <a:t>Воно</a:t>
            </a:r>
            <a:r>
              <a:rPr lang="ru-RU" sz="1600" dirty="0" smtClean="0"/>
              <a:t> </a:t>
            </a:r>
            <a:r>
              <a:rPr lang="ru-RU" sz="1600" dirty="0" err="1" smtClean="0"/>
              <a:t>полягає</a:t>
            </a:r>
            <a:r>
              <a:rPr lang="ru-RU" sz="1600" dirty="0" smtClean="0"/>
              <a:t> в </a:t>
            </a:r>
            <a:r>
              <a:rPr lang="ru-RU" sz="1600" dirty="0" err="1" smtClean="0"/>
              <a:t>просочуванні</a:t>
            </a:r>
            <a:r>
              <a:rPr lang="ru-RU" sz="1600" dirty="0" smtClean="0"/>
              <a:t> </a:t>
            </a:r>
            <a:r>
              <a:rPr lang="ru-RU" sz="1600" dirty="0" err="1" smtClean="0"/>
              <a:t>поверхневих</a:t>
            </a:r>
            <a:r>
              <a:rPr lang="ru-RU" sz="1600" dirty="0" smtClean="0"/>
              <a:t> </a:t>
            </a:r>
            <a:r>
              <a:rPr lang="ru-RU" sz="1600" dirty="0" err="1" smtClean="0"/>
              <a:t>шарів</a:t>
            </a:r>
            <a:r>
              <a:rPr lang="ru-RU" sz="1600" dirty="0" smtClean="0"/>
              <a:t> </a:t>
            </a:r>
            <a:r>
              <a:rPr lang="ru-RU" sz="1600" dirty="0" err="1" smtClean="0"/>
              <a:t>деревини</a:t>
            </a:r>
            <a:r>
              <a:rPr lang="ru-RU" sz="1600" dirty="0" smtClean="0"/>
              <a:t> </a:t>
            </a:r>
            <a:r>
              <a:rPr lang="ru-RU" sz="1600" dirty="0" err="1" smtClean="0"/>
              <a:t>рідкими</a:t>
            </a:r>
            <a:r>
              <a:rPr lang="ru-RU" sz="1600" dirty="0" smtClean="0"/>
              <a:t> </a:t>
            </a:r>
            <a:r>
              <a:rPr lang="ru-RU" sz="1600" dirty="0" err="1" smtClean="0"/>
              <a:t>складниками-грунтовками</a:t>
            </a:r>
            <a:r>
              <a:rPr lang="ru-RU" sz="1600" dirty="0" smtClean="0"/>
              <a:t>, </a:t>
            </a:r>
            <a:r>
              <a:rPr lang="ru-RU" sz="1600" dirty="0" err="1" smtClean="0"/>
              <a:t>які</a:t>
            </a:r>
            <a:r>
              <a:rPr lang="ru-RU" sz="1600" dirty="0" smtClean="0"/>
              <a:t> </a:t>
            </a:r>
            <a:r>
              <a:rPr lang="ru-RU" sz="1600" dirty="0" err="1" smtClean="0"/>
              <a:t>швидко</a:t>
            </a:r>
            <a:r>
              <a:rPr lang="ru-RU" sz="1600" dirty="0" smtClean="0"/>
              <a:t> </a:t>
            </a:r>
            <a:r>
              <a:rPr lang="ru-RU" sz="1600" dirty="0" err="1" smtClean="0"/>
              <a:t>висихають</a:t>
            </a:r>
            <a:r>
              <a:rPr lang="ru-RU" sz="1600" dirty="0" smtClean="0"/>
              <a:t>. </a:t>
            </a:r>
            <a:endParaRPr lang="ru-RU" sz="1600" dirty="0" smtClean="0"/>
          </a:p>
          <a:p>
            <a:pPr>
              <a:buNone/>
            </a:pPr>
            <a:r>
              <a:rPr lang="ru-RU" sz="1600" dirty="0" smtClean="0"/>
              <a:t>		</a:t>
            </a:r>
            <a:r>
              <a:rPr lang="ru-RU" sz="1600" b="1" dirty="0" err="1" smtClean="0">
                <a:solidFill>
                  <a:srgbClr val="0070C0"/>
                </a:solidFill>
              </a:rPr>
              <a:t>Шпаклювання</a:t>
            </a:r>
            <a:r>
              <a:rPr lang="ru-RU" sz="1600" dirty="0" smtClean="0"/>
              <a:t> </a:t>
            </a:r>
            <a:r>
              <a:rPr lang="ru-RU" sz="1600" dirty="0" err="1" smtClean="0"/>
              <a:t>застосовують</a:t>
            </a:r>
            <a:r>
              <a:rPr lang="ru-RU" sz="1600" dirty="0" smtClean="0"/>
              <a:t> </a:t>
            </a:r>
            <a:r>
              <a:rPr lang="ru-RU" sz="1600" dirty="0" err="1" smtClean="0"/>
              <a:t>тільки</a:t>
            </a:r>
            <a:r>
              <a:rPr lang="ru-RU" sz="1600" dirty="0" smtClean="0"/>
              <a:t> при </a:t>
            </a:r>
            <a:r>
              <a:rPr lang="ru-RU" sz="1600" dirty="0" err="1" smtClean="0"/>
              <a:t>непрозорому</a:t>
            </a:r>
            <a:r>
              <a:rPr lang="ru-RU" sz="1600" dirty="0" smtClean="0"/>
              <a:t> </a:t>
            </a:r>
            <a:r>
              <a:rPr lang="ru-RU" sz="1600" dirty="0" err="1" smtClean="0"/>
              <a:t>опорядженні</a:t>
            </a:r>
            <a:r>
              <a:rPr lang="ru-RU" sz="1600" dirty="0" smtClean="0"/>
              <a:t> для </a:t>
            </a:r>
            <a:r>
              <a:rPr lang="ru-RU" sz="1600" dirty="0" err="1" smtClean="0"/>
              <a:t>вирівнювання</a:t>
            </a:r>
            <a:r>
              <a:rPr lang="ru-RU" sz="1600" dirty="0" smtClean="0"/>
              <a:t> </a:t>
            </a:r>
            <a:r>
              <a:rPr lang="ru-RU" sz="1600" dirty="0" err="1" smtClean="0"/>
              <a:t>і</a:t>
            </a:r>
            <a:r>
              <a:rPr lang="ru-RU" sz="1600" dirty="0" smtClean="0"/>
              <a:t> </a:t>
            </a:r>
            <a:r>
              <a:rPr lang="ru-RU" sz="1600" dirty="0" err="1" smtClean="0"/>
              <a:t>виглажування</a:t>
            </a:r>
            <a:r>
              <a:rPr lang="ru-RU" sz="1600" dirty="0" smtClean="0"/>
              <a:t> </a:t>
            </a:r>
            <a:r>
              <a:rPr lang="ru-RU" sz="1600" dirty="0" err="1" smtClean="0"/>
              <a:t>поверхні</a:t>
            </a:r>
            <a:r>
              <a:rPr lang="ru-RU" sz="1600" dirty="0" smtClean="0"/>
              <a:t>.</a:t>
            </a:r>
          </a:p>
          <a:p>
            <a:pPr>
              <a:buNone/>
            </a:pPr>
            <a:r>
              <a:rPr lang="uk-UA" sz="1600" b="1" dirty="0" smtClean="0">
                <a:solidFill>
                  <a:srgbClr val="C00000"/>
                </a:solidFill>
              </a:rPr>
              <a:t>       Складання</a:t>
            </a:r>
            <a:endParaRPr lang="ru-RU" sz="16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uk-UA" sz="1600" dirty="0" smtClean="0"/>
              <a:t>	</a:t>
            </a:r>
            <a:r>
              <a:rPr lang="uk-UA" sz="1600" dirty="0" smtClean="0"/>
              <a:t>            </a:t>
            </a:r>
            <a:r>
              <a:rPr lang="ru-RU" sz="1600" dirty="0" smtClean="0"/>
              <a:t>Для </a:t>
            </a:r>
            <a:r>
              <a:rPr lang="ru-RU" sz="1600" dirty="0" err="1" smtClean="0"/>
              <a:t>складання</a:t>
            </a:r>
            <a:r>
              <a:rPr lang="ru-RU" sz="1600" dirty="0" smtClean="0"/>
              <a:t> </a:t>
            </a:r>
            <a:r>
              <a:rPr lang="ru-RU" sz="1600" dirty="0" err="1" smtClean="0"/>
              <a:t>будь-якого</a:t>
            </a:r>
            <a:r>
              <a:rPr lang="ru-RU" sz="1600" dirty="0" smtClean="0"/>
              <a:t> </a:t>
            </a:r>
            <a:r>
              <a:rPr lang="ru-RU" sz="1600" dirty="0" err="1" smtClean="0"/>
              <a:t>виробу</a:t>
            </a:r>
            <a:r>
              <a:rPr lang="ru-RU" sz="1600" dirty="0" smtClean="0"/>
              <a:t> </a:t>
            </a:r>
            <a:r>
              <a:rPr lang="ru-RU" sz="1600" dirty="0" err="1" smtClean="0"/>
              <a:t>важливе</a:t>
            </a:r>
            <a:r>
              <a:rPr lang="ru-RU" sz="1600" dirty="0" smtClean="0"/>
              <a:t> </a:t>
            </a:r>
            <a:r>
              <a:rPr lang="ru-RU" sz="1600" dirty="0" err="1" smtClean="0"/>
              <a:t>значення</a:t>
            </a:r>
            <a:r>
              <a:rPr lang="ru-RU" sz="1600" dirty="0" smtClean="0"/>
              <a:t> </a:t>
            </a:r>
            <a:r>
              <a:rPr lang="ru-RU" sz="1600" dirty="0" err="1" smtClean="0"/>
              <a:t>має</a:t>
            </a:r>
            <a:r>
              <a:rPr lang="ru-RU" sz="1600" dirty="0" smtClean="0"/>
              <a:t> </a:t>
            </a:r>
            <a:r>
              <a:rPr lang="ru-RU" sz="1600" dirty="0" err="1" smtClean="0"/>
              <a:t>точність</a:t>
            </a:r>
            <a:r>
              <a:rPr lang="ru-RU" sz="1600" dirty="0" smtClean="0"/>
              <a:t> </a:t>
            </a:r>
            <a:r>
              <a:rPr lang="ru-RU" sz="1600" dirty="0" err="1" smtClean="0"/>
              <a:t>виготовлення</a:t>
            </a:r>
            <a:r>
              <a:rPr lang="ru-RU" sz="1600" dirty="0" smtClean="0"/>
              <a:t> кожного </a:t>
            </a:r>
            <a:r>
              <a:rPr lang="ru-RU" sz="1600" dirty="0" err="1" smtClean="0"/>
              <a:t>елемента</a:t>
            </a:r>
            <a:r>
              <a:rPr lang="ru-RU" sz="1600" dirty="0" smtClean="0"/>
              <a:t>. Точно </a:t>
            </a:r>
            <a:r>
              <a:rPr lang="ru-RU" sz="1600" dirty="0" err="1" smtClean="0"/>
              <a:t>виготовлені</a:t>
            </a:r>
            <a:r>
              <a:rPr lang="ru-RU" sz="1600" dirty="0" smtClean="0"/>
              <a:t> </a:t>
            </a:r>
            <a:r>
              <a:rPr lang="ru-RU" sz="1600" dirty="0" err="1" smtClean="0"/>
              <a:t>деталі</a:t>
            </a:r>
            <a:r>
              <a:rPr lang="ru-RU" sz="1600" dirty="0" smtClean="0"/>
              <a:t> </a:t>
            </a:r>
            <a:r>
              <a:rPr lang="ru-RU" sz="1600" dirty="0" err="1" smtClean="0"/>
              <a:t>складають</a:t>
            </a:r>
            <a:r>
              <a:rPr lang="ru-RU" sz="1600" dirty="0" smtClean="0"/>
              <a:t> у </a:t>
            </a:r>
            <a:r>
              <a:rPr lang="ru-RU" sz="1600" dirty="0" err="1" smtClean="0"/>
              <a:t>вузли</a:t>
            </a:r>
            <a:r>
              <a:rPr lang="ru-RU" sz="1600" dirty="0" smtClean="0"/>
              <a:t> за </a:t>
            </a:r>
            <a:r>
              <a:rPr lang="ru-RU" sz="1600" dirty="0" err="1" smtClean="0"/>
              <a:t>допомогою</a:t>
            </a:r>
            <a:r>
              <a:rPr lang="ru-RU" sz="1600" dirty="0" smtClean="0"/>
              <a:t> </a:t>
            </a:r>
            <a:r>
              <a:rPr lang="ru-RU" sz="1600" dirty="0" err="1" smtClean="0"/>
              <a:t>столярних</a:t>
            </a:r>
            <a:r>
              <a:rPr lang="ru-RU" sz="1600" dirty="0" smtClean="0"/>
              <a:t> </a:t>
            </a:r>
            <a:r>
              <a:rPr lang="ru-RU" sz="1600" dirty="0" err="1" smtClean="0"/>
              <a:t>з’єднань</a:t>
            </a:r>
            <a:r>
              <a:rPr lang="ru-RU" sz="1600" dirty="0" smtClean="0"/>
              <a:t> </a:t>
            </a:r>
            <a:r>
              <a:rPr lang="ru-RU" sz="1600" dirty="0" err="1" smtClean="0"/>
              <a:t>і</a:t>
            </a:r>
            <a:r>
              <a:rPr lang="ru-RU" sz="1600" dirty="0" smtClean="0"/>
              <a:t> клею. </a:t>
            </a:r>
            <a:r>
              <a:rPr lang="ru-RU" sz="1600" dirty="0" err="1" smtClean="0"/>
              <a:t>Складаючи</a:t>
            </a:r>
            <a:r>
              <a:rPr lang="ru-RU" sz="1600" dirty="0" smtClean="0"/>
              <a:t> рамки </a:t>
            </a:r>
            <a:r>
              <a:rPr lang="ru-RU" sz="1600" dirty="0" err="1" smtClean="0"/>
              <a:t>або</a:t>
            </a:r>
            <a:r>
              <a:rPr lang="ru-RU" sz="1600" dirty="0" smtClean="0"/>
              <a:t> коробки, клей </a:t>
            </a:r>
            <a:r>
              <a:rPr lang="ru-RU" sz="1600" dirty="0" err="1" smtClean="0"/>
              <a:t>наносять</a:t>
            </a:r>
            <a:r>
              <a:rPr lang="ru-RU" sz="1600" dirty="0" smtClean="0"/>
              <a:t> на </a:t>
            </a:r>
            <a:r>
              <a:rPr lang="ru-RU" sz="1600" dirty="0" err="1" smtClean="0"/>
              <a:t>стінки</a:t>
            </a:r>
            <a:r>
              <a:rPr lang="ru-RU" sz="1600" dirty="0" smtClean="0"/>
              <a:t> </a:t>
            </a:r>
            <a:r>
              <a:rPr lang="ru-RU" sz="1600" dirty="0" err="1" smtClean="0"/>
              <a:t>шипів</a:t>
            </a:r>
            <a:r>
              <a:rPr lang="ru-RU" sz="1600" dirty="0" smtClean="0"/>
              <a:t> </a:t>
            </a:r>
            <a:r>
              <a:rPr lang="ru-RU" sz="1600" dirty="0" err="1" smtClean="0"/>
              <a:t>і</a:t>
            </a:r>
            <a:r>
              <a:rPr lang="ru-RU" sz="1600" dirty="0" smtClean="0"/>
              <a:t> </a:t>
            </a:r>
            <a:r>
              <a:rPr lang="ru-RU" sz="1600" dirty="0" err="1" smtClean="0"/>
              <a:t>провушин</a:t>
            </a:r>
            <a:r>
              <a:rPr lang="ru-RU" sz="1600" dirty="0" smtClean="0"/>
              <a:t>. </a:t>
            </a:r>
            <a:r>
              <a:rPr lang="ru-RU" sz="1600" dirty="0" err="1" smtClean="0"/>
              <a:t>Нанесення</a:t>
            </a:r>
            <a:r>
              <a:rPr lang="ru-RU" sz="1600" dirty="0" smtClean="0"/>
              <a:t> клею </a:t>
            </a:r>
            <a:r>
              <a:rPr lang="ru-RU" sz="1600" dirty="0" err="1" smtClean="0"/>
              <a:t>тільки</a:t>
            </a:r>
            <a:r>
              <a:rPr lang="ru-RU" sz="1600" dirty="0" smtClean="0"/>
              <a:t> на один </a:t>
            </a:r>
            <a:r>
              <a:rPr lang="ru-RU" sz="1600" dirty="0" err="1" smtClean="0"/>
              <a:t>бік</a:t>
            </a:r>
            <a:r>
              <a:rPr lang="ru-RU" sz="1600" dirty="0" smtClean="0"/>
              <a:t> </a:t>
            </a:r>
            <a:r>
              <a:rPr lang="ru-RU" sz="1600" dirty="0" err="1" smtClean="0"/>
              <a:t>з’єднувального</a:t>
            </a:r>
            <a:r>
              <a:rPr lang="ru-RU" sz="1600" dirty="0" smtClean="0"/>
              <a:t> </a:t>
            </a:r>
            <a:r>
              <a:rPr lang="ru-RU" sz="1600" dirty="0" err="1" smtClean="0"/>
              <a:t>елемента</a:t>
            </a:r>
            <a:r>
              <a:rPr lang="ru-RU" sz="1600" dirty="0" smtClean="0"/>
              <a:t> не </a:t>
            </a:r>
            <a:r>
              <a:rPr lang="ru-RU" sz="1600" dirty="0" err="1" smtClean="0"/>
              <a:t>забезпечить</a:t>
            </a:r>
            <a:r>
              <a:rPr lang="ru-RU" sz="1600" dirty="0" smtClean="0"/>
              <a:t> </a:t>
            </a:r>
            <a:r>
              <a:rPr lang="ru-RU" sz="1600" dirty="0" err="1" smtClean="0"/>
              <a:t>високої</a:t>
            </a:r>
            <a:r>
              <a:rPr lang="ru-RU" sz="1600" dirty="0" smtClean="0"/>
              <a:t> </a:t>
            </a:r>
            <a:r>
              <a:rPr lang="ru-RU" sz="1600" dirty="0" err="1" smtClean="0"/>
              <a:t>міцності</a:t>
            </a:r>
            <a:r>
              <a:rPr lang="ru-RU" sz="1600" dirty="0" smtClean="0"/>
              <a:t>, тому </a:t>
            </a:r>
            <a:r>
              <a:rPr lang="ru-RU" sz="1600" dirty="0" err="1" smtClean="0"/>
              <a:t>що</a:t>
            </a:r>
            <a:r>
              <a:rPr lang="ru-RU" sz="1600" dirty="0" smtClean="0"/>
              <a:t> одна деталь </a:t>
            </a:r>
            <a:r>
              <a:rPr lang="ru-RU" sz="1600" dirty="0" err="1" smtClean="0"/>
              <a:t>з</a:t>
            </a:r>
            <a:r>
              <a:rPr lang="ru-RU" sz="1600" dirty="0" smtClean="0"/>
              <a:t> другою </a:t>
            </a:r>
            <a:r>
              <a:rPr lang="ru-RU" sz="1600" dirty="0" err="1" smtClean="0"/>
              <a:t>з’єднується</a:t>
            </a:r>
            <a:r>
              <a:rPr lang="ru-RU" sz="1600" dirty="0" smtClean="0"/>
              <a:t> не </a:t>
            </a:r>
            <a:r>
              <a:rPr lang="ru-RU" sz="1600" dirty="0" err="1" smtClean="0"/>
              <a:t>накладанням</a:t>
            </a:r>
            <a:r>
              <a:rPr lang="ru-RU" sz="1600" dirty="0" smtClean="0"/>
              <a:t>, а </a:t>
            </a:r>
            <a:r>
              <a:rPr lang="ru-RU" sz="1600" dirty="0" err="1" smtClean="0"/>
              <a:t>всуванням</a:t>
            </a:r>
            <a:r>
              <a:rPr lang="ru-RU" sz="1600" dirty="0" smtClean="0"/>
              <a:t>.</a:t>
            </a:r>
            <a:endParaRPr lang="ru-RU" sz="1600" dirty="0" smtClean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3" descr="C:\Users\valen\Desktop\фон для презент\im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5891" y="0"/>
            <a:ext cx="9155782" cy="6857999"/>
          </a:xfrm>
          <a:prstGeom prst="rect">
            <a:avLst/>
          </a:prstGeom>
          <a:noFill/>
        </p:spPr>
      </p:pic>
      <p:sp>
        <p:nvSpPr>
          <p:cNvPr id="16" name="Скругленный прямоугольник 15"/>
          <p:cNvSpPr/>
          <p:nvPr/>
        </p:nvSpPr>
        <p:spPr>
          <a:xfrm>
            <a:off x="323528" y="2071678"/>
            <a:ext cx="5891546" cy="157334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None/>
            </a:pPr>
            <a:endParaRPr lang="uk-UA" sz="2400" b="1" i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uk-UA" sz="2400" b="1" i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uk-UA" sz="2400" b="1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Декупаж</a:t>
            </a:r>
            <a:r>
              <a:rPr lang="uk-UA" sz="240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це мистецтво оздоблення предметів шляхом наклеювання елементів  паперу з малюнком.</a:t>
            </a:r>
            <a:endParaRPr lang="uk-UA" sz="2400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uk-UA" sz="2400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uk-UA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2357422" y="357166"/>
            <a:ext cx="4714908" cy="5715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uk-UA" sz="3200" b="1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текст підказки"/>
          <p:cNvSpPr txBox="1">
            <a:spLocks/>
          </p:cNvSpPr>
          <p:nvPr/>
        </p:nvSpPr>
        <p:spPr>
          <a:xfrm>
            <a:off x="179512" y="188640"/>
            <a:ext cx="8571611" cy="6169318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uk-UA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kumimoji="0" lang="uk-UA" sz="2400" b="1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31640" y="548680"/>
            <a:ext cx="36004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uk-UA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uk-UA" sz="2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uk-UA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ru-RU" dirty="0"/>
          </a:p>
        </p:txBody>
      </p:sp>
      <p:sp>
        <p:nvSpPr>
          <p:cNvPr id="14" name="Заголовок 13"/>
          <p:cNvSpPr>
            <a:spLocks noGrp="1"/>
          </p:cNvSpPr>
          <p:nvPr>
            <p:ph type="title"/>
          </p:nvPr>
        </p:nvSpPr>
        <p:spPr>
          <a:xfrm>
            <a:off x="500034" y="642918"/>
            <a:ext cx="8143932" cy="1357322"/>
          </a:xfrm>
        </p:spPr>
        <p:txBody>
          <a:bodyPr>
            <a:normAutofit fontScale="90000"/>
          </a:bodyPr>
          <a:lstStyle/>
          <a:p>
            <a:pPr lvl="0"/>
            <a:r>
              <a:rPr lang="uk-UA" sz="4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uk-UA" sz="4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uk-UA" sz="4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Історичні відомості про </a:t>
            </a:r>
            <a:r>
              <a:rPr lang="uk-UA" sz="4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виникнення </a:t>
            </a:r>
            <a:r>
              <a:rPr lang="uk-UA" sz="4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та </a:t>
            </a:r>
            <a:r>
              <a:rPr lang="uk-UA" sz="4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розвиток </a:t>
            </a:r>
            <a:r>
              <a:rPr lang="uk-UA" sz="4000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декупажу</a:t>
            </a:r>
            <a:r>
              <a:rPr lang="uk-UA" sz="4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uk-UA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uk-UA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uk-UA" dirty="0"/>
          </a:p>
        </p:txBody>
      </p:sp>
      <p:sp>
        <p:nvSpPr>
          <p:cNvPr id="17" name="Содержимое 16"/>
          <p:cNvSpPr>
            <a:spLocks noGrp="1"/>
          </p:cNvSpPr>
          <p:nvPr>
            <p:ph sz="half" idx="1"/>
          </p:nvPr>
        </p:nvSpPr>
        <p:spPr>
          <a:xfrm>
            <a:off x="457200" y="4149080"/>
            <a:ext cx="5626968" cy="2023120"/>
          </a:xfrm>
        </p:spPr>
        <p:txBody>
          <a:bodyPr>
            <a:normAutofit fontScale="77500" lnSpcReduction="20000"/>
          </a:bodyPr>
          <a:lstStyle/>
          <a:p>
            <a:r>
              <a:rPr lang="uk-UA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Ця технологія оздоблення була винайдена в Китаї у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XII</a:t>
            </a:r>
            <a:r>
              <a:rPr lang="uk-UA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ст. В  Європу цей цікавий метод декорування прийшов у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XVII-XVIII </a:t>
            </a:r>
            <a:r>
              <a:rPr lang="uk-UA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ст. разом з лакованими китайськими меблями. </a:t>
            </a:r>
            <a:r>
              <a:rPr lang="uk-UA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Декупажем</a:t>
            </a:r>
            <a:r>
              <a:rPr lang="uk-UA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оздоблювали різні предмети побуту.</a:t>
            </a:r>
            <a:endParaRPr lang="uk-UA" dirty="0"/>
          </a:p>
        </p:txBody>
      </p:sp>
      <p:pic>
        <p:nvPicPr>
          <p:cNvPr id="12" name="Picture 2" descr="http://stat17.privet.ru/lr/092e8d8d73e0a88524ce12ab534197e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29322" y="3429000"/>
            <a:ext cx="2880922" cy="22515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C:\Users\valen\Desktop\фон для презент\im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5891" y="0"/>
            <a:ext cx="9155782" cy="6857999"/>
          </a:xfrm>
          <a:prstGeom prst="rect">
            <a:avLst/>
          </a:prstGeom>
          <a:noFill/>
        </p:spPr>
      </p:pic>
      <p:sp>
        <p:nvSpPr>
          <p:cNvPr id="7" name="Подзаголовок 2"/>
          <p:cNvSpPr txBox="1">
            <a:spLocks/>
          </p:cNvSpPr>
          <p:nvPr/>
        </p:nvSpPr>
        <p:spPr>
          <a:xfrm>
            <a:off x="2500298" y="571480"/>
            <a:ext cx="4714908" cy="5715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uk-UA" sz="3200" b="1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текст підказки"/>
          <p:cNvSpPr txBox="1">
            <a:spLocks/>
          </p:cNvSpPr>
          <p:nvPr/>
        </p:nvSpPr>
        <p:spPr>
          <a:xfrm>
            <a:off x="5000627" y="2214554"/>
            <a:ext cx="3750495" cy="342902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uk-UA" sz="240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85852" y="571480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uk-UA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ru-RU" dirty="0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67544" y="0"/>
            <a:ext cx="8219256" cy="764704"/>
          </a:xfrm>
        </p:spPr>
        <p:txBody>
          <a:bodyPr>
            <a:normAutofit/>
          </a:bodyPr>
          <a:lstStyle/>
          <a:p>
            <a:pPr algn="ctr"/>
            <a:r>
              <a:rPr lang="uk-UA" sz="36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Види </a:t>
            </a:r>
            <a:r>
              <a:rPr lang="uk-UA" sz="3600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декупажу</a:t>
            </a:r>
            <a:endParaRPr lang="uk-UA" sz="36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" name="Содержимое 10"/>
          <p:cNvGraphicFramePr>
            <a:graphicFrameLocks noGrp="1"/>
          </p:cNvGraphicFramePr>
          <p:nvPr>
            <p:ph idx="1"/>
          </p:nvPr>
        </p:nvGraphicFramePr>
        <p:xfrm>
          <a:off x="323529" y="1196752"/>
          <a:ext cx="8477544" cy="394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991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1178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82584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289096">
                <a:tc>
                  <a:txBody>
                    <a:bodyPr/>
                    <a:lstStyle/>
                    <a:p>
                      <a:pPr algn="l"/>
                      <a:r>
                        <a:rPr lang="uk-UA" sz="2000" b="1" i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Прямий </a:t>
                      </a:r>
                      <a:r>
                        <a:rPr lang="uk-UA" sz="2000" b="1" i="1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декупаж</a:t>
                      </a:r>
                      <a:r>
                        <a:rPr lang="uk-UA" sz="2000" b="1" i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uk-UA" sz="2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  <a:r>
                        <a:rPr lang="uk-UA" sz="200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зображення приклеєне на поверхню предмета. Ще його називають класичним.</a:t>
                      </a:r>
                      <a:endParaRPr lang="uk-UA" sz="20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2000" b="1" i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Зворотний </a:t>
                      </a:r>
                      <a:r>
                        <a:rPr lang="uk-UA" sz="2000" b="1" i="1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декупаж-</a:t>
                      </a:r>
                      <a:r>
                        <a:rPr lang="uk-UA" sz="2000" b="1" i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uk-UA" sz="2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малюнок приклеюється із зворотного боку скляної поверхні зображенням всередину. Застосовується для оздоблення прозорих </a:t>
                      </a:r>
                      <a:r>
                        <a:rPr lang="uk-UA" sz="2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виробів.</a:t>
                      </a:r>
                      <a:endParaRPr lang="uk-UA" sz="20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uk-UA" sz="2000" b="1" i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Об</a:t>
                      </a:r>
                      <a:r>
                        <a:rPr lang="en-US" sz="2000" b="1" i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’</a:t>
                      </a:r>
                      <a:r>
                        <a:rPr lang="uk-UA" sz="2000" b="1" i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ємний </a:t>
                      </a:r>
                      <a:r>
                        <a:rPr lang="uk-UA" sz="2000" b="1" i="1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декупаж</a:t>
                      </a:r>
                      <a:r>
                        <a:rPr lang="uk-UA" sz="200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  <a:r>
                        <a:rPr lang="uk-UA" sz="2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використовується</a:t>
                      </a:r>
                      <a:r>
                        <a:rPr lang="uk-UA" sz="200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об</a:t>
                      </a:r>
                      <a:r>
                        <a:rPr lang="en-US" sz="200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’</a:t>
                      </a:r>
                      <a:r>
                        <a:rPr lang="uk-UA" sz="200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ємний матеріал (намистини, камені, шкаралупа яєць, деталі з гіпсу та ін.), які приклеюються до основи,  обклеюються та розмальовуються. </a:t>
                      </a:r>
                      <a:endParaRPr lang="uk-UA" sz="20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50948">
                <a:tc gridSpan="3"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7" name="Picture 3" descr="C:\Users\Мама Тома\Documents\Випускна робота\dequpazh_obemnyi_2.jpg"/>
          <p:cNvPicPr>
            <a:picLocks noChangeAspect="1" noChangeArrowheads="1"/>
          </p:cNvPicPr>
          <p:nvPr/>
        </p:nvPicPr>
        <p:blipFill>
          <a:blip r:embed="rId4" cstate="print"/>
          <a:srcRect b="6897"/>
          <a:stretch>
            <a:fillRect/>
          </a:stretch>
        </p:blipFill>
        <p:spPr bwMode="auto">
          <a:xfrm>
            <a:off x="6215074" y="4143380"/>
            <a:ext cx="2214578" cy="2125994"/>
          </a:xfrm>
          <a:prstGeom prst="rect">
            <a:avLst/>
          </a:prstGeom>
          <a:noFill/>
        </p:spPr>
      </p:pic>
      <p:pic>
        <p:nvPicPr>
          <p:cNvPr id="12" name="Picture 2" descr="Декупаж дерев'яної скриньки у місті Івано-Франківськ 12 січня 2020 &gt; БАОБАБ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5720" y="3929066"/>
            <a:ext cx="2714644" cy="2286016"/>
          </a:xfrm>
          <a:prstGeom prst="rect">
            <a:avLst/>
          </a:prstGeom>
          <a:noFill/>
        </p:spPr>
      </p:pic>
      <p:pic>
        <p:nvPicPr>
          <p:cNvPr id="13" name="Picture 2" descr="C:\Users\Мама Тома\Documents\Випускна робота\aaaa_1.jpg"/>
          <p:cNvPicPr>
            <a:picLocks noChangeAspect="1" noChangeArrowheads="1"/>
          </p:cNvPicPr>
          <p:nvPr/>
        </p:nvPicPr>
        <p:blipFill>
          <a:blip r:embed="rId6" cstate="print"/>
          <a:srcRect b="8000"/>
          <a:stretch>
            <a:fillRect/>
          </a:stretch>
        </p:blipFill>
        <p:spPr bwMode="auto">
          <a:xfrm>
            <a:off x="3143240" y="4000504"/>
            <a:ext cx="2657494" cy="22145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C:\Users\valen\Desktop\фон для презент\im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55782" cy="6857999"/>
          </a:xfrm>
          <a:prstGeom prst="rect">
            <a:avLst/>
          </a:prstGeom>
          <a:noFill/>
        </p:spPr>
      </p:pic>
      <p:sp>
        <p:nvSpPr>
          <p:cNvPr id="7" name="Подзаголовок 2"/>
          <p:cNvSpPr txBox="1">
            <a:spLocks/>
          </p:cNvSpPr>
          <p:nvPr/>
        </p:nvSpPr>
        <p:spPr>
          <a:xfrm>
            <a:off x="2357422" y="357166"/>
            <a:ext cx="4714908" cy="5715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uk-UA" sz="3200" b="1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текст підказки"/>
          <p:cNvSpPr txBox="1">
            <a:spLocks/>
          </p:cNvSpPr>
          <p:nvPr/>
        </p:nvSpPr>
        <p:spPr>
          <a:xfrm>
            <a:off x="5000627" y="2214554"/>
            <a:ext cx="3750495" cy="342902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uk-UA" sz="240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31640" y="548680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uk-UA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ru-RU" dirty="0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1500166" y="214290"/>
            <a:ext cx="6943716" cy="1143000"/>
          </a:xfrm>
        </p:spPr>
        <p:txBody>
          <a:bodyPr>
            <a:normAutofit/>
          </a:bodyPr>
          <a:lstStyle/>
          <a:p>
            <a:pPr algn="ctr"/>
            <a:r>
              <a:rPr lang="uk-UA" sz="36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Види </a:t>
            </a:r>
            <a:r>
              <a:rPr lang="uk-UA" sz="3600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декупажу</a:t>
            </a:r>
            <a:endParaRPr lang="uk-UA" sz="36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Содержимое 11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3829048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90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785949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uk-UA" sz="2000" b="1" i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Художній </a:t>
                      </a:r>
                      <a:r>
                        <a:rPr lang="uk-UA" sz="2000" b="1" i="1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декупаж</a:t>
                      </a:r>
                      <a:r>
                        <a:rPr lang="uk-UA" sz="2000" b="1" i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uk-UA" sz="20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– за допомогою різних художніх технік, стираються кордони між папером і фоном. Отримане зображення  схоже на ручний розпис.</a:t>
                      </a:r>
                      <a:endParaRPr lang="uk-UA" sz="20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3388" marR="10338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 marL="103388" marR="10338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Содержимое 12"/>
          <p:cNvGraphicFramePr>
            <a:graphicFrameLocks noGrp="1"/>
          </p:cNvGraphicFramePr>
          <p:nvPr>
            <p:ph sz="half" idx="2"/>
          </p:nvPr>
        </p:nvGraphicFramePr>
        <p:xfrm>
          <a:off x="4643438" y="1696607"/>
          <a:ext cx="4038597" cy="1808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5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442762">
                <a:tc>
                  <a:txBody>
                    <a:bodyPr/>
                    <a:lstStyle/>
                    <a:p>
                      <a:r>
                        <a:rPr lang="uk-UA" sz="2000" b="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Декупаж</a:t>
                      </a:r>
                      <a:r>
                        <a:rPr lang="uk-UA" sz="20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в стилі </a:t>
                      </a:r>
                      <a:r>
                        <a:rPr lang="uk-UA" sz="2000" b="1" i="1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прованс</a:t>
                      </a:r>
                      <a:endParaRPr lang="uk-UA" sz="2000" b="1" i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8278" marR="9827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7879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 marL="98278" marR="9827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50" name="Picture 2" descr="C:\Users\Мама Тома\Documents\Випускна робота\dequpazh_hudozhestvennyi_1.jpg"/>
          <p:cNvPicPr>
            <a:picLocks noChangeAspect="1" noChangeArrowheads="1"/>
          </p:cNvPicPr>
          <p:nvPr/>
        </p:nvPicPr>
        <p:blipFill rotWithShape="1">
          <a:blip r:embed="rId4" cstate="print"/>
          <a:srcRect b="10943"/>
          <a:stretch/>
        </p:blipFill>
        <p:spPr bwMode="auto">
          <a:xfrm>
            <a:off x="500034" y="3929066"/>
            <a:ext cx="3786214" cy="2448842"/>
          </a:xfrm>
          <a:prstGeom prst="rect">
            <a:avLst/>
          </a:prstGeom>
          <a:noFill/>
        </p:spPr>
      </p:pic>
      <p:pic>
        <p:nvPicPr>
          <p:cNvPr id="26626" name="Picture 2" descr="Шкатулка в стиле прованс Лаванда, цена 479 грн., купить в Киеве — Prom.ua  (ID#443156026)"/>
          <p:cNvPicPr>
            <a:picLocks noChangeAspect="1" noChangeArrowheads="1"/>
          </p:cNvPicPr>
          <p:nvPr/>
        </p:nvPicPr>
        <p:blipFill>
          <a:blip r:embed="rId5"/>
          <a:srcRect t="6123" b="8163"/>
          <a:stretch>
            <a:fillRect/>
          </a:stretch>
        </p:blipFill>
        <p:spPr bwMode="auto">
          <a:xfrm>
            <a:off x="4643438" y="3500438"/>
            <a:ext cx="4071966" cy="30003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C:\Users\valen\Desktop\фон для презент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55782" cy="685799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7467600" cy="418058"/>
          </a:xfrm>
        </p:spPr>
        <p:txBody>
          <a:bodyPr>
            <a:noAutofit/>
          </a:bodyPr>
          <a:lstStyle/>
          <a:p>
            <a:pPr algn="ctr"/>
            <a:r>
              <a:rPr lang="uk-UA" sz="36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Майбутній виріб</a:t>
            </a:r>
            <a:endParaRPr lang="uk-UA" sz="36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1052736"/>
            <a:ext cx="87484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000" b="1" i="1" dirty="0" smtClean="0"/>
              <a:t>З допомогою </a:t>
            </a:r>
            <a:r>
              <a:rPr lang="uk-UA" sz="2000" b="1" i="1" dirty="0"/>
              <a:t>паперових серветок можна </a:t>
            </a:r>
            <a:r>
              <a:rPr lang="uk-UA" sz="2000" b="1" i="1" dirty="0" smtClean="0"/>
              <a:t>виконати декор не тільки дерев</a:t>
            </a:r>
            <a:r>
              <a:rPr lang="en-US" sz="2000" b="1" i="1" dirty="0" smtClean="0"/>
              <a:t>’</a:t>
            </a:r>
            <a:r>
              <a:rPr lang="uk-UA" sz="2000" b="1" i="1" dirty="0" err="1" smtClean="0"/>
              <a:t>яної</a:t>
            </a:r>
            <a:r>
              <a:rPr lang="uk-UA" sz="2000" b="1" i="1" dirty="0" smtClean="0"/>
              <a:t> скриньки, а й шкатулки з різних матеріалів.</a:t>
            </a:r>
            <a:r>
              <a:rPr lang="uk-UA" sz="2000" dirty="0" smtClean="0"/>
              <a:t/>
            </a:r>
            <a:br>
              <a:rPr lang="uk-UA" sz="2000" dirty="0" smtClean="0"/>
            </a:br>
            <a:endParaRPr lang="uk-UA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786182" y="4857760"/>
            <a:ext cx="42484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 smtClean="0"/>
              <a:t>Дерев’яні скриньки  та шкатулки стануть виробами декоративно-ужиткового мистецтва.</a:t>
            </a:r>
            <a:endParaRPr lang="uk-UA" sz="2000" b="1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>
          <a:xfrm>
            <a:off x="285720" y="2285991"/>
            <a:ext cx="8401080" cy="242889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		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У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декупажі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зображення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вирізаються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та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приклеюються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попередньо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проґрунтовану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поверхню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Після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цього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для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закріплення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виріб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покривається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лаком.</a:t>
            </a:r>
          </a:p>
          <a:p>
            <a:pPr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		До заготовок для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розпису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можна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приклеювати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пір’ячко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, листочки,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мереживо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доповнювати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їх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різноманітним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матеріалом</a:t>
            </a:r>
            <a:r>
              <a:rPr lang="ru-RU" dirty="0" smtClean="0"/>
              <a:t>.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20482" name="Picture 2" descr="Декупаж шкатулки - 105 фото мастер-класса по оформлению шкатулок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4612307"/>
            <a:ext cx="2643206" cy="22456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" descr="C:\Users\valen\Desktop\фон для презент\im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55782" cy="6857999"/>
          </a:xfrm>
          <a:prstGeom prst="rect">
            <a:avLst/>
          </a:prstGeom>
          <a:noFill/>
        </p:spPr>
      </p:pic>
      <p:pic>
        <p:nvPicPr>
          <p:cNvPr id="28" name="Рисунок 27" descr="43104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40152" y="3429000"/>
            <a:ext cx="1284724" cy="1284724"/>
          </a:xfrm>
          <a:prstGeom prst="rect">
            <a:avLst/>
          </a:prstGeom>
        </p:spPr>
      </p:pic>
      <p:sp>
        <p:nvSpPr>
          <p:cNvPr id="7" name="Подзаголовок 2"/>
          <p:cNvSpPr txBox="1">
            <a:spLocks/>
          </p:cNvSpPr>
          <p:nvPr/>
        </p:nvSpPr>
        <p:spPr>
          <a:xfrm>
            <a:off x="2357422" y="357166"/>
            <a:ext cx="4714908" cy="5715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uk-UA" sz="3200" b="1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текст підказки"/>
          <p:cNvSpPr txBox="1">
            <a:spLocks/>
          </p:cNvSpPr>
          <p:nvPr/>
        </p:nvSpPr>
        <p:spPr>
          <a:xfrm>
            <a:off x="4714876" y="2357430"/>
            <a:ext cx="3750495" cy="342902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uk-UA" sz="240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31640" y="548680"/>
            <a:ext cx="360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uk-UA" sz="2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uk-UA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ru-RU" dirty="0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0" y="260648"/>
            <a:ext cx="8686800" cy="504056"/>
          </a:xfrm>
        </p:spPr>
        <p:txBody>
          <a:bodyPr>
            <a:noAutofit/>
          </a:bodyPr>
          <a:lstStyle/>
          <a:p>
            <a:pPr algn="ctr"/>
            <a:r>
              <a:rPr lang="uk-UA" sz="36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Необхідні матеріали та інструменти</a:t>
            </a:r>
            <a:endParaRPr lang="uk-UA" sz="36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6" name="Picture 4" descr="C:\Users\Мама Тома\Documents\материали інструменти\195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3356992"/>
            <a:ext cx="1465908" cy="1357322"/>
          </a:xfrm>
          <a:prstGeom prst="rect">
            <a:avLst/>
          </a:prstGeom>
          <a:noFill/>
        </p:spPr>
      </p:pic>
      <p:pic>
        <p:nvPicPr>
          <p:cNvPr id="3078" name="Picture 6" descr="C:\Users\Мама Тома\Documents\материали інструменти\303_kley-pva-etalon-100-ml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99792" y="3429000"/>
            <a:ext cx="1431508" cy="1378489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251520" y="285293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Скринька або шкатулка.</a:t>
            </a:r>
            <a:endParaRPr lang="uk-UA" sz="14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79912" y="2924944"/>
            <a:ext cx="2714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Тришарові паперові серветки</a:t>
            </a:r>
            <a:endParaRPr lang="uk-UA" sz="14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3528" y="4797152"/>
            <a:ext cx="1785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Акриловий лак</a:t>
            </a:r>
            <a:endParaRPr lang="uk-UA" sz="14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88224" y="2852936"/>
            <a:ext cx="1785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Ґрунтовка акрилова</a:t>
            </a:r>
            <a:endParaRPr lang="uk-UA" sz="14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" name="Picture 4" descr="C:\Users\Мама Тома\Documents\материали інструменти\materiali-dlja-dekupazhu_1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16216" y="1268760"/>
            <a:ext cx="1897371" cy="135732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2699792" y="4797152"/>
            <a:ext cx="121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Клей ПВА</a:t>
            </a:r>
            <a:endParaRPr lang="uk-UA" sz="14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" name="Picture 2" descr="C:\Users\Мама Тома\Documents\материали інструменти\images (1)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29520" y="3500438"/>
            <a:ext cx="1403350" cy="1214446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7380312" y="4797152"/>
            <a:ext cx="1500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Акрилова фарба</a:t>
            </a:r>
            <a:endParaRPr lang="uk-UA" sz="14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6" name="Рисунок 25" descr="1098685.jpe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211960" y="3645024"/>
            <a:ext cx="1428760" cy="107157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067944" y="4797152"/>
            <a:ext cx="1714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Ножиці</a:t>
            </a:r>
            <a:endParaRPr lang="uk-UA" sz="14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40152" y="4797152"/>
            <a:ext cx="157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Пензлики</a:t>
            </a:r>
            <a:endParaRPr lang="uk-UA" sz="14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7" name="Picture 9" descr="C:\Users\Елена\Desktop\Праця\ДЕКУПАЖ ФОТО\P1150373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211960" y="1268760"/>
            <a:ext cx="2016224" cy="1344199"/>
          </a:xfrm>
          <a:prstGeom prst="rect">
            <a:avLst/>
          </a:prstGeom>
          <a:noFill/>
        </p:spPr>
      </p:pic>
      <p:pic>
        <p:nvPicPr>
          <p:cNvPr id="19458" name="Picture 2" descr="Купити Скринька дерев'яна з замком, 20х7х16см, ROSA TALENT, $Ціна Скринька  дерев'яна з замком, 20х7х16см, ROSA TALENT ⚡Інтернет магазин Папірус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71472" y="1142984"/>
            <a:ext cx="2547718" cy="1785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descr="C:\Users\valen\Desktop\фон для презент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55782" cy="6857999"/>
          </a:xfrm>
          <a:prstGeom prst="rect">
            <a:avLst/>
          </a:prstGeom>
          <a:noFill/>
        </p:spPr>
      </p:pic>
      <p:sp>
        <p:nvSpPr>
          <p:cNvPr id="7" name="Подзаголовок 2"/>
          <p:cNvSpPr txBox="1">
            <a:spLocks/>
          </p:cNvSpPr>
          <p:nvPr/>
        </p:nvSpPr>
        <p:spPr>
          <a:xfrm>
            <a:off x="2357422" y="357166"/>
            <a:ext cx="4714908" cy="5715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uk-UA" sz="3200" b="1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текст підказки"/>
          <p:cNvSpPr txBox="1">
            <a:spLocks/>
          </p:cNvSpPr>
          <p:nvPr/>
        </p:nvSpPr>
        <p:spPr>
          <a:xfrm>
            <a:off x="5000627" y="2214554"/>
            <a:ext cx="3750495" cy="342902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uk-UA" sz="240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31640" y="548680"/>
            <a:ext cx="360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uk-UA" sz="2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uk-UA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ru-RU" dirty="0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1115616" y="260648"/>
            <a:ext cx="7258072" cy="1082660"/>
          </a:xfrm>
        </p:spPr>
        <p:txBody>
          <a:bodyPr>
            <a:noAutofit/>
          </a:bodyPr>
          <a:lstStyle/>
          <a:p>
            <a:pPr algn="ctr"/>
            <a:r>
              <a:rPr lang="uk-UA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Правила безпечної праці та санітарно-гігієнічні вимоги</a:t>
            </a:r>
            <a:endParaRPr lang="uk-UA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Содержимое 9"/>
          <p:cNvSpPr>
            <a:spLocks noGrp="1"/>
          </p:cNvSpPr>
          <p:nvPr>
            <p:ph idx="1"/>
          </p:nvPr>
        </p:nvSpPr>
        <p:spPr>
          <a:xfrm>
            <a:off x="323528" y="1556792"/>
            <a:ext cx="8463314" cy="4301101"/>
          </a:xfrm>
        </p:spPr>
        <p:txBody>
          <a:bodyPr>
            <a:normAutofit/>
          </a:bodyPr>
          <a:lstStyle/>
          <a:p>
            <a:r>
              <a:rPr lang="uk-UA" sz="24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Обережно </a:t>
            </a:r>
            <a:r>
              <a:rPr lang="uk-UA" sz="24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та дбайливо поводитися з інструментами та матеріалами, використовувати лише за призначенням.</a:t>
            </a:r>
            <a:endParaRPr lang="en-US" sz="2400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Передавати ножиці кільцями вперед із зімкнутими лезами.</a:t>
            </a:r>
          </a:p>
          <a:p>
            <a:r>
              <a:rPr lang="uk-UA" sz="24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При роботі с клеєм і лаком, бути уважним, не користуватися вогнем.</a:t>
            </a:r>
          </a:p>
          <a:p>
            <a:r>
              <a:rPr lang="uk-UA" sz="24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Світло під час роботи має падати зліва або спереду.</a:t>
            </a:r>
          </a:p>
          <a:p>
            <a:r>
              <a:rPr lang="uk-UA" sz="24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Працювати в провітрюваному та освітлюваному приміщенні.</a:t>
            </a:r>
          </a:p>
          <a:p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</TotalTime>
  <Words>723</Words>
  <Application>Microsoft Office PowerPoint</Application>
  <PresentationFormat>Экран (4:3)</PresentationFormat>
  <Paragraphs>101</Paragraphs>
  <Slides>19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Технологічний процес виготовлення скриньки: опорядження, складання   та декорування виробу. </vt:lpstr>
      <vt:lpstr>Мета уроку</vt:lpstr>
      <vt:lpstr>Технологічний процес: опорядження, складання</vt:lpstr>
      <vt:lpstr> Історичні відомості про виникнення та розвиток декупажу   </vt:lpstr>
      <vt:lpstr>Види декупажу</vt:lpstr>
      <vt:lpstr>Види декупажу</vt:lpstr>
      <vt:lpstr>Майбутній виріб</vt:lpstr>
      <vt:lpstr>Необхідні матеріали та інструменти</vt:lpstr>
      <vt:lpstr>Правила безпечної праці та санітарно-гігієнічні вимоги</vt:lpstr>
      <vt:lpstr>Декупаж шкатулки з картону</vt:lpstr>
      <vt:lpstr>Слайд 11</vt:lpstr>
      <vt:lpstr>Слайд 12</vt:lpstr>
      <vt:lpstr>Декупаж дерев’яної скриньки</vt:lpstr>
      <vt:lpstr>Слайд 14</vt:lpstr>
      <vt:lpstr>Ідеї декору</vt:lpstr>
      <vt:lpstr>Слайд 16</vt:lpstr>
      <vt:lpstr>Слайд 17</vt:lpstr>
      <vt:lpstr>Домашнє завдання</vt:lpstr>
      <vt:lpstr>Використані ресурси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Майстер-клас «Цікавий декупаж або диво своїми руками» </dc:title>
  <dc:creator>Елена</dc:creator>
  <cp:lastModifiedBy>Валентина Капуста</cp:lastModifiedBy>
  <cp:revision>55</cp:revision>
  <dcterms:created xsi:type="dcterms:W3CDTF">2017-10-28T16:24:50Z</dcterms:created>
  <dcterms:modified xsi:type="dcterms:W3CDTF">2022-04-26T19:30:33Z</dcterms:modified>
</cp:coreProperties>
</file>