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89" r:id="rId14"/>
    <p:sldId id="2857" r:id="rId15"/>
    <p:sldId id="2859" r:id="rId16"/>
    <p:sldId id="2834" r:id="rId17"/>
    <p:sldId id="2910" r:id="rId18"/>
    <p:sldId id="2908" r:id="rId19"/>
    <p:sldId id="2909" r:id="rId20"/>
    <p:sldId id="2906" r:id="rId21"/>
    <p:sldId id="2907" r:id="rId22"/>
    <p:sldId id="965" r:id="rId23"/>
    <p:sldId id="2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89"/>
            <p14:sldId id="2857"/>
            <p14:sldId id="2859"/>
            <p14:sldId id="2834"/>
            <p14:sldId id="2910"/>
            <p14:sldId id="2908"/>
            <p14:sldId id="2909"/>
            <p14:sldId id="2906"/>
            <p14:sldId id="2907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6600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120</a:t>
            </a:r>
            <a:r>
              <a:rPr lang="uk-UA" sz="2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-122</a:t>
            </a:r>
            <a:endParaRPr lang="ru-RU" sz="2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380" y="2478102"/>
            <a:ext cx="6856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Повторення та закріплення вивченого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43233" r="38984" b="42925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9" t="43175" r="39100" b="42983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t="43199" r="39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2" t="43270" r="39207" b="4288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2" y="1181578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333157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27797" y="5043582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42536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н.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- 8 хв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640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1 хв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ІІ н.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хв - 420 в.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1 хв  - ? хв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 відер води накачують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обидва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насоси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за 1 хв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98059" y="227730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(в.)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насос за 1 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94191" y="299945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(в.)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ІІ</a:t>
            </a:r>
            <a:r>
              <a:rPr lang="uk-UA" sz="3600" dirty="0" smtClean="0">
                <a:latin typeface="Monotype Corsiva" panose="03010101010201010101" pitchFamily="66" charset="0"/>
              </a:rPr>
              <a:t> насос за 1 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5" t="44046" r="21743" b="42918"/>
          <a:stretch/>
        </p:blipFill>
        <p:spPr>
          <a:xfrm>
            <a:off x="3379955" y="225832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40355" y="2366379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5520" y="3130358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7" t="43499" r="57801" b="43465"/>
          <a:stretch/>
        </p:blipFill>
        <p:spPr>
          <a:xfrm>
            <a:off x="2208989" y="223769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2" t="44774" r="22696" b="42190"/>
          <a:stretch/>
        </p:blipFill>
        <p:spPr>
          <a:xfrm>
            <a:off x="4048186" y="2298440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7" t="44104" r="4191" b="42860"/>
          <a:stretch/>
        </p:blipFill>
        <p:spPr>
          <a:xfrm>
            <a:off x="2597183" y="226459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0" t="43178" r="22828" b="4378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3" t="43568" r="31155" b="43396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150 відер води накачають обидва насоси за 1 хв.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43878" r="76451" b="43086"/>
          <a:stretch/>
        </p:blipFill>
        <p:spPr>
          <a:xfrm>
            <a:off x="2208989" y="299256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8" t="43922" r="4230" b="43042"/>
          <a:stretch/>
        </p:blipFill>
        <p:spPr>
          <a:xfrm>
            <a:off x="2575960" y="299785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8" t="43380" r="39530" b="43584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509725" y="3045173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60235" y="37525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5520" y="3866976"/>
            <a:ext cx="278475" cy="25091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4" t="44890" r="4894" b="42074"/>
          <a:stretch/>
        </p:blipFill>
        <p:spPr>
          <a:xfrm>
            <a:off x="2151779" y="3787698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5" t="43382" r="4333" b="43582"/>
          <a:stretch/>
        </p:blipFill>
        <p:spPr>
          <a:xfrm>
            <a:off x="4828313" y="3713012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6" t="43379" r="4092" b="43585"/>
          <a:stretch/>
        </p:blipFill>
        <p:spPr>
          <a:xfrm>
            <a:off x="3342264" y="3713012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1980" r="85106" b="83029"/>
          <a:stretch/>
        </p:blipFill>
        <p:spPr>
          <a:xfrm>
            <a:off x="2466326" y="3877758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5" t="43539" r="31313" b="43425"/>
          <a:stretch/>
        </p:blipFill>
        <p:spPr>
          <a:xfrm>
            <a:off x="4075337" y="2983059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1" t="44025" r="22037" b="42939"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6" t="43419" r="31042" b="43545"/>
          <a:stretch/>
        </p:blipFill>
        <p:spPr>
          <a:xfrm>
            <a:off x="2971518" y="3715911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9" t="44764" r="4499" b="42200"/>
          <a:stretch/>
        </p:blipFill>
        <p:spPr>
          <a:xfrm>
            <a:off x="4429324" y="2294617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7" t="43516" r="57751" b="43448"/>
          <a:stretch/>
        </p:blipFill>
        <p:spPr>
          <a:xfrm>
            <a:off x="1850292" y="2977797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3" t="44637" r="39995" b="42327"/>
          <a:stretch/>
        </p:blipFill>
        <p:spPr>
          <a:xfrm>
            <a:off x="3310587" y="303998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898285" y="3012324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909975" y="2258083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44048" r="85439" b="42916"/>
          <a:stretch/>
        </p:blipFill>
        <p:spPr>
          <a:xfrm>
            <a:off x="4092398" y="3744155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2" t="43419" r="48636" b="43545"/>
          <a:stretch/>
        </p:blipFill>
        <p:spPr>
          <a:xfrm>
            <a:off x="4475738" y="3714322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95182" y="510903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17796" y="5170299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що дізнаємося за поданими виразами?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7" name="Скругленный прямоугольник 36"/>
          <p:cNvSpPr/>
          <p:nvPr/>
        </p:nvSpPr>
        <p:spPr>
          <a:xfrm>
            <a:off x="323851" y="1924713"/>
            <a:ext cx="11702663" cy="218353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кг мальків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амура по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грн.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кг мальків товстолобика по 30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грн.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рн.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10683314" y="2559281"/>
            <a:ext cx="562707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що дізнаємося за поданими виразами?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2" name="Скругленный прямоугольник 51"/>
          <p:cNvSpPr/>
          <p:nvPr/>
        </p:nvSpPr>
        <p:spPr>
          <a:xfrm>
            <a:off x="338832" y="1165951"/>
            <a:ext cx="11513122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1) 50 ∙ 6 = 300 (грн.)- вартість амура. 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247068" y="3685611"/>
            <a:ext cx="11856230" cy="106659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3) 300 + 300 = 600 (грн.)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28" y="2593109"/>
            <a:ext cx="11572826" cy="8596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896" y="4985100"/>
            <a:ext cx="11581057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5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59162"/>
          <a:stretch/>
        </p:blipFill>
        <p:spPr>
          <a:xfrm>
            <a:off x="1047842" y="752890"/>
            <a:ext cx="11144158" cy="616226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71" y="657881"/>
            <a:ext cx="3178788" cy="164074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1" t="43404" r="67148" b="42754"/>
          <a:stretch/>
        </p:blipFill>
        <p:spPr>
          <a:xfrm>
            <a:off x="7529299" y="1081949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3" t="43967" r="22056" b="42191"/>
          <a:stretch/>
        </p:blipFill>
        <p:spPr>
          <a:xfrm>
            <a:off x="7968146" y="1110127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3" t="43574" r="4245" b="43390"/>
          <a:stretch/>
        </p:blipFill>
        <p:spPr>
          <a:xfrm>
            <a:off x="8410349" y="1092235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382948" y="2082069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8" t="43376" r="57740" b="43588"/>
          <a:stretch/>
        </p:blipFill>
        <p:spPr>
          <a:xfrm>
            <a:off x="3279631" y="1918998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8640" y="2021673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2" t="42502" r="66437" b="43656"/>
          <a:stretch/>
        </p:blipFill>
        <p:spPr>
          <a:xfrm>
            <a:off x="2025180" y="1885725"/>
            <a:ext cx="545931" cy="68108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1535672" y="1941179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43576" r="84873" b="43388"/>
          <a:stretch/>
        </p:blipFill>
        <p:spPr>
          <a:xfrm>
            <a:off x="1624841" y="2796968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0" t="43666" r="31228" b="43298"/>
          <a:stretch/>
        </p:blipFill>
        <p:spPr>
          <a:xfrm>
            <a:off x="6258577" y="2783868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8" t="43693" r="67440" b="43271"/>
          <a:stretch/>
        </p:blipFill>
        <p:spPr>
          <a:xfrm>
            <a:off x="4134960" y="2782974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6" t="43858" r="76562" b="43106"/>
          <a:stretch/>
        </p:blipFill>
        <p:spPr>
          <a:xfrm>
            <a:off x="1566596" y="3635022"/>
            <a:ext cx="503493" cy="63962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5" t="43142" r="48773" b="43822"/>
          <a:stretch/>
        </p:blipFill>
        <p:spPr>
          <a:xfrm>
            <a:off x="3281366" y="2759888"/>
            <a:ext cx="503493" cy="6396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1" t="43441" r="57477" b="43523"/>
          <a:stretch/>
        </p:blipFill>
        <p:spPr>
          <a:xfrm>
            <a:off x="2049241" y="361902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43597" r="76652" b="43367"/>
          <a:stretch/>
        </p:blipFill>
        <p:spPr>
          <a:xfrm>
            <a:off x="6250482" y="1925473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9485" y="3729448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3632104" y="2097219"/>
            <a:ext cx="412715" cy="25809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3576" r="76786" b="43388"/>
          <a:stretch/>
        </p:blipFill>
        <p:spPr>
          <a:xfrm>
            <a:off x="5370516" y="4463802"/>
            <a:ext cx="503493" cy="63962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8" t="43999" r="76710" b="42965"/>
          <a:stretch/>
        </p:blipFill>
        <p:spPr>
          <a:xfrm>
            <a:off x="4539718" y="2790984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5" t="43795" r="39243" b="43169"/>
          <a:stretch/>
        </p:blipFill>
        <p:spPr>
          <a:xfrm>
            <a:off x="5889487" y="1938015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0" t="43662" r="76848" b="43302"/>
          <a:stretch/>
        </p:blipFill>
        <p:spPr>
          <a:xfrm>
            <a:off x="3252391" y="3623241"/>
            <a:ext cx="503493" cy="63962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5649" y="2876030"/>
            <a:ext cx="408812" cy="41878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4" t="11658" r="84736" b="83351"/>
          <a:stretch/>
        </p:blipFill>
        <p:spPr>
          <a:xfrm>
            <a:off x="3637216" y="294714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416204" y="2922880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5" t="44035" r="22863" b="42929"/>
          <a:stretch/>
        </p:blipFill>
        <p:spPr>
          <a:xfrm>
            <a:off x="4950019" y="3630678"/>
            <a:ext cx="503493" cy="63962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6" t="42385" r="3633" b="43773"/>
          <a:stretch/>
        </p:blipFill>
        <p:spPr>
          <a:xfrm>
            <a:off x="2421466" y="2718428"/>
            <a:ext cx="545931" cy="68108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43844" r="85755" b="43120"/>
          <a:stretch/>
        </p:blipFill>
        <p:spPr>
          <a:xfrm>
            <a:off x="1976311" y="2782974"/>
            <a:ext cx="503493" cy="63962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49221" y="3764870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5" t="43391" r="67533" b="43573"/>
          <a:stretch/>
        </p:blipFill>
        <p:spPr>
          <a:xfrm>
            <a:off x="4118235" y="1922561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2374276" y="1938015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8" t="43821" r="4510" b="43143"/>
          <a:stretch/>
        </p:blipFill>
        <p:spPr>
          <a:xfrm>
            <a:off x="2394562" y="3630678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6" t="43638" r="40072" b="43326"/>
          <a:stretch/>
        </p:blipFill>
        <p:spPr>
          <a:xfrm>
            <a:off x="4101205" y="3623241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3" t="43834" r="22555" b="43130"/>
          <a:stretch/>
        </p:blipFill>
        <p:spPr>
          <a:xfrm>
            <a:off x="5815955" y="2789505"/>
            <a:ext cx="503493" cy="639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511231" y="1936155"/>
            <a:ext cx="503493" cy="63962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961625" y="1927490"/>
            <a:ext cx="503493" cy="63962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961624" y="2785960"/>
            <a:ext cx="503493" cy="639623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3653727" y="3667379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4" t="43610" r="57914" b="43354"/>
          <a:stretch/>
        </p:blipFill>
        <p:spPr>
          <a:xfrm>
            <a:off x="1551172" y="4463803"/>
            <a:ext cx="503493" cy="63962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1944168" y="4477397"/>
            <a:ext cx="503493" cy="63962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2394562" y="4468732"/>
            <a:ext cx="503493" cy="63962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2795582" y="4643542"/>
            <a:ext cx="412715" cy="2580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5662" y="4558116"/>
            <a:ext cx="408812" cy="41878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42721" r="56968" b="43437"/>
          <a:stretch/>
        </p:blipFill>
        <p:spPr>
          <a:xfrm>
            <a:off x="3312202" y="4422168"/>
            <a:ext cx="545931" cy="68108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3661298" y="4474458"/>
            <a:ext cx="503493" cy="63962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8" t="43376" r="57740" b="43588"/>
          <a:stretch/>
        </p:blipFill>
        <p:spPr>
          <a:xfrm>
            <a:off x="4570364" y="4452779"/>
            <a:ext cx="503493" cy="63962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980425" y="4602922"/>
            <a:ext cx="312609" cy="28166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43795" r="76117" b="43169"/>
          <a:stretch/>
        </p:blipFill>
        <p:spPr>
          <a:xfrm>
            <a:off x="1618075" y="5319592"/>
            <a:ext cx="503493" cy="639623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6" t="42385" r="3633" b="43773"/>
          <a:stretch/>
        </p:blipFill>
        <p:spPr>
          <a:xfrm>
            <a:off x="2421466" y="5273192"/>
            <a:ext cx="545931" cy="681083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43844" r="85755" b="43120"/>
          <a:stretch/>
        </p:blipFill>
        <p:spPr>
          <a:xfrm>
            <a:off x="1976310" y="5319591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2788680" y="5509896"/>
            <a:ext cx="412715" cy="25809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43795" r="76117" b="43169"/>
          <a:stretch/>
        </p:blipFill>
        <p:spPr>
          <a:xfrm>
            <a:off x="3294678" y="5323921"/>
            <a:ext cx="503493" cy="63962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6" t="42385" r="3633" b="43773"/>
          <a:stretch/>
        </p:blipFill>
        <p:spPr>
          <a:xfrm>
            <a:off x="4156406" y="5244614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43844" r="85755" b="43120"/>
          <a:stretch/>
        </p:blipFill>
        <p:spPr>
          <a:xfrm>
            <a:off x="3652913" y="5323920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426584" y="5465205"/>
            <a:ext cx="312609" cy="281666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5" t="43638" r="31193" b="43326"/>
          <a:stretch/>
        </p:blipFill>
        <p:spPr>
          <a:xfrm>
            <a:off x="4978568" y="5323576"/>
            <a:ext cx="503493" cy="639623"/>
          </a:xfrm>
          <a:prstGeom prst="rect">
            <a:avLst/>
          </a:prstGeom>
        </p:spPr>
      </p:pic>
      <p:grpSp>
        <p:nvGrpSpPr>
          <p:cNvPr id="119" name="Группа 118"/>
          <p:cNvGrpSpPr/>
          <p:nvPr/>
        </p:nvGrpSpPr>
        <p:grpSpPr>
          <a:xfrm>
            <a:off x="4531090" y="5367714"/>
            <a:ext cx="408812" cy="542922"/>
            <a:chOff x="2361639" y="2985697"/>
            <a:chExt cx="408812" cy="542922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6649132" y="1927490"/>
            <a:ext cx="503493" cy="63962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6663335" y="2787777"/>
            <a:ext cx="503493" cy="63962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5374046" y="3630677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42721" r="56968" b="43437"/>
          <a:stretch/>
        </p:blipFill>
        <p:spPr>
          <a:xfrm>
            <a:off x="5874009" y="4432998"/>
            <a:ext cx="545931" cy="68108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6240669" y="4474458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6" t="42385" r="3633" b="43773"/>
          <a:stretch/>
        </p:blipFill>
        <p:spPr>
          <a:xfrm>
            <a:off x="6706409" y="5244614"/>
            <a:ext cx="545931" cy="681083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43844" r="85755" b="43120"/>
          <a:stretch/>
        </p:blipFill>
        <p:spPr>
          <a:xfrm>
            <a:off x="5831420" y="5323576"/>
            <a:ext cx="503493" cy="63962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5" t="44035" r="22863" b="42929"/>
          <a:stretch/>
        </p:blipFill>
        <p:spPr>
          <a:xfrm>
            <a:off x="6231865" y="5334232"/>
            <a:ext cx="503493" cy="639623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441401" y="6311030"/>
            <a:ext cx="312609" cy="281666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1" t="43376" r="67337" b="43588"/>
          <a:stretch/>
        </p:blipFill>
        <p:spPr>
          <a:xfrm>
            <a:off x="3294677" y="6154433"/>
            <a:ext cx="503493" cy="639623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8640" y="6258378"/>
            <a:ext cx="408812" cy="418784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6" t="42240" r="3423" b="43918"/>
          <a:stretch/>
        </p:blipFill>
        <p:spPr>
          <a:xfrm>
            <a:off x="2457417" y="6086392"/>
            <a:ext cx="545931" cy="68108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43714" r="85266" b="43250"/>
          <a:stretch/>
        </p:blipFill>
        <p:spPr>
          <a:xfrm>
            <a:off x="1594125" y="6170140"/>
            <a:ext cx="503493" cy="63962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43597" r="85142" b="43367"/>
          <a:stretch/>
        </p:blipFill>
        <p:spPr>
          <a:xfrm>
            <a:off x="6308935" y="6154434"/>
            <a:ext cx="503493" cy="639623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267" r="90977" b="83074"/>
          <a:stretch/>
        </p:blipFill>
        <p:spPr>
          <a:xfrm>
            <a:off x="3690557" y="6326180"/>
            <a:ext cx="412715" cy="258098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8" t="43664" r="67000" b="43300"/>
          <a:stretch/>
        </p:blipFill>
        <p:spPr>
          <a:xfrm>
            <a:off x="5887532" y="6171382"/>
            <a:ext cx="503493" cy="639623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43260" r="76392" b="43704"/>
          <a:stretch/>
        </p:blipFill>
        <p:spPr>
          <a:xfrm>
            <a:off x="4130828" y="6150055"/>
            <a:ext cx="503493" cy="639623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5" t="43783" r="31033" b="43181"/>
          <a:stretch/>
        </p:blipFill>
        <p:spPr>
          <a:xfrm>
            <a:off x="2024889" y="6180545"/>
            <a:ext cx="503493" cy="639623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529549" y="6173114"/>
            <a:ext cx="503493" cy="639623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946506" y="6166976"/>
            <a:ext cx="503493" cy="639623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6656892" y="6154433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59162"/>
          <a:stretch/>
        </p:blipFill>
        <p:spPr>
          <a:xfrm>
            <a:off x="1047842" y="752890"/>
            <a:ext cx="11144158" cy="616226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1207" y="2078565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1535672" y="1941179"/>
            <a:ext cx="503493" cy="63962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43597" r="76652" b="43367"/>
          <a:stretch/>
        </p:blipFill>
        <p:spPr>
          <a:xfrm>
            <a:off x="4136764" y="1924268"/>
            <a:ext cx="503493" cy="639623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5" t="43736" r="48703" b="43228"/>
          <a:stretch/>
        </p:blipFill>
        <p:spPr>
          <a:xfrm>
            <a:off x="3283435" y="1947646"/>
            <a:ext cx="503493" cy="63962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4535414" y="1926285"/>
            <a:ext cx="503493" cy="639623"/>
          </a:xfrm>
          <a:prstGeom prst="rect">
            <a:avLst/>
          </a:prstGeom>
        </p:spPr>
      </p:pic>
      <p:grpSp>
        <p:nvGrpSpPr>
          <p:cNvPr id="147" name="Группа 146"/>
          <p:cNvGrpSpPr/>
          <p:nvPr/>
        </p:nvGrpSpPr>
        <p:grpSpPr>
          <a:xfrm>
            <a:off x="2891879" y="1995996"/>
            <a:ext cx="408812" cy="542922"/>
            <a:chOff x="2361639" y="2985697"/>
            <a:chExt cx="408812" cy="542922"/>
          </a:xfrm>
        </p:grpSpPr>
        <p:pic>
          <p:nvPicPr>
            <p:cNvPr id="148" name="Рисунок 14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9" name="Рисунок 1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1535672" y="2789286"/>
            <a:ext cx="503493" cy="639623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5" t="43736" r="48703" b="43228"/>
          <a:stretch/>
        </p:blipFill>
        <p:spPr>
          <a:xfrm>
            <a:off x="3266590" y="2762006"/>
            <a:ext cx="503493" cy="639623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1535671" y="3642461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t="43845" r="85960" b="43119"/>
          <a:stretch/>
        </p:blipFill>
        <p:spPr>
          <a:xfrm>
            <a:off x="3227928" y="3642460"/>
            <a:ext cx="503493" cy="63962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t="74270" r="85442" b="15672"/>
          <a:stretch/>
        </p:blipFill>
        <p:spPr>
          <a:xfrm>
            <a:off x="1948196" y="2008892"/>
            <a:ext cx="682747" cy="641267"/>
          </a:xfrm>
          <a:prstGeom prst="rect">
            <a:avLst/>
          </a:prstGeom>
        </p:spPr>
      </p:pic>
      <p:pic>
        <p:nvPicPr>
          <p:cNvPr id="154" name="Рисунок 15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74270" r="85442" b="15672"/>
          <a:stretch/>
        </p:blipFill>
        <p:spPr>
          <a:xfrm>
            <a:off x="3569284" y="2833197"/>
            <a:ext cx="1010480" cy="641267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t="74270" r="85442" b="15672"/>
          <a:stretch/>
        </p:blipFill>
        <p:spPr>
          <a:xfrm>
            <a:off x="1944921" y="2856242"/>
            <a:ext cx="682747" cy="641267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848725" y="2942763"/>
            <a:ext cx="302864" cy="272886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79764" y="2907760"/>
            <a:ext cx="312609" cy="281666"/>
          </a:xfrm>
          <a:prstGeom prst="rect">
            <a:avLst/>
          </a:prstGeom>
        </p:spPr>
      </p:pic>
      <p:grpSp>
        <p:nvGrpSpPr>
          <p:cNvPr id="159" name="Группа 158"/>
          <p:cNvGrpSpPr/>
          <p:nvPr/>
        </p:nvGrpSpPr>
        <p:grpSpPr>
          <a:xfrm>
            <a:off x="2840159" y="3683482"/>
            <a:ext cx="408812" cy="542922"/>
            <a:chOff x="2361639" y="2985697"/>
            <a:chExt cx="408812" cy="542922"/>
          </a:xfrm>
        </p:grpSpPr>
        <p:pic>
          <p:nvPicPr>
            <p:cNvPr id="160" name="Рисунок 1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1" name="Рисунок 1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2" name="Рисунок 16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t="74270" r="85442" b="15672"/>
          <a:stretch/>
        </p:blipFill>
        <p:spPr>
          <a:xfrm>
            <a:off x="1937676" y="3696314"/>
            <a:ext cx="682747" cy="641267"/>
          </a:xfrm>
          <a:prstGeom prst="rect">
            <a:avLst/>
          </a:prstGeom>
        </p:spPr>
      </p:pic>
      <p:pic>
        <p:nvPicPr>
          <p:cNvPr id="163" name="Рисунок 1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74498" r="52025" b="9218"/>
          <a:stretch/>
        </p:blipFill>
        <p:spPr>
          <a:xfrm>
            <a:off x="3495076" y="3734227"/>
            <a:ext cx="1248228" cy="1038232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63573" y="3757325"/>
            <a:ext cx="312609" cy="281666"/>
          </a:xfrm>
          <a:prstGeom prst="rect">
            <a:avLst/>
          </a:prstGeom>
        </p:spPr>
      </p:pic>
      <p:pic>
        <p:nvPicPr>
          <p:cNvPr id="165" name="Рисунок 16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74498" r="52025" b="9218"/>
          <a:stretch/>
        </p:blipFill>
        <p:spPr>
          <a:xfrm>
            <a:off x="4778030" y="2037875"/>
            <a:ext cx="1248228" cy="1038232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720526" y="2072098"/>
            <a:ext cx="312609" cy="281666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5" t="43736" r="48703" b="43228"/>
          <a:stretch/>
        </p:blipFill>
        <p:spPr>
          <a:xfrm>
            <a:off x="6282754" y="1941179"/>
            <a:ext cx="503493" cy="639623"/>
          </a:xfrm>
          <a:prstGeom prst="rect">
            <a:avLst/>
          </a:prstGeom>
        </p:spPr>
      </p:pic>
      <p:grpSp>
        <p:nvGrpSpPr>
          <p:cNvPr id="169" name="Группа 168"/>
          <p:cNvGrpSpPr/>
          <p:nvPr/>
        </p:nvGrpSpPr>
        <p:grpSpPr>
          <a:xfrm>
            <a:off x="5891198" y="1989529"/>
            <a:ext cx="408812" cy="542922"/>
            <a:chOff x="2361639" y="2985697"/>
            <a:chExt cx="408812" cy="542922"/>
          </a:xfrm>
        </p:grpSpPr>
        <p:pic>
          <p:nvPicPr>
            <p:cNvPr id="170" name="Рисунок 1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1" name="Рисунок 17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5" t="43948" r="58183" b="43016"/>
          <a:stretch/>
        </p:blipFill>
        <p:spPr>
          <a:xfrm>
            <a:off x="7082590" y="1933185"/>
            <a:ext cx="503493" cy="639623"/>
          </a:xfrm>
          <a:prstGeom prst="rect">
            <a:avLst/>
          </a:prstGeom>
        </p:spPr>
      </p:pic>
      <p:pic>
        <p:nvPicPr>
          <p:cNvPr id="173" name="Рисунок 17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74498" r="52025" b="9218"/>
          <a:stretch/>
        </p:blipFill>
        <p:spPr>
          <a:xfrm>
            <a:off x="7441155" y="2044775"/>
            <a:ext cx="1248228" cy="1038232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43597" r="76652" b="43367"/>
          <a:stretch/>
        </p:blipFill>
        <p:spPr>
          <a:xfrm>
            <a:off x="4990593" y="3644858"/>
            <a:ext cx="503493" cy="639623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5389243" y="3646875"/>
            <a:ext cx="503493" cy="639623"/>
          </a:xfrm>
          <a:prstGeom prst="rect">
            <a:avLst/>
          </a:prstGeom>
        </p:spPr>
      </p:pic>
      <p:pic>
        <p:nvPicPr>
          <p:cNvPr id="176" name="Рисунок 17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74498" r="52025" b="9218"/>
          <a:stretch/>
        </p:blipFill>
        <p:spPr>
          <a:xfrm>
            <a:off x="5631859" y="3758465"/>
            <a:ext cx="1248228" cy="1038232"/>
          </a:xfrm>
          <a:prstGeom prst="rect">
            <a:avLst/>
          </a:prstGeom>
        </p:spPr>
      </p:pic>
      <p:grpSp>
        <p:nvGrpSpPr>
          <p:cNvPr id="177" name="Группа 176"/>
          <p:cNvGrpSpPr/>
          <p:nvPr/>
        </p:nvGrpSpPr>
        <p:grpSpPr>
          <a:xfrm>
            <a:off x="6745027" y="3710119"/>
            <a:ext cx="408812" cy="542922"/>
            <a:chOff x="2361639" y="2985697"/>
            <a:chExt cx="408812" cy="542922"/>
          </a:xfrm>
        </p:grpSpPr>
        <p:pic>
          <p:nvPicPr>
            <p:cNvPr id="178" name="Рисунок 1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9" name="Рисунок 1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t="43845" r="85960" b="43119"/>
          <a:stretch/>
        </p:blipFill>
        <p:spPr>
          <a:xfrm>
            <a:off x="7058058" y="3663788"/>
            <a:ext cx="503493" cy="639623"/>
          </a:xfrm>
          <a:prstGeom prst="rect">
            <a:avLst/>
          </a:prstGeom>
        </p:spPr>
      </p:pic>
      <p:pic>
        <p:nvPicPr>
          <p:cNvPr id="181" name="Рисунок 18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74498" r="52025" b="9218"/>
          <a:stretch/>
        </p:blipFill>
        <p:spPr>
          <a:xfrm>
            <a:off x="7325206" y="3755555"/>
            <a:ext cx="1248228" cy="1038232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410349" y="3725885"/>
            <a:ext cx="312609" cy="281666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43597" r="76652" b="43367"/>
          <a:stretch/>
        </p:blipFill>
        <p:spPr>
          <a:xfrm>
            <a:off x="8837369" y="3613418"/>
            <a:ext cx="503493" cy="639623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9236019" y="3615435"/>
            <a:ext cx="503493" cy="639623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43845" r="76703" b="43119"/>
          <a:stretch/>
        </p:blipFill>
        <p:spPr>
          <a:xfrm>
            <a:off x="4981218" y="2791498"/>
            <a:ext cx="503493" cy="639623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5" t="43736" r="48703" b="43228"/>
          <a:stretch/>
        </p:blipFill>
        <p:spPr>
          <a:xfrm>
            <a:off x="7546518" y="2777532"/>
            <a:ext cx="503493" cy="639623"/>
          </a:xfrm>
          <a:prstGeom prst="rect">
            <a:avLst/>
          </a:prstGeom>
        </p:spPr>
      </p:pic>
      <p:pic>
        <p:nvPicPr>
          <p:cNvPr id="189" name="Рисунок 18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74270" r="85442" b="15672"/>
          <a:stretch/>
        </p:blipFill>
        <p:spPr>
          <a:xfrm>
            <a:off x="7849212" y="2848723"/>
            <a:ext cx="1010480" cy="641267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128653" y="2958289"/>
            <a:ext cx="302864" cy="272886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5379399" y="2789285"/>
            <a:ext cx="503493" cy="639623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3" t="43652" r="4605" b="43312"/>
          <a:stretch/>
        </p:blipFill>
        <p:spPr>
          <a:xfrm>
            <a:off x="5810081" y="2777532"/>
            <a:ext cx="503493" cy="639623"/>
          </a:xfrm>
          <a:prstGeom prst="rect">
            <a:avLst/>
          </a:prstGeom>
        </p:spPr>
      </p:pic>
      <p:pic>
        <p:nvPicPr>
          <p:cNvPr id="193" name="Рисунок 19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74270" r="85442" b="15672"/>
          <a:stretch/>
        </p:blipFill>
        <p:spPr>
          <a:xfrm>
            <a:off x="6143359" y="2871951"/>
            <a:ext cx="1010480" cy="641267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806124" y="2928594"/>
            <a:ext cx="312609" cy="281666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43480" r="85644" b="43484"/>
          <a:stretch/>
        </p:blipFill>
        <p:spPr>
          <a:xfrm>
            <a:off x="9243558" y="2787148"/>
            <a:ext cx="503493" cy="639623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2" t="44017" r="13546" b="42947"/>
          <a:stretch/>
        </p:blipFill>
        <p:spPr>
          <a:xfrm>
            <a:off x="9641739" y="2784935"/>
            <a:ext cx="503493" cy="639623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6" t="43469" r="49002" b="43495"/>
          <a:stretch/>
        </p:blipFill>
        <p:spPr>
          <a:xfrm>
            <a:off x="10072421" y="2773182"/>
            <a:ext cx="503493" cy="639623"/>
          </a:xfrm>
          <a:prstGeom prst="rect">
            <a:avLst/>
          </a:prstGeom>
        </p:spPr>
      </p:pic>
      <p:pic>
        <p:nvPicPr>
          <p:cNvPr id="198" name="Рисунок 19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74270" r="85442" b="15672"/>
          <a:stretch/>
        </p:blipFill>
        <p:spPr>
          <a:xfrm>
            <a:off x="10396044" y="2866657"/>
            <a:ext cx="1010480" cy="6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4139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76738" y="5041392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1458266" y="1353246"/>
            <a:ext cx="7153027" cy="34535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труба – 10 хв – 90 ц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  1 хв - ? ц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ІІ труба – 15 хв – 90 ц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   1 хв - ? ц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Разом -    ? хв – 90 ц</a:t>
            </a:r>
          </a:p>
        </p:txBody>
      </p:sp>
    </p:spTree>
    <p:extLst>
      <p:ext uri="{BB962C8B-B14F-4D97-AF65-F5344CB8AC3E}">
        <p14:creationId xmlns:p14="http://schemas.microsoft.com/office/powerpoint/2010/main" val="37640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0155" y="22566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ц)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І </a:t>
            </a:r>
            <a:r>
              <a:rPr lang="uk-UA" sz="3600" dirty="0">
                <a:latin typeface="Monotype Corsiva" panose="03010101010201010101" pitchFamily="66" charset="0"/>
              </a:rPr>
              <a:t>труба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11215" y="488439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0155" y="300383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ц) </a:t>
            </a:r>
            <a:r>
              <a:rPr lang="uk-UA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 smtClean="0">
                <a:latin typeface="Monotype Corsiva" panose="03010101010201010101" pitchFamily="66" charset="0"/>
              </a:rPr>
              <a:t>ІІ </a:t>
            </a:r>
            <a:r>
              <a:rPr lang="uk-UA" sz="3600" dirty="0">
                <a:latin typeface="Monotype Corsiva" panose="03010101010201010101" pitchFamily="66" charset="0"/>
              </a:rPr>
              <a:t>труба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4" t="44409" r="3374" b="42555"/>
          <a:stretch/>
        </p:blipFill>
        <p:spPr>
          <a:xfrm>
            <a:off x="3399610" y="2271104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40355" y="2366379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5520" y="3130358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8" t="43227" r="85610" b="43737"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5" t="44955" r="13613" b="42009"/>
          <a:stretch/>
        </p:blipFill>
        <p:spPr>
          <a:xfrm>
            <a:off x="4048186" y="2298440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7" t="44104" r="4191" b="42860"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5" t="43178" r="13753" b="43786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3" t="43568" r="31155" b="43396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1452" y="526114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за 6 хв дві труби заповнять басейн.  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t="43969" r="85380" b="42995"/>
          <a:stretch/>
        </p:blipFill>
        <p:spPr>
          <a:xfrm>
            <a:off x="2971518" y="2992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8" t="43922" r="4230" b="43042"/>
          <a:stretch/>
        </p:blipFill>
        <p:spPr>
          <a:xfrm>
            <a:off x="2202363" y="300188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 t="43471" r="12946" b="43493"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2156" y="37372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smtClean="0">
                <a:latin typeface="Monotype Corsiva" panose="03010101010201010101" pitchFamily="66" charset="0"/>
              </a:rPr>
              <a:t>ц) </a:t>
            </a:r>
            <a:r>
              <a:rPr lang="uk-UA" sz="3600" dirty="0">
                <a:latin typeface="Monotype Corsiva" panose="03010101010201010101" pitchFamily="66" charset="0"/>
              </a:rPr>
              <a:t>– 2 труби разом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71425" y="3854717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1980" r="85106" b="83029"/>
          <a:stretch/>
        </p:blipFill>
        <p:spPr>
          <a:xfrm>
            <a:off x="2125592" y="3860832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5" t="43539" r="39783" b="43425"/>
          <a:stretch/>
        </p:blipFill>
        <p:spPr>
          <a:xfrm>
            <a:off x="4075337" y="2983059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5" t="44139" r="12973" b="42825"/>
          <a:stretch/>
        </p:blipFill>
        <p:spPr>
          <a:xfrm>
            <a:off x="1861745" y="3744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0" t="43533" r="39528" b="43431"/>
          <a:stretch/>
        </p:blipFill>
        <p:spPr>
          <a:xfrm>
            <a:off x="2594537" y="3720929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6" t="43516" r="13052" b="43448"/>
          <a:stretch/>
        </p:blipFill>
        <p:spPr>
          <a:xfrm>
            <a:off x="1850292" y="2977797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3" t="44818" r="48975" b="42146"/>
          <a:stretch/>
        </p:blipFill>
        <p:spPr>
          <a:xfrm>
            <a:off x="3310587" y="3039988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50426" y="2993872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44048" r="85439" b="42916"/>
          <a:stretch/>
        </p:blipFill>
        <p:spPr>
          <a:xfrm>
            <a:off x="3327608" y="3744155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2" t="43419" r="48636" b="43545"/>
          <a:stretch/>
        </p:blipFill>
        <p:spPr>
          <a:xfrm>
            <a:off x="3710948" y="3714322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F96F96E-1E6A-45B7-AD7A-2E9AC48E84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6" t="42985" r="57193" b="43173"/>
          <a:stretch/>
        </p:blipFill>
        <p:spPr>
          <a:xfrm>
            <a:off x="1482392" y="4445086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3B71C07-7C6A-4CD7-A37D-C276DE2224CD}"/>
              </a:ext>
            </a:extLst>
          </p:cNvPr>
          <p:cNvSpPr txBox="1"/>
          <p:nvPr/>
        </p:nvSpPr>
        <p:spPr>
          <a:xfrm>
            <a:off x="1681067" y="438164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E15C66CD-85F9-48C8-9F3E-4A2B859102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5520" y="4613102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D2441EA-3C31-4FD8-A360-D04F764E2C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t="43969" r="85380" b="42995"/>
          <a:stretch/>
        </p:blipFill>
        <p:spPr>
          <a:xfrm>
            <a:off x="2971518" y="4475508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2BB146D0-332E-4E88-9C1B-DBEF33F870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8" t="43922" r="4230" b="43042"/>
          <a:stretch/>
        </p:blipFill>
        <p:spPr>
          <a:xfrm>
            <a:off x="2202363" y="4484625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A8DA702-E1C0-4826-9066-C3FA6F380B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5" t="43539" r="39783" b="43425"/>
          <a:stretch/>
        </p:blipFill>
        <p:spPr>
          <a:xfrm>
            <a:off x="4075337" y="446580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813BA902-4440-4254-8320-A2D56633BC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6" t="43516" r="13052" b="43448"/>
          <a:stretch/>
        </p:blipFill>
        <p:spPr>
          <a:xfrm>
            <a:off x="1850292" y="4460541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B4FA3D5B-DC9A-4639-822D-614D2D3725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3" t="44818" r="48975" b="42146"/>
          <a:stretch/>
        </p:blipFill>
        <p:spPr>
          <a:xfrm>
            <a:off x="3310587" y="4522732"/>
            <a:ext cx="463844" cy="589254"/>
          </a:xfrm>
          <a:prstGeom prst="rect">
            <a:avLst/>
          </a:prstGeom>
        </p:spPr>
      </p:pic>
      <p:grpSp>
        <p:nvGrpSpPr>
          <p:cNvPr id="105" name="Группа 120">
            <a:extLst>
              <a:ext uri="{FF2B5EF4-FFF2-40B4-BE49-F238E27FC236}">
                <a16:creationId xmlns:a16="http://schemas.microsoft.com/office/drawing/2014/main" id="{303F4CC6-C9C3-4114-8C1E-23658C4A9ADB}"/>
              </a:ext>
            </a:extLst>
          </p:cNvPr>
          <p:cNvGrpSpPr/>
          <p:nvPr/>
        </p:nvGrpSpPr>
        <p:grpSpPr>
          <a:xfrm>
            <a:off x="2550426" y="4476616"/>
            <a:ext cx="408812" cy="542922"/>
            <a:chOff x="2361639" y="2985697"/>
            <a:chExt cx="408812" cy="542922"/>
          </a:xfrm>
        </p:grpSpPr>
        <p:pic>
          <p:nvPicPr>
            <p:cNvPr id="106" name="Рисунок 105">
              <a:extLst>
                <a:ext uri="{FF2B5EF4-FFF2-40B4-BE49-F238E27FC236}">
                  <a16:creationId xmlns:a16="http://schemas.microsoft.com/office/drawing/2014/main" id="{E326A9B4-44E8-49A8-BDCD-70E0E4334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7BB61E8B-1F38-4A19-B737-7D9B1B42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77073-8E3A-4EF3-A2CD-69D136642909}"/>
              </a:ext>
            </a:extLst>
          </p:cNvPr>
          <p:cNvSpPr txBox="1"/>
          <p:nvPr/>
        </p:nvSpPr>
        <p:spPr>
          <a:xfrm>
            <a:off x="4360831" y="444696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(хв) </a:t>
            </a: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  <p:bldP spid="82" grpId="0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312838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3</a:t>
            </a:r>
            <a:r>
              <a:rPr lang="uk-UA" sz="4400" b="1" dirty="0" smtClean="0">
                <a:solidFill>
                  <a:srgbClr val="2F3242"/>
                </a:solidFill>
              </a:rPr>
              <a:t>79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№384</a:t>
            </a:r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61086</TotalTime>
  <Words>496</Words>
  <Application>Microsoft Office PowerPoint</Application>
  <PresentationFormat>Широкоэкранный</PresentationFormat>
  <Paragraphs>188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11640</cp:revision>
  <dcterms:created xsi:type="dcterms:W3CDTF">2018-01-05T16:38:53Z</dcterms:created>
  <dcterms:modified xsi:type="dcterms:W3CDTF">2022-03-22T10:00:52Z</dcterms:modified>
</cp:coreProperties>
</file>