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733" r:id="rId3"/>
    <p:sldId id="454" r:id="rId4"/>
    <p:sldId id="663" r:id="rId5"/>
    <p:sldId id="741" r:id="rId6"/>
    <p:sldId id="742" r:id="rId7"/>
    <p:sldId id="743" r:id="rId8"/>
    <p:sldId id="744" r:id="rId9"/>
    <p:sldId id="745" r:id="rId10"/>
    <p:sldId id="748" r:id="rId11"/>
    <p:sldId id="749" r:id="rId12"/>
    <p:sldId id="746" r:id="rId13"/>
    <p:sldId id="747" r:id="rId14"/>
    <p:sldId id="706" r:id="rId15"/>
    <p:sldId id="736" r:id="rId16"/>
    <p:sldId id="740" r:id="rId17"/>
    <p:sldId id="289" r:id="rId18"/>
    <p:sldId id="306" r:id="rId19"/>
    <p:sldId id="732" r:id="rId20"/>
    <p:sldId id="29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12D"/>
    <a:srgbClr val="6CB741"/>
    <a:srgbClr val="DB4037"/>
    <a:srgbClr val="BB75A9"/>
    <a:srgbClr val="E24ED0"/>
    <a:srgbClr val="E34DB5"/>
    <a:srgbClr val="FAF225"/>
    <a:srgbClr val="FFB441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3034" y="4063736"/>
            <a:ext cx="8597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Як дотримуватися правил безпеки в школі, в побуті, громадських місцях. Правила безпечної поведінки вдома. Як діяти, якщо відчули запах газу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069" y="1429950"/>
            <a:ext cx="3497181" cy="28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Моделювання  ситуацій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181661"/>
            <a:ext cx="5318760" cy="47391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Ситуація 1. Телефонний дзвінок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4204" y="1789408"/>
            <a:ext cx="5292572" cy="2598468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— Телефонують з телефонної станції. Перевірка зв’язку. Який ваш номер телефону? Яка ваша адреса? Коли вдома буде хтось із дорослих? Відповідай, відключимо телефон від мережі.</a:t>
            </a:r>
            <a:endParaRPr lang="uk-UA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2023" y="4507992"/>
            <a:ext cx="5220213" cy="215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Правильні дії: </a:t>
            </a:r>
          </a:p>
          <a:p>
            <a:pPr algn="ctr"/>
            <a:r>
              <a:rPr lang="uk-UA" sz="2400" dirty="0"/>
              <a:t>Попрошу зателефонувати пізніше. На жодне запитання не відповідаю. Попереджу рідних про цю розмову, пораджусь із ними.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29400" y="1208587"/>
            <a:ext cx="5318760" cy="47391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Ситуація 2. Телефонний дзвінок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629400" y="1789408"/>
            <a:ext cx="5318760" cy="2598468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—  Я — мамина колега по роботі. Твоя мама нездужає. Я зараз підійду до тебе, візьму для мами в домашній аптечці ліки. Ти хочеш, щоб мама одужала? Відчини двері.</a:t>
            </a:r>
            <a:endParaRPr lang="uk-UA" sz="24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702117" y="4507992"/>
            <a:ext cx="5246043" cy="215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Правильні дії: </a:t>
            </a:r>
          </a:p>
          <a:p>
            <a:pPr algn="ctr"/>
            <a:endParaRPr lang="uk-UA" sz="2400" b="1" dirty="0"/>
          </a:p>
          <a:p>
            <a:pPr algn="ctr"/>
            <a:r>
              <a:rPr lang="uk-UA" sz="2400" dirty="0"/>
              <a:t>Дверей не відчиню. Зателефоную на роботу до мами, до тата, до бабусі — повідомлю їм про дзвінок.</a:t>
            </a:r>
          </a:p>
        </p:txBody>
      </p:sp>
    </p:spTree>
    <p:extLst>
      <p:ext uri="{BB962C8B-B14F-4D97-AF65-F5344CB8AC3E}">
        <p14:creationId xmlns:p14="http://schemas.microsoft.com/office/powerpoint/2010/main" val="9145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Моделювання  ситуацій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0312" y="1208587"/>
            <a:ext cx="5602224" cy="766951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Ситуація 3. Несподіваний дзвінок у двері.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37896" y="2084327"/>
            <a:ext cx="5574640" cy="172147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— У під’їзді помирає людина! Терміново потрібен телефон. Відчиніть!</a:t>
            </a:r>
            <a:endParaRPr lang="uk-UA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9571" y="4032504"/>
            <a:ext cx="5498425" cy="2660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Правильні дії: </a:t>
            </a:r>
          </a:p>
          <a:p>
            <a:pPr algn="ctr"/>
            <a:endParaRPr lang="uk-UA" sz="2400" b="1" dirty="0"/>
          </a:p>
          <a:p>
            <a:pPr algn="ctr"/>
            <a:r>
              <a:rPr lang="uk-UA" sz="2400" dirty="0"/>
              <a:t>Не відчиню. Запитаю, за яким номером можу зателефонувати від імені незнайомця. Зателефоную сусідам.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345936" y="1208586"/>
            <a:ext cx="5602224" cy="76695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Ситуація </a:t>
            </a:r>
            <a:r>
              <a:rPr lang="uk-UA" sz="2400" b="1" dirty="0" smtClean="0"/>
              <a:t>4. </a:t>
            </a:r>
            <a:r>
              <a:rPr lang="uk-UA" sz="2400" b="1" dirty="0"/>
              <a:t>Несподіваний дзвінок у двері.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345936" y="2084328"/>
            <a:ext cx="5602224" cy="172147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— Пожежа! Всі </a:t>
            </a:r>
            <a:r>
              <a:rPr lang="uk-UA" sz="2400" b="1" dirty="0" err="1"/>
              <a:t>горимо</a:t>
            </a:r>
            <a:r>
              <a:rPr lang="uk-UA" sz="2400" b="1" dirty="0"/>
              <a:t>! Відчиняйте двері! Рятуйтесь!</a:t>
            </a:r>
            <a:endParaRPr lang="uk-UA" sz="24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422529" y="4032504"/>
            <a:ext cx="5525632" cy="263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Правильні дії: </a:t>
            </a:r>
          </a:p>
          <a:p>
            <a:pPr algn="ctr"/>
            <a:endParaRPr lang="uk-UA" sz="2400" b="1" dirty="0"/>
          </a:p>
          <a:p>
            <a:pPr algn="ctr"/>
            <a:r>
              <a:rPr lang="uk-UA" sz="2400" dirty="0"/>
              <a:t>Не відчиню. Зателефоную сусідам, перепитаю. Вийду на балкон, </a:t>
            </a:r>
            <a:r>
              <a:rPr lang="uk-UA" sz="2400" dirty="0" err="1"/>
              <a:t>оціню</a:t>
            </a:r>
            <a:r>
              <a:rPr lang="uk-UA" sz="2400" dirty="0"/>
              <a:t> ситуацію біля під’їзду. Зателефоную рідним, щоб вони перевірили ситуацію і порадили мені, що робити.</a:t>
            </a:r>
          </a:p>
        </p:txBody>
      </p:sp>
    </p:spTree>
    <p:extLst>
      <p:ext uri="{BB962C8B-B14F-4D97-AF65-F5344CB8AC3E}">
        <p14:creationId xmlns:p14="http://schemas.microsoft.com/office/powerpoint/2010/main" val="1846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Газ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208586"/>
            <a:ext cx="11667744" cy="1104845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Без газу, електрики, води обійтися важко. Вже багато років вони служать людині. Вони приносять багато користі, але поводитися з ними треба обережно, дотримуючись правил безпечного користування.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8016" y="2413752"/>
            <a:ext cx="11667744" cy="80467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Газ, який горить у нас на кухні, не має запаху, але до нього додають домішки з неприємним запахом. Як ви думаєте, для чого це роблять?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8016" y="3318746"/>
            <a:ext cx="8586216" cy="331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Газ може стати небезпечним, і про це слід памʼятати завжди. Газ отруйний, якщо він перебуває в повітрі – це може викликати отруєння. Якщо вміст газу в повітрі збільшується до 7 %, то від будь-якої іскри може статися вибух. А якщо вміст газу і далі зростатиме, то суміш газу і повітря стає пожежонебезпечною. Перебуваючи у загазованому приміщенні можна швидко отруїтися. Отруєння газом дуже небезпечне тому, що призводить до втрати свідомості й зупинки дихання.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4925" y="3703848"/>
            <a:ext cx="3034938" cy="201115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853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Газ – невидима небезпека в домі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208587"/>
            <a:ext cx="11667744" cy="60192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При появі запаху газу в приміщенні слід негайно: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8016" y="1947408"/>
            <a:ext cx="11667744" cy="41699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1.  Відчинити вікна, двері і перекрити газові крани; не запалювати сірники, не вмикати світло; повідомити дорослих.</a:t>
            </a:r>
          </a:p>
          <a:p>
            <a:r>
              <a:rPr lang="uk-UA" sz="2800" dirty="0"/>
              <a:t>2. Якщо запах газу не зникає, викликай службу газу за телефоном – 104, а сам вийди на вулицю.</a:t>
            </a:r>
          </a:p>
          <a:p>
            <a:r>
              <a:rPr lang="uk-UA" sz="2800" dirty="0"/>
              <a:t>3. Якщо хтось отруївся газом, його треба винести на вулицю і розстебнути одяг на грудях. На голову покласти холодний компрес, а до ніг – грілку, оббризкати обличчя холодною водою, дати понюхати нашатирний спирт, напоїти міцним чаєм або кавою.</a:t>
            </a:r>
          </a:p>
        </p:txBody>
      </p:sp>
    </p:spTree>
    <p:extLst>
      <p:ext uri="{BB962C8B-B14F-4D97-AF65-F5344CB8AC3E}">
        <p14:creationId xmlns:p14="http://schemas.microsoft.com/office/powerpoint/2010/main" val="121733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 потрібно діяти, якщо ви відчули запах газу?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Що не можна робити, якщо ви відчули запах газу - ТЕХНОСПЕКТР-СЕРВІС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900" y="1727822"/>
            <a:ext cx="5825570" cy="36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Правила поведінки при виявленні запаху газу / Дніпрогаз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1752" y="1583808"/>
            <a:ext cx="5804148" cy="219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8096" y="3783326"/>
            <a:ext cx="2121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Спочатку перекрийте газові крани, відчиніть вікна і вийдіть з приміщення.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5596" y="3783326"/>
            <a:ext cx="2121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Коли вийдете із загазованого приміщення, викличте аварійну газову службу.</a:t>
            </a:r>
          </a:p>
        </p:txBody>
      </p:sp>
    </p:spTree>
    <p:extLst>
      <p:ext uri="{BB962C8B-B14F-4D97-AF65-F5344CB8AC3E}">
        <p14:creationId xmlns:p14="http://schemas.microsoft.com/office/powerpoint/2010/main" val="15840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Розгляньте малюнки і розкажіть, яких правил безпечної поведінки потрібно дотримуватися вдома.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Безпека дитини вдома: консультація для батьк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50" y="1306022"/>
            <a:ext cx="2102993" cy="1701148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Безпека дитини вдома: консультація для батьків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8774315" y="4226663"/>
            <a:ext cx="1785503" cy="1699187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Безпека дитини вдома: консультація для батьків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9587" y="4226663"/>
            <a:ext cx="1698489" cy="1701148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Дитячі пустощі з вогнем - небезпечні! — Вінницька районна державна  адміністрація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74315" y="1306022"/>
            <a:ext cx="2113326" cy="1690435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Заняття для дітей середньої групи та їх батьків &quot;Щасливий випадок&quot; (ТБ)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3917" y="4226663"/>
            <a:ext cx="1704557" cy="1709900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Правила безпеки - www.wedenska107.com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3234" y="1306022"/>
            <a:ext cx="2102993" cy="1699187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6422" y="3016752"/>
            <a:ext cx="198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Відчиняти двері незнайомцям та розмовляти з ними небезпечно.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408430" y="3016752"/>
            <a:ext cx="2592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Вживайте ліки лише за призначенням лікаря.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156879" y="5966729"/>
            <a:ext cx="2068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Гратися на балконі небезпечно!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593555" y="3020834"/>
            <a:ext cx="24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Сірники дітям не друзі!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320418" y="5966729"/>
            <a:ext cx="2191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Закривайте крани після користування.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123832" y="5964533"/>
            <a:ext cx="3086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Обережно поводьтеся з гострими предметами.</a:t>
            </a:r>
          </a:p>
        </p:txBody>
      </p:sp>
    </p:spTree>
    <p:extLst>
      <p:ext uri="{BB962C8B-B14F-4D97-AF65-F5344CB8AC3E}">
        <p14:creationId xmlns:p14="http://schemas.microsoft.com/office/powerpoint/2010/main" val="735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355596" y="1224183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70206" y="1823610"/>
            <a:ext cx="11637034" cy="402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Продовж речення.</a:t>
            </a:r>
          </a:p>
        </p:txBody>
      </p:sp>
      <p:sp>
        <p:nvSpPr>
          <p:cNvPr id="6" name="Овал 5"/>
          <p:cNvSpPr/>
          <p:nvPr/>
        </p:nvSpPr>
        <p:spPr>
          <a:xfrm>
            <a:off x="737740" y="2628631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/>
          <p:cNvSpPr/>
          <p:nvPr/>
        </p:nvSpPr>
        <p:spPr>
          <a:xfrm>
            <a:off x="737740" y="3248258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/>
          <p:cNvSpPr/>
          <p:nvPr/>
        </p:nvSpPr>
        <p:spPr>
          <a:xfrm>
            <a:off x="737740" y="4487512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/>
          <p:cNvSpPr/>
          <p:nvPr/>
        </p:nvSpPr>
        <p:spPr>
          <a:xfrm>
            <a:off x="737740" y="3867885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929920" y="2484666"/>
            <a:ext cx="465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Щоб не затопити квартиру,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9920" y="3104118"/>
            <a:ext cx="465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Переходь дорогу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29920" y="3723920"/>
            <a:ext cx="465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Чути запах диму або газу -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29920" y="4343547"/>
            <a:ext cx="465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Залишившись наодинці вдома,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614796" y="2946331"/>
            <a:ext cx="6333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3257068" y="3565783"/>
            <a:ext cx="7987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4459064" y="4185585"/>
            <a:ext cx="6785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4661561" y="4805212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4864" y="2493460"/>
            <a:ext cx="543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закривайте </a:t>
            </a:r>
            <a:r>
              <a:rPr lang="uk-UA" sz="2400" dirty="0" smtClean="0"/>
              <a:t>кран.</a:t>
            </a:r>
            <a:endParaRPr lang="uk-UA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3257068" y="3112912"/>
            <a:ext cx="763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на </a:t>
            </a:r>
            <a:r>
              <a:rPr lang="uk-UA" sz="2400" dirty="0" err="1" smtClean="0"/>
              <a:t>преході</a:t>
            </a:r>
            <a:r>
              <a:rPr lang="uk-UA" sz="2400" dirty="0" smtClean="0"/>
              <a:t> </a:t>
            </a:r>
            <a:r>
              <a:rPr lang="uk-UA" sz="2400" dirty="0"/>
              <a:t>чи за </a:t>
            </a:r>
            <a:r>
              <a:rPr lang="uk-UA" sz="2400" dirty="0" smtClean="0"/>
              <a:t>світлофором.</a:t>
            </a:r>
            <a:endParaRPr lang="uk-UA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459064" y="3732538"/>
            <a:ext cx="694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/>
              <a:t>п</a:t>
            </a:r>
            <a:r>
              <a:rPr lang="uk-UA" sz="2400" dirty="0" err="1" smtClean="0"/>
              <a:t>овідомте</a:t>
            </a:r>
            <a:r>
              <a:rPr lang="uk-UA" sz="2400" dirty="0" smtClean="0"/>
              <a:t> 104.</a:t>
            </a:r>
            <a:endParaRPr lang="uk-UA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5062168" y="4344073"/>
            <a:ext cx="543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дотримуйтеся правил безпеки.</a:t>
            </a:r>
          </a:p>
        </p:txBody>
      </p:sp>
    </p:spTree>
    <p:extLst>
      <p:ext uri="{BB962C8B-B14F-4D97-AF65-F5344CB8AC3E}">
        <p14:creationId xmlns:p14="http://schemas.microsoft.com/office/powerpoint/2010/main" val="1974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" grpId="0" animBg="1"/>
      <p:bldP spid="46" grpId="0" animBg="1"/>
      <p:bldP spid="47" grpId="0" animBg="1"/>
      <p:bldP spid="48" grpId="0" animBg="1"/>
      <p:bldP spid="9" grpId="0"/>
      <p:bldP spid="59" grpId="0"/>
      <p:bldP spid="69" grpId="0"/>
      <p:bldP spid="70" grpId="0"/>
      <p:bldP spid="17" grpId="0"/>
      <p:bldP spid="74" grpId="0"/>
      <p:bldP spid="75" grpId="0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85031" y="1154544"/>
            <a:ext cx="8363806" cy="554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Наше життя і безпека залежать від відповідального ставлення до себе й оточуючих. </a:t>
            </a:r>
            <a:r>
              <a:rPr lang="ru-RU" sz="4000" dirty="0">
                <a:solidFill>
                  <a:prstClr val="white"/>
                </a:solidFill>
              </a:rPr>
              <a:t>Щоб людям </a:t>
            </a:r>
            <a:r>
              <a:rPr lang="ru-RU" sz="4000" dirty="0" err="1">
                <a:solidFill>
                  <a:prstClr val="white"/>
                </a:solidFill>
              </a:rPr>
              <a:t>було</a:t>
            </a:r>
            <a:r>
              <a:rPr lang="ru-RU" sz="4000" dirty="0">
                <a:solidFill>
                  <a:prstClr val="white"/>
                </a:solidFill>
              </a:rPr>
              <a:t> легко і комфортно </a:t>
            </a:r>
            <a:r>
              <a:rPr lang="ru-RU" sz="4000" dirty="0" err="1">
                <a:solidFill>
                  <a:prstClr val="white"/>
                </a:solidFill>
              </a:rPr>
              <a:t>жити</a:t>
            </a:r>
            <a:r>
              <a:rPr lang="ru-RU" sz="4000" dirty="0">
                <a:solidFill>
                  <a:prstClr val="white"/>
                </a:solidFill>
              </a:rPr>
              <a:t>, створено </a:t>
            </a:r>
            <a:r>
              <a:rPr lang="ru-RU" sz="4000" dirty="0" err="1">
                <a:solidFill>
                  <a:prstClr val="white"/>
                </a:solidFill>
              </a:rPr>
              <a:t>багато</a:t>
            </a:r>
            <a:r>
              <a:rPr lang="ru-RU" sz="4000" dirty="0">
                <a:solidFill>
                  <a:prstClr val="white"/>
                </a:solidFill>
              </a:rPr>
              <a:t> </a:t>
            </a:r>
            <a:r>
              <a:rPr lang="ru-RU" sz="4000" dirty="0" err="1">
                <a:solidFill>
                  <a:prstClr val="white"/>
                </a:solidFill>
              </a:rPr>
              <a:t>різних</a:t>
            </a:r>
            <a:r>
              <a:rPr lang="ru-RU" sz="4000" dirty="0">
                <a:solidFill>
                  <a:prstClr val="white"/>
                </a:solidFill>
              </a:rPr>
              <a:t> речей, </a:t>
            </a:r>
            <a:r>
              <a:rPr lang="ru-RU" sz="4000" dirty="0" err="1">
                <a:solidFill>
                  <a:prstClr val="white"/>
                </a:solidFill>
              </a:rPr>
              <a:t>які</a:t>
            </a:r>
            <a:r>
              <a:rPr lang="ru-RU" sz="4000" dirty="0">
                <a:solidFill>
                  <a:prstClr val="white"/>
                </a:solidFill>
              </a:rPr>
              <a:t> </a:t>
            </a:r>
            <a:r>
              <a:rPr lang="ru-RU" sz="4000" dirty="0" err="1">
                <a:solidFill>
                  <a:prstClr val="white"/>
                </a:solidFill>
              </a:rPr>
              <a:t>допомагають</a:t>
            </a:r>
            <a:r>
              <a:rPr lang="ru-RU" sz="4000" dirty="0">
                <a:solidFill>
                  <a:prstClr val="white"/>
                </a:solidFill>
              </a:rPr>
              <a:t> у </a:t>
            </a:r>
            <a:r>
              <a:rPr lang="ru-RU" sz="4000" dirty="0" err="1">
                <a:solidFill>
                  <a:prstClr val="white"/>
                </a:solidFill>
              </a:rPr>
              <a:t>побуті</a:t>
            </a:r>
            <a:r>
              <a:rPr lang="ru-RU" sz="4000" dirty="0">
                <a:solidFill>
                  <a:prstClr val="white"/>
                </a:solidFill>
              </a:rPr>
              <a:t>. І </a:t>
            </a:r>
            <a:r>
              <a:rPr lang="ru-RU" sz="4000" dirty="0" err="1">
                <a:solidFill>
                  <a:prstClr val="white"/>
                </a:solidFill>
              </a:rPr>
              <a:t>щоб</a:t>
            </a:r>
            <a:r>
              <a:rPr lang="ru-RU" sz="4000" dirty="0">
                <a:solidFill>
                  <a:prstClr val="white"/>
                </a:solidFill>
              </a:rPr>
              <a:t> не </a:t>
            </a:r>
            <a:r>
              <a:rPr lang="ru-RU" sz="4000" dirty="0" err="1">
                <a:solidFill>
                  <a:prstClr val="white"/>
                </a:solidFill>
              </a:rPr>
              <a:t>сталося</a:t>
            </a:r>
            <a:r>
              <a:rPr lang="ru-RU" sz="4000" dirty="0">
                <a:solidFill>
                  <a:prstClr val="white"/>
                </a:solidFill>
              </a:rPr>
              <a:t> лиха, треба </a:t>
            </a:r>
            <a:r>
              <a:rPr lang="ru-RU" sz="4000" dirty="0" err="1">
                <a:solidFill>
                  <a:prstClr val="white"/>
                </a:solidFill>
              </a:rPr>
              <a:t>дотримуватися</a:t>
            </a:r>
            <a:r>
              <a:rPr lang="ru-RU" sz="4000" dirty="0">
                <a:solidFill>
                  <a:prstClr val="white"/>
                </a:solidFill>
              </a:rPr>
              <a:t> </a:t>
            </a:r>
            <a:r>
              <a:rPr lang="ru-RU" sz="4000" dirty="0" err="1">
                <a:solidFill>
                  <a:prstClr val="white"/>
                </a:solidFill>
              </a:rPr>
              <a:t>певних</a:t>
            </a:r>
            <a:r>
              <a:rPr lang="ru-RU" sz="4000" dirty="0">
                <a:solidFill>
                  <a:prstClr val="white"/>
                </a:solidFill>
              </a:rPr>
              <a:t> правил.</a:t>
            </a:r>
            <a:endParaRPr lang="uk-UA" sz="4000" dirty="0">
              <a:solidFill>
                <a:srgbClr val="FFFF00"/>
              </a:solidFill>
            </a:endParaRPr>
          </a:p>
        </p:txBody>
      </p:sp>
      <p:pic>
        <p:nvPicPr>
          <p:cNvPr id="10242" name="Picture 2" descr="Запобігання дитячому травматизму - Дошкільний навчальний заклад  (ясла-садок) № 401 Харківської міської рад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166" y="1752600"/>
            <a:ext cx="3364865" cy="32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8036098" cy="50439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Газ, який існує як природна речовина, не має ні кольору, ні запаху. Але оскільки газ при неправильному застосуванні становить небезпеку, в нього додають речовину під назвою </a:t>
            </a:r>
            <a:r>
              <a:rPr lang="uk-UA" sz="3200" dirty="0" err="1"/>
              <a:t>одорант</a:t>
            </a:r>
            <a:r>
              <a:rPr lang="uk-UA" sz="3200" dirty="0"/>
              <a:t> - це дає можливість ідентифікувати характерний запах, що дозволяє людині виявити витік газу в побуті.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146" y="2404871"/>
            <a:ext cx="3507486" cy="263061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762755" y="1148027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Підручник ст. </a:t>
            </a:r>
            <a:r>
              <a:rPr lang="uk-UA" sz="4400" b="1" dirty="0">
                <a:solidFill>
                  <a:srgbClr val="2F3242"/>
                </a:solidFill>
              </a:rPr>
              <a:t>69-70</a:t>
            </a:r>
          </a:p>
          <a:p>
            <a:pPr algn="ctr"/>
            <a:r>
              <a:rPr lang="uk-UA" sz="4400" i="1" dirty="0" smtClean="0">
                <a:solidFill>
                  <a:srgbClr val="2F3242"/>
                </a:solidFill>
              </a:rPr>
              <a:t>Зошит ст. 28 - 29</a:t>
            </a:r>
            <a:endParaRPr lang="uk-UA" sz="4400" i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5" y="1264757"/>
            <a:ext cx="7147704" cy="5348865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0332" y="2976114"/>
            <a:ext cx="396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Станьте, діти, всі рівненько,</a:t>
            </a:r>
          </a:p>
          <a:p>
            <a:r>
              <a:rPr lang="uk-UA" sz="2400" b="1" dirty="0"/>
              <a:t>Посміхніться веселенько.</a:t>
            </a:r>
          </a:p>
          <a:p>
            <a:r>
              <a:rPr lang="uk-UA" sz="2400" b="1" dirty="0"/>
              <a:t>Настрій на урок взяли,</a:t>
            </a:r>
          </a:p>
          <a:p>
            <a:r>
              <a:rPr lang="uk-UA" sz="2400" b="1" dirty="0"/>
              <a:t>Працювати почали!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6249" y="2112990"/>
            <a:ext cx="3407434" cy="33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0" y="620773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3" y="1215155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таке небезпека? Де вона може трапитися? 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143" y="1874856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Згадай, чи був ти свідком якоїсь небезпечної ситуації. Якщо так, розкажи про це.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12143" y="2547832"/>
            <a:ext cx="11913080" cy="8809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 яким номером телефону викликають </a:t>
            </a:r>
            <a:r>
              <a:rPr lang="uk-UA" sz="2400" dirty="0" err="1"/>
              <a:t>пожежно</a:t>
            </a:r>
            <a:r>
              <a:rPr lang="uk-UA" sz="2400" dirty="0"/>
              <a:t>-рятувальну службу, поліцію, швидку медичну допомогу, службу газу?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47466" y="3875915"/>
            <a:ext cx="8120157" cy="2307830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>
                <a:solidFill>
                  <a:srgbClr val="FFFF00"/>
                </a:solidFill>
              </a:rPr>
              <a:t>Щоби бути в безпеці, потрібно строго дотримуватися правил поведінки.</a:t>
            </a:r>
            <a:endParaRPr lang="uk-UA" sz="4400" b="1" dirty="0">
              <a:solidFill>
                <a:srgbClr val="FFFF00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6072" y="3619219"/>
            <a:ext cx="1302712" cy="29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69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4100" y="1456402"/>
            <a:ext cx="7605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5400" dirty="0"/>
          </a:p>
          <a:p>
            <a:r>
              <a:rPr lang="uk-UA" sz="5400" b="1" dirty="0">
                <a:solidFill>
                  <a:srgbClr val="FF0000"/>
                </a:solidFill>
              </a:rPr>
              <a:t>Безпе́ка</a:t>
            </a:r>
            <a:r>
              <a:rPr lang="uk-UA" sz="5400" dirty="0">
                <a:solidFill>
                  <a:srgbClr val="FF0000"/>
                </a:solidFill>
              </a:rPr>
              <a:t> </a:t>
            </a:r>
            <a:r>
              <a:rPr lang="uk-UA" sz="5400" dirty="0"/>
              <a:t>— це відсутність загрози.</a:t>
            </a:r>
          </a:p>
        </p:txBody>
      </p:sp>
    </p:spTree>
    <p:extLst>
      <p:ext uri="{BB962C8B-B14F-4D97-AF65-F5344CB8AC3E}">
        <p14:creationId xmlns:p14="http://schemas.microsoft.com/office/powerpoint/2010/main" val="11187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Небезпечні речовини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2024" y="1252728"/>
            <a:ext cx="11667744" cy="1618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Людина хоче бути здоровою, щасливою. Тому завжди дотримується гігієни – утримує своє тіло, одяг, оселю  в чистоті і порядку. Щоб легше було доглядати за цими речами, людина створила багато хімічних речовин, які дуже полегшили її побут. На жаль, ці надійні помічники можуть становити загрозу здоров’ю людини.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92024" y="3129206"/>
            <a:ext cx="11667744" cy="115018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Які засоби побутової хімії вважають безпечними для людини при правильному їх використанні? Вони не повинні завдавати шкоди людині, якщо дотримуватися рекомендацій щодо їхнього використання.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794" y="5173431"/>
            <a:ext cx="2798548" cy="89333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0108" y="5031286"/>
            <a:ext cx="1669039" cy="117761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5896" y="4388108"/>
            <a:ext cx="858970" cy="222645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29" y="4351834"/>
            <a:ext cx="1238783" cy="232483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75520" y="4364646"/>
            <a:ext cx="1105716" cy="22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Небезпечні речовини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280516"/>
            <a:ext cx="11667744" cy="91404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Проте є дуже небезпечні речовини, які іноді доводиться використовувати в побуті.</a:t>
            </a:r>
          </a:p>
          <a:p>
            <a:pPr algn="ctr"/>
            <a:r>
              <a:rPr lang="uk-UA" sz="2400" dirty="0"/>
              <a:t> Назвіть їх.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72" y="2268880"/>
            <a:ext cx="2718782" cy="20390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560" t="5976" r="18768" b="9881"/>
          <a:stretch/>
        </p:blipFill>
        <p:spPr>
          <a:xfrm>
            <a:off x="3721608" y="2296287"/>
            <a:ext cx="1444752" cy="2011680"/>
          </a:xfrm>
          <a:prstGeom prst="rect">
            <a:avLst/>
          </a:prstGeom>
        </p:spPr>
      </p:pic>
      <p:pic>
        <p:nvPicPr>
          <p:cNvPr id="2050" name="Picture 2" descr="Ацетон+ ТМ ХІМРЕЗЕРВ - Химрезерв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6282" y="2313266"/>
            <a:ext cx="1832142" cy="195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Оцет Моя Ольвія 9% 0,95 л з доставкою додому - купити в інтернет-магазині  Vitok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6722" y="2272479"/>
            <a:ext cx="694806" cy="20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FUMS | Дезодорант-спрей для женщин &quot;Оригинал&quot; Dove Deodorant Bodyspray  Original - купить по выгодной цене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25101" y="2296287"/>
            <a:ext cx="633835" cy="19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128016" y="4363617"/>
            <a:ext cx="11667744" cy="58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трапитися</a:t>
            </a:r>
            <a:r>
              <a:rPr lang="ru-RU" sz="2400" dirty="0"/>
              <a:t>,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поводитися</a:t>
            </a:r>
            <a:r>
              <a:rPr lang="ru-RU" sz="2400" dirty="0"/>
              <a:t> з ними </a:t>
            </a:r>
            <a:r>
              <a:rPr lang="ru-RU" sz="2400" dirty="0" err="1"/>
              <a:t>необережно</a:t>
            </a:r>
            <a:r>
              <a:rPr lang="ru-RU" sz="2400" dirty="0"/>
              <a:t>?</a:t>
            </a:r>
            <a:endParaRPr lang="uk-UA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1890" y="2270760"/>
            <a:ext cx="2037207" cy="2037207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128016" y="5196980"/>
            <a:ext cx="10485444" cy="1487296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rgbClr val="FFFF00"/>
                </a:solidFill>
              </a:rPr>
              <a:t>Якщо ж з якоїсь причини до твого організму потрапили невідомі тобі ліки або речовина, скоріше викликай швидку за телефоном 103!!!</a:t>
            </a:r>
            <a:endParaRPr lang="uk-UA" sz="3000" b="1" dirty="0">
              <a:solidFill>
                <a:srgbClr val="FFFF00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2644" y="5094780"/>
            <a:ext cx="638824" cy="14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Якщо в двері твоєї квартири подзвонили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208587"/>
            <a:ext cx="11667744" cy="61440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Розкажіть про правила поведінки, коли ви залишилися вдома на самоті.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28016" y="1936277"/>
            <a:ext cx="11667744" cy="949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Ви повинні знати, що спілкуватися з чужими людьми треба обережно, стримано, чемно. У незнайомих людей можуть бути й погані наміри.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8016" y="5196980"/>
            <a:ext cx="10485444" cy="1487296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rgbClr val="FFFF00"/>
                </a:solidFill>
              </a:rPr>
              <a:t>Якщо незнайомець не йде, є агресивним – негайно телефонуй батькам і в поліцію за номером 102!!!</a:t>
            </a:r>
            <a:endParaRPr lang="uk-UA" sz="3000" b="1" dirty="0">
              <a:solidFill>
                <a:srgbClr val="FFFF00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2644" y="5094780"/>
            <a:ext cx="638824" cy="1445835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28016" y="3107846"/>
            <a:ext cx="11667744" cy="1810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Що ж робити, якщо за дверима стоїть незнайомець?</a:t>
            </a:r>
          </a:p>
          <a:p>
            <a:r>
              <a:rPr lang="uk-UA" sz="2400" dirty="0"/>
              <a:t>1. Якщо за дверима незнайомець – не відчиняй.</a:t>
            </a:r>
          </a:p>
          <a:p>
            <a:r>
              <a:rPr lang="uk-UA" sz="2400" dirty="0"/>
              <a:t>2. Ніколи не кажи незнайомим людям, що батьків немає вдома. </a:t>
            </a:r>
          </a:p>
          <a:p>
            <a:r>
              <a:rPr lang="uk-UA" sz="2400" dirty="0"/>
              <a:t>3. Не впускай незнайомих людей у квартиру, хоч би що вони тобі казали.</a:t>
            </a:r>
          </a:p>
        </p:txBody>
      </p:sp>
    </p:spTree>
    <p:extLst>
      <p:ext uri="{BB962C8B-B14F-4D97-AF65-F5344CB8AC3E}">
        <p14:creationId xmlns:p14="http://schemas.microsoft.com/office/powerpoint/2010/main" val="89381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0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Якщо задзвонив телефон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208586"/>
            <a:ext cx="11667744" cy="1104845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Іноді бувають ситуації, коли незнайомці можуть спочатку зателефонувати тобі, а вже потім, отримавши необхідну інформацію про твоє місце перебування, завітати до тебе додому.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8016" y="5196980"/>
            <a:ext cx="10485444" cy="1487296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rgbClr val="FFFF00"/>
                </a:solidFill>
              </a:rPr>
              <a:t>Одразу після дзвінка, негайно потрібно зателефонувати батькам і розповісти про ситуацію!!!</a:t>
            </a:r>
            <a:endParaRPr lang="uk-UA" sz="3000" b="1" dirty="0">
              <a:solidFill>
                <a:srgbClr val="FFFF00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2644" y="5094780"/>
            <a:ext cx="638824" cy="1445835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28016" y="2496312"/>
            <a:ext cx="11667744" cy="2598468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Що ж робити, якщо вам подзвонив незнайомий номер?</a:t>
            </a:r>
          </a:p>
          <a:p>
            <a:r>
              <a:rPr lang="uk-UA" sz="2400" dirty="0"/>
              <a:t>1. Скажи «алло», не називаючи свого імені. </a:t>
            </a:r>
          </a:p>
          <a:p>
            <a:r>
              <a:rPr lang="uk-UA" sz="2400" dirty="0"/>
              <a:t>2. Нічого не розповідай про себе. </a:t>
            </a:r>
          </a:p>
          <a:p>
            <a:r>
              <a:rPr lang="uk-UA" sz="2400" dirty="0"/>
              <a:t>3. Не називай свою адресу і номер квартири. </a:t>
            </a:r>
          </a:p>
          <a:p>
            <a:r>
              <a:rPr lang="uk-UA" sz="2400" dirty="0"/>
              <a:t>4. Не кажи, що ти один удома.</a:t>
            </a:r>
          </a:p>
          <a:p>
            <a:r>
              <a:rPr lang="uk-UA" sz="2400" dirty="0"/>
              <a:t>5. Не відповідай на запитання незнайомих.</a:t>
            </a:r>
          </a:p>
          <a:p>
            <a:r>
              <a:rPr lang="uk-UA" sz="2400" dirty="0"/>
              <a:t>6. Скажи: «Ви помилились» – і поклади слухавку. </a:t>
            </a:r>
          </a:p>
        </p:txBody>
      </p:sp>
    </p:spTree>
    <p:extLst>
      <p:ext uri="{BB962C8B-B14F-4D97-AF65-F5344CB8AC3E}">
        <p14:creationId xmlns:p14="http://schemas.microsoft.com/office/powerpoint/2010/main" val="12033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10440</TotalTime>
  <Words>1329</Words>
  <Application>Microsoft Office PowerPoint</Application>
  <PresentationFormat>Широкоэкранный</PresentationFormat>
  <Paragraphs>163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1945</cp:revision>
  <dcterms:created xsi:type="dcterms:W3CDTF">2018-01-05T16:38:53Z</dcterms:created>
  <dcterms:modified xsi:type="dcterms:W3CDTF">2022-03-24T06:21:53Z</dcterms:modified>
</cp:coreProperties>
</file>