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1540" r:id="rId3"/>
    <p:sldId id="1536" r:id="rId4"/>
    <p:sldId id="1544" r:id="rId5"/>
    <p:sldId id="1542" r:id="rId6"/>
    <p:sldId id="267" r:id="rId7"/>
    <p:sldId id="1550" r:id="rId8"/>
    <p:sldId id="1549" r:id="rId9"/>
    <p:sldId id="1548" r:id="rId10"/>
    <p:sldId id="1552" r:id="rId11"/>
    <p:sldId id="1551" r:id="rId12"/>
    <p:sldId id="1554" r:id="rId13"/>
    <p:sldId id="1555" r:id="rId14"/>
    <p:sldId id="1553" r:id="rId15"/>
    <p:sldId id="1556" r:id="rId16"/>
    <p:sldId id="154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95FFF"/>
    <a:srgbClr val="2F3242"/>
    <a:srgbClr val="1694E9"/>
    <a:srgbClr val="FFB441"/>
    <a:srgbClr val="709E32"/>
    <a:srgbClr val="00B050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3D2B28AF-00FB-4A5A-906A-9128D6644343}"/>
    <pc:docChg chg="delSld modSld">
      <pc:chgData name="Виктория Мешковая" userId="30cc52346335888d" providerId="LiveId" clId="{3D2B28AF-00FB-4A5A-906A-9128D6644343}" dt="2021-04-29T10:17:32.480" v="2" actId="2696"/>
      <pc:docMkLst>
        <pc:docMk/>
      </pc:docMkLst>
      <pc:sldChg chg="addSp modSp">
        <pc:chgData name="Виктория Мешковая" userId="30cc52346335888d" providerId="LiveId" clId="{3D2B28AF-00FB-4A5A-906A-9128D6644343}" dt="2021-04-29T10:16:20.152" v="0"/>
        <pc:sldMkLst>
          <pc:docMk/>
          <pc:sldMk cId="302857040" sldId="258"/>
        </pc:sldMkLst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2" creationId="{266BFDF2-FD94-47EB-8993-235C5B6ED36A}"/>
          </ac:spMkLst>
        </pc:spChg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3" creationId="{600216F5-7022-4E22-87CB-91192631FFDC}"/>
          </ac:spMkLst>
        </pc:spChg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4" creationId="{B9A31CE6-E085-4A03-9C6B-2039EB4CDB68}"/>
          </ac:spMkLst>
        </pc:spChg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5" creationId="{ED01B8BA-62B0-41D8-BF2D-0BB4D177BB97}"/>
          </ac:spMkLst>
        </pc:spChg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7" creationId="{CFE64B2C-A46A-4092-8020-2CD28D63C576}"/>
          </ac:spMkLst>
        </pc:spChg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8" creationId="{530CED6F-F512-4225-80FF-EEBE2FBA8072}"/>
          </ac:spMkLst>
        </pc:spChg>
        <pc:picChg chg="add mod">
          <ac:chgData name="Виктория Мешковая" userId="30cc52346335888d" providerId="LiveId" clId="{3D2B28AF-00FB-4A5A-906A-9128D6644343}" dt="2021-04-29T10:16:20.152" v="0"/>
          <ac:picMkLst>
            <pc:docMk/>
            <pc:sldMk cId="302857040" sldId="258"/>
            <ac:picMk id="6" creationId="{5BA6A6E2-78C5-43F9-ABA4-4F5D8065FEFE}"/>
          </ac:picMkLst>
        </pc:picChg>
      </pc:sldChg>
      <pc:sldChg chg="del">
        <pc:chgData name="Виктория Мешковая" userId="30cc52346335888d" providerId="LiveId" clId="{3D2B28AF-00FB-4A5A-906A-9128D6644343}" dt="2021-04-29T10:17:30.746" v="1" actId="2696"/>
        <pc:sldMkLst>
          <pc:docMk/>
          <pc:sldMk cId="665456058" sldId="270"/>
        </pc:sldMkLst>
      </pc:sldChg>
      <pc:sldChg chg="del">
        <pc:chgData name="Виктория Мешковая" userId="30cc52346335888d" providerId="LiveId" clId="{3D2B28AF-00FB-4A5A-906A-9128D6644343}" dt="2021-04-29T10:17:32.480" v="2" actId="2696"/>
        <pc:sldMkLst>
          <pc:docMk/>
          <pc:sldMk cId="1967380538" sldId="278"/>
        </pc:sldMkLst>
      </pc:sldChg>
    </pc:docChg>
  </pc:docChgLst>
  <pc:docChgLst>
    <pc:chgData name="Виктория Мешковая" userId="30cc52346335888d" providerId="LiveId" clId="{86CD097C-5852-4D47-A153-50ECFC26B5BA}"/>
    <pc:docChg chg="custSel delSld modSld">
      <pc:chgData name="Виктория Мешковая" userId="30cc52346335888d" providerId="LiveId" clId="{86CD097C-5852-4D47-A153-50ECFC26B5BA}" dt="2021-04-26T17:29:34.708" v="10" actId="2696"/>
      <pc:docMkLst>
        <pc:docMk/>
      </pc:docMkLst>
      <pc:sldChg chg="delSp mod">
        <pc:chgData name="Виктория Мешковая" userId="30cc52346335888d" providerId="LiveId" clId="{86CD097C-5852-4D47-A153-50ECFC26B5BA}" dt="2021-04-26T17:29:13.762" v="0" actId="478"/>
        <pc:sldMkLst>
          <pc:docMk/>
          <pc:sldMk cId="302857040" sldId="258"/>
        </pc:sldMkLst>
        <pc:spChg chg="del">
          <ac:chgData name="Виктория Мешковая" userId="30cc52346335888d" providerId="LiveId" clId="{86CD097C-5852-4D47-A153-50ECFC26B5BA}" dt="2021-04-26T17:29:13.762" v="0" actId="478"/>
          <ac:spMkLst>
            <pc:docMk/>
            <pc:sldMk cId="302857040" sldId="258"/>
            <ac:spMk id="3" creationId="{00000000-0000-0000-0000-000000000000}"/>
          </ac:spMkLst>
        </pc:spChg>
        <pc:spChg chg="del">
          <ac:chgData name="Виктория Мешковая" userId="30cc52346335888d" providerId="LiveId" clId="{86CD097C-5852-4D47-A153-50ECFC26B5BA}" dt="2021-04-26T17:29:13.762" v="0" actId="478"/>
          <ac:spMkLst>
            <pc:docMk/>
            <pc:sldMk cId="302857040" sldId="258"/>
            <ac:spMk id="4" creationId="{00000000-0000-0000-0000-000000000000}"/>
          </ac:spMkLst>
        </pc:spChg>
        <pc:spChg chg="del">
          <ac:chgData name="Виктория Мешковая" userId="30cc52346335888d" providerId="LiveId" clId="{86CD097C-5852-4D47-A153-50ECFC26B5BA}" dt="2021-04-26T17:29:13.762" v="0" actId="478"/>
          <ac:spMkLst>
            <pc:docMk/>
            <pc:sldMk cId="302857040" sldId="258"/>
            <ac:spMk id="5" creationId="{00000000-0000-0000-0000-000000000000}"/>
          </ac:spMkLst>
        </pc:spChg>
        <pc:spChg chg="del">
          <ac:chgData name="Виктория Мешковая" userId="30cc52346335888d" providerId="LiveId" clId="{86CD097C-5852-4D47-A153-50ECFC26B5BA}" dt="2021-04-26T17:29:13.762" v="0" actId="478"/>
          <ac:spMkLst>
            <pc:docMk/>
            <pc:sldMk cId="302857040" sldId="258"/>
            <ac:spMk id="6" creationId="{00000000-0000-0000-0000-000000000000}"/>
          </ac:spMkLst>
        </pc:spChg>
        <pc:spChg chg="del">
          <ac:chgData name="Виктория Мешковая" userId="30cc52346335888d" providerId="LiveId" clId="{86CD097C-5852-4D47-A153-50ECFC26B5BA}" dt="2021-04-26T17:29:13.762" v="0" actId="478"/>
          <ac:spMkLst>
            <pc:docMk/>
            <pc:sldMk cId="302857040" sldId="258"/>
            <ac:spMk id="7" creationId="{00000000-0000-0000-0000-000000000000}"/>
          </ac:spMkLst>
        </pc:spChg>
      </pc:sldChg>
      <pc:sldChg chg="del">
        <pc:chgData name="Виктория Мешковая" userId="30cc52346335888d" providerId="LiveId" clId="{86CD097C-5852-4D47-A153-50ECFC26B5BA}" dt="2021-04-26T17:29:32.864" v="9" actId="2696"/>
        <pc:sldMkLst>
          <pc:docMk/>
          <pc:sldMk cId="2111389765" sldId="269"/>
        </pc:sldMkLst>
      </pc:sldChg>
      <pc:sldChg chg="del">
        <pc:chgData name="Виктория Мешковая" userId="30cc52346335888d" providerId="LiveId" clId="{86CD097C-5852-4D47-A153-50ECFC26B5BA}" dt="2021-04-26T17:29:31.161" v="8" actId="2696"/>
        <pc:sldMkLst>
          <pc:docMk/>
          <pc:sldMk cId="2123951254" sldId="272"/>
        </pc:sldMkLst>
      </pc:sldChg>
      <pc:sldChg chg="del">
        <pc:chgData name="Виктория Мешковая" userId="30cc52346335888d" providerId="LiveId" clId="{86CD097C-5852-4D47-A153-50ECFC26B5BA}" dt="2021-04-26T17:29:18.534" v="1" actId="2696"/>
        <pc:sldMkLst>
          <pc:docMk/>
          <pc:sldMk cId="2046171442" sldId="273"/>
        </pc:sldMkLst>
      </pc:sldChg>
      <pc:sldChg chg="del">
        <pc:chgData name="Виктория Мешковая" userId="30cc52346335888d" providerId="LiveId" clId="{86CD097C-5852-4D47-A153-50ECFC26B5BA}" dt="2021-04-26T17:29:23.657" v="4" actId="2696"/>
        <pc:sldMkLst>
          <pc:docMk/>
          <pc:sldMk cId="3986579091" sldId="275"/>
        </pc:sldMkLst>
      </pc:sldChg>
      <pc:sldChg chg="del">
        <pc:chgData name="Виктория Мешковая" userId="30cc52346335888d" providerId="LiveId" clId="{86CD097C-5852-4D47-A153-50ECFC26B5BA}" dt="2021-04-26T17:29:25.395" v="5" actId="2696"/>
        <pc:sldMkLst>
          <pc:docMk/>
          <pc:sldMk cId="547662873" sldId="276"/>
        </pc:sldMkLst>
      </pc:sldChg>
      <pc:sldChg chg="del">
        <pc:chgData name="Виктория Мешковая" userId="30cc52346335888d" providerId="LiveId" clId="{86CD097C-5852-4D47-A153-50ECFC26B5BA}" dt="2021-04-26T17:29:29.113" v="7" actId="2696"/>
        <pc:sldMkLst>
          <pc:docMk/>
          <pc:sldMk cId="2702760774" sldId="277"/>
        </pc:sldMkLst>
      </pc:sldChg>
      <pc:sldChg chg="del">
        <pc:chgData name="Виктория Мешковая" userId="30cc52346335888d" providerId="LiveId" clId="{86CD097C-5852-4D47-A153-50ECFC26B5BA}" dt="2021-04-26T17:29:27.160" v="6" actId="2696"/>
        <pc:sldMkLst>
          <pc:docMk/>
          <pc:sldMk cId="1043825585" sldId="279"/>
        </pc:sldMkLst>
      </pc:sldChg>
      <pc:sldChg chg="del">
        <pc:chgData name="Виктория Мешковая" userId="30cc52346335888d" providerId="LiveId" clId="{86CD097C-5852-4D47-A153-50ECFC26B5BA}" dt="2021-04-26T17:29:34.708" v="10" actId="2696"/>
        <pc:sldMkLst>
          <pc:docMk/>
          <pc:sldMk cId="3182349959" sldId="280"/>
        </pc:sldMkLst>
      </pc:sldChg>
      <pc:sldChg chg="del">
        <pc:chgData name="Виктория Мешковая" userId="30cc52346335888d" providerId="LiveId" clId="{86CD097C-5852-4D47-A153-50ECFC26B5BA}" dt="2021-04-26T17:29:21.909" v="3" actId="2696"/>
        <pc:sldMkLst>
          <pc:docMk/>
          <pc:sldMk cId="632659632" sldId="706"/>
        </pc:sldMkLst>
      </pc:sldChg>
      <pc:sldChg chg="del">
        <pc:chgData name="Виктория Мешковая" userId="30cc52346335888d" providerId="LiveId" clId="{86CD097C-5852-4D47-A153-50ECFC26B5BA}" dt="2021-04-26T17:29:20.143" v="2" actId="2696"/>
        <pc:sldMkLst>
          <pc:docMk/>
          <pc:sldMk cId="2341179897" sldId="1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68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24.03.2022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24.03.2022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24.03.2022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66BFDF2-FD94-47EB-8993-235C5B6E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24.03.2022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216F5-7022-4E22-87CB-91192631FFDC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31CE6-E085-4A03-9C6B-2039EB4CDB68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№119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1B8BA-62B0-41D8-BF2D-0BB4D177BB97}"/>
              </a:ext>
            </a:extLst>
          </p:cNvPr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Все цікаво нашим дітям&quot; - добірка пізнавальних віршів для дітей (Наталя  Карпенко) - Мала Сторінка">
            <a:extLst>
              <a:ext uri="{FF2B5EF4-FFF2-40B4-BE49-F238E27FC236}">
                <a16:creationId xmlns:a16="http://schemas.microsoft.com/office/drawing/2014/main" id="{5BA6A6E2-78C5-43F9-ABA4-4F5D8065F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38739" y="4230481"/>
            <a:ext cx="3387195" cy="233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3361765" y="382914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12. Множення на </a:t>
            </a:r>
            <a:r>
              <a:rPr lang="ru-RU" sz="2400" b="1" dirty="0" err="1">
                <a:solidFill>
                  <a:prstClr val="white"/>
                </a:solidFill>
              </a:rPr>
              <a:t>розрядні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78305" y="1847765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Заміна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розрядного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числа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добутком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одноцифрового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числа й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відповідної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розрядної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одиниці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Обчислення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виразів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зручним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способом.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задач,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що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включають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знаходження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дробу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від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числа та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зведення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до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одиниці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239885"/>
            <a:ext cx="10679786" cy="2025639"/>
          </a:xfrm>
          <a:prstGeom prst="doubleWave">
            <a:avLst>
              <a:gd name="adj1" fmla="val 1545"/>
              <a:gd name="adj2" fmla="val -2961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Привезли 240 кг пшона і 160 кг гречки в 10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мішках однакової маси. Яка маса крупи в одному мішку?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240+160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851261" y="3992998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=400(кг) усього;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400:10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23368" y="4603253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=40(кг)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521755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91165" y="5207530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кг в одному мішку.</a:t>
            </a:r>
          </a:p>
        </p:txBody>
      </p:sp>
      <p:pic>
        <p:nvPicPr>
          <p:cNvPr id="1026" name="Picture 2" descr="Вітряний млин (ІІ етап 2015–16 н. р., Полтава) - Цікавий світ Microsoft  Offic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41625" y="3359298"/>
            <a:ext cx="2234823" cy="301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16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7" grpId="0"/>
      <p:bldP spid="18" grpId="0"/>
      <p:bldP spid="19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Склади задачі за виразами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2322589" y="1509411"/>
            <a:ext cx="3107021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320 : (4 + 6)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1733068" y="2640111"/>
            <a:ext cx="4972532" cy="3684390"/>
          </a:xfrm>
          <a:prstGeom prst="wedgeRoundRectCallout">
            <a:avLst>
              <a:gd name="adj1" fmla="val -13945"/>
              <a:gd name="adj2" fmla="val -62750"/>
              <a:gd name="adj3" fmla="val 16667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Мама купила дітям </a:t>
            </a:r>
          </a:p>
          <a:p>
            <a:pPr algn="ctr"/>
            <a:r>
              <a:rPr lang="uk-UA" sz="2800" b="1" dirty="0">
                <a:solidFill>
                  <a:schemeClr val="tx1"/>
                </a:solidFill>
              </a:rPr>
              <a:t>4 ляльки і 6 машинок по однаковій  ціні. Скільки коштує одна іграшка, якщо вся покупка коштує 320 грн?</a:t>
            </a:r>
            <a:endParaRPr lang="aa-ET" sz="28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7537320" y="1509411"/>
            <a:ext cx="3107021" cy="669035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 dirty="0">
                <a:solidFill>
                  <a:schemeClr val="tx1"/>
                </a:solidFill>
              </a:rPr>
              <a:t>(140 + 360) : 10</a:t>
            </a:r>
          </a:p>
        </p:txBody>
      </p:sp>
      <p:sp>
        <p:nvSpPr>
          <p:cNvPr id="12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950098" y="2775903"/>
            <a:ext cx="5086151" cy="3548598"/>
          </a:xfrm>
          <a:prstGeom prst="wedgeRoundRectCallout">
            <a:avLst>
              <a:gd name="adj1" fmla="val -9933"/>
              <a:gd name="adj2" fmla="val -66003"/>
              <a:gd name="adj3" fmla="val 16667"/>
            </a:avLst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За перший день фермер зібрав 140 кг льону, а за другий - 360 кг. Весь льон він розсипав в мішки по 10 кг. Яка маса одного мішка?</a:t>
            </a:r>
            <a:endParaRPr lang="aa-ET" sz="2800" b="1" dirty="0">
              <a:solidFill>
                <a:schemeClr val="tx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95204" y="998033"/>
            <a:ext cx="3727876" cy="372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8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386</a:t>
            </a:r>
            <a:endParaRPr lang="ru-RU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689113" y="1245745"/>
                <a:ext cx="11231688" cy="1541146"/>
              </a:xfrm>
              <a:prstGeom prst="round2DiagRect">
                <a:avLst>
                  <a:gd name="adj1" fmla="val 11352"/>
                  <a:gd name="adj2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200" b="1" spc="-150" dirty="0">
                    <a:solidFill>
                      <a:schemeClr val="tx1"/>
                    </a:solidFill>
                  </a:rPr>
                  <a:t>У магазині було 720 кг рису. Першого дня продали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uk-UA" sz="3200" b="1" spc="-150" dirty="0">
                    <a:solidFill>
                      <a:schemeClr val="tx1"/>
                    </a:solidFill>
                  </a:rPr>
                  <a:t> , а другого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uk-UA" sz="3200" b="1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uk-UA" sz="3200" b="1" spc="-150" dirty="0">
                    <a:solidFill>
                      <a:schemeClr val="tx1"/>
                    </a:solidFill>
                  </a:rPr>
                  <a:t>усього рису. Скільки кілограмів рису продали за два дні?</a:t>
                </a:r>
                <a:endParaRPr lang="aa-ET" sz="3200" b="1" spc="-1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3" y="1245745"/>
                <a:ext cx="11231688" cy="1541146"/>
              </a:xfrm>
              <a:prstGeom prst="round2DiagRect">
                <a:avLst>
                  <a:gd name="adj1" fmla="val 11352"/>
                  <a:gd name="adj2" fmla="val 50000"/>
                </a:avLst>
              </a:prstGeom>
              <a:blipFill>
                <a:blip r:embed="rId2"/>
                <a:stretch>
                  <a:fillRect b="-4688"/>
                </a:stretch>
              </a:blipFill>
              <a:ln w="19050">
                <a:solidFill>
                  <a:srgbClr val="00B050"/>
                </a:solidFill>
                <a:prstDash val="sysDot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720:9·2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91701" y="3776102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=160(кг) за І день;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720:5·3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91701" y="4338854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=432(кг) за ІІ день;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160+432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864021" y="4937398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=592(кг)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7171" y="5550040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19290" y="5559128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592 кг рису продали за два дні.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8830" y="3411863"/>
            <a:ext cx="3411971" cy="33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9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386</a:t>
            </a:r>
            <a:endParaRPr lang="ru-RU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689113" y="1245745"/>
                <a:ext cx="11231688" cy="1541146"/>
              </a:xfrm>
              <a:prstGeom prst="round2DiagRect">
                <a:avLst>
                  <a:gd name="adj1" fmla="val 11352"/>
                  <a:gd name="adj2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200" b="1" spc="-150" dirty="0">
                    <a:solidFill>
                      <a:schemeClr val="tx1"/>
                    </a:solidFill>
                  </a:rPr>
                  <a:t>Як зміниться розв'язання задачі, якщо в умові замінити </a:t>
                </a:r>
              </a:p>
              <a:p>
                <a:pPr algn="ctr"/>
                <a:r>
                  <a:rPr lang="uk-UA" sz="3200" b="1" spc="-150" dirty="0">
                    <a:solidFill>
                      <a:schemeClr val="tx1"/>
                    </a:solidFill>
                  </a:rPr>
                  <a:t>«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uk-UA" sz="3200" b="1" spc="-150" dirty="0">
                    <a:solidFill>
                      <a:schemeClr val="tx1"/>
                    </a:solidFill>
                  </a:rPr>
                  <a:t>  усього рису» на «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uk-UA" sz="3200" b="1" spc="-150" dirty="0">
                    <a:solidFill>
                      <a:schemeClr val="tx1"/>
                    </a:solidFill>
                  </a:rPr>
                  <a:t> рису що залишилось»?</a:t>
                </a:r>
                <a:endParaRPr lang="aa-ET" sz="3200" b="1" spc="-1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xmlns="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3" y="1245745"/>
                <a:ext cx="11231688" cy="1541146"/>
              </a:xfrm>
              <a:prstGeom prst="round2DiagRect">
                <a:avLst>
                  <a:gd name="adj1" fmla="val 11352"/>
                  <a:gd name="adj2" fmla="val 50000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19050">
                <a:solidFill>
                  <a:srgbClr val="0070C0"/>
                </a:solidFill>
                <a:prstDash val="sysDot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1" y="3263756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61488" y="3263756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720:9·2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99042" y="3255827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=160(кг) за І день;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381258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75741" y="380465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720-160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802569" y="3799391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=560(кг) залишилось після І дня;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4425225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61488" y="4425225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560:5·3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895320" y="4425225"/>
            <a:ext cx="3394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=336(кг) за ІІ день;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5553522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38827" y="503786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90815" y="503786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160+336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978486" y="5019825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=496(кг)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08931" y="5566811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496  кг продали за два дні.</a:t>
            </a: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5544" y="3786975"/>
            <a:ext cx="3025257" cy="29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2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Поміркуй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462680" y="1290899"/>
            <a:ext cx="10300959" cy="1478806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 w="57150" cmpd="dbl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spc="-150" dirty="0">
                <a:solidFill>
                  <a:srgbClr val="002060"/>
                </a:solidFill>
              </a:rPr>
              <a:t>Усі числа від 1 до 100 поділено на 2 групи парні і непарні. </a:t>
            </a:r>
          </a:p>
          <a:p>
            <a:pPr algn="ctr"/>
            <a:r>
              <a:rPr lang="uk-UA" sz="3200" spc="-150" dirty="0">
                <a:solidFill>
                  <a:srgbClr val="002060"/>
                </a:solidFill>
              </a:rPr>
              <a:t>У якій групі чисел сума більша і на скільки?</a:t>
            </a:r>
            <a:endParaRPr lang="aa-ET" sz="3200" spc="-150" dirty="0">
              <a:solidFill>
                <a:srgbClr val="002060"/>
              </a:solidFill>
            </a:endParaRPr>
          </a:p>
        </p:txBody>
      </p:sp>
      <p:sp>
        <p:nvSpPr>
          <p:cNvPr id="8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1974574" y="2902086"/>
            <a:ext cx="6468307" cy="3819389"/>
          </a:xfrm>
          <a:prstGeom prst="rect">
            <a:avLst/>
          </a:prstGeom>
          <a:solidFill>
            <a:schemeClr val="bg2"/>
          </a:solidFill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00B050"/>
                </a:solidFill>
              </a:rPr>
              <a:t>100:2= 50 чисел в кожній групі</a:t>
            </a:r>
          </a:p>
          <a:p>
            <a:pPr algn="ctr"/>
            <a:r>
              <a:rPr lang="uk-UA" sz="3600" dirty="0">
                <a:solidFill>
                  <a:srgbClr val="7030A0"/>
                </a:solidFill>
              </a:rPr>
              <a:t>Різниця в кожній парі чисел на одиницю більша</a:t>
            </a:r>
          </a:p>
          <a:p>
            <a:pPr algn="ctr"/>
            <a:r>
              <a:rPr lang="uk-UA" sz="3600" dirty="0">
                <a:solidFill>
                  <a:srgbClr val="0070C0"/>
                </a:solidFill>
              </a:rPr>
              <a:t>Отже, сума парних чисел більша на 50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7097" y="3064416"/>
            <a:ext cx="3657059" cy="365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596348" y="1320609"/>
            <a:ext cx="11337765" cy="2119633"/>
          </a:xfrm>
          <a:prstGeom prst="doubleWave">
            <a:avLst>
              <a:gd name="adj1" fmla="val 1545"/>
              <a:gd name="adj2" fmla="val -493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З автостоянки о 12 год виїхав скутер зі швидкістю 54 км/год.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О 14 год з тієї ж автостоянки в протилежному напрямку виїхав автомобіль. О 17 год відстань між скутером та автомобілем становила 465 км. З якою швидкістю їхав автомобіль?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2758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2758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(17-12)·54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168780" y="3727579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=270(км) проїхав за 5 год;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34457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336645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17-14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20175" y="4344574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=3(год) був у дорозі автомобіль;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8550" y="4953639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50538" y="4953639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465-270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05921" y="4964448"/>
            <a:ext cx="7626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=195(км) відстань яку подолав автомобіль;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7877" y="6119580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7877" y="556628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79865" y="556628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195:3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46229" y="5540674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=65(км/год)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58643" y="6096537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автомобіль їхав зі швидкістю 65 км/год. </a:t>
            </a:r>
          </a:p>
        </p:txBody>
      </p:sp>
    </p:spTree>
    <p:extLst>
      <p:ext uri="{BB962C8B-B14F-4D97-AF65-F5344CB8AC3E}">
        <p14:creationId xmlns:p14="http://schemas.microsoft.com/office/powerpoint/2010/main" val="94186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7" grpId="0"/>
      <p:bldP spid="18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70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 389, 390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с.70 №389, 390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37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360" y="1456402"/>
            <a:ext cx="5159060" cy="502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Скругленный прямоугольник 32"/>
          <p:cNvSpPr/>
          <p:nvPr/>
        </p:nvSpPr>
        <p:spPr>
          <a:xfrm>
            <a:off x="5688394" y="2018371"/>
            <a:ext cx="6143050" cy="3914078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52650"/>
            <a:ext cx="8732066" cy="51934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Емоційне налаштування </a:t>
            </a:r>
          </a:p>
        </p:txBody>
      </p:sp>
      <p:pic>
        <p:nvPicPr>
          <p:cNvPr id="17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051" y="3044779"/>
            <a:ext cx="2628114" cy="335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6015316" y="2547660"/>
            <a:ext cx="5489205" cy="2185214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endParaRPr lang="uk-UA" sz="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Всіх до класу він </a:t>
            </a:r>
            <a:r>
              <a:rPr lang="uk-UA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скликає</a:t>
            </a:r>
            <a:endParaRPr lang="uk-UA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Голосистий наш дзвінок,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ми радо поспішаєм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цікавий наш… </a:t>
            </a:r>
            <a:endParaRPr lang="ru-RU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340982" y="4554277"/>
            <a:ext cx="1694280" cy="707886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endParaRPr lang="uk-UA" sz="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урок.</a:t>
            </a:r>
            <a:endParaRPr lang="ru-RU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8" descr="Школьный звонок. Колокольчик. Анимированная картинка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1201">
            <a:off x="10535549" y="1342165"/>
            <a:ext cx="1778836" cy="177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Фото, автор Soloveika на Яндекс.Фотках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7660" y1="27007" x2="27660" y2="27007"/>
                        <a14:foregroundMark x1="28191" y1="18613" x2="28191" y2="18613"/>
                        <a14:foregroundMark x1="41667" y1="11436" x2="41667" y2="11436"/>
                        <a14:foregroundMark x1="48404" y1="26156" x2="48404" y2="26156"/>
                        <a14:foregroundMark x1="42730" y1="39659" x2="42730" y2="39659"/>
                        <a14:foregroundMark x1="49645" y1="54866" x2="49645" y2="54866"/>
                        <a14:foregroundMark x1="28369" y1="52190" x2="28369" y2="52190"/>
                        <a14:foregroundMark x1="23936" y1="58394" x2="23936" y2="58394"/>
                        <a14:foregroundMark x1="36525" y1="57056" x2="36525" y2="57056"/>
                        <a14:foregroundMark x1="71277" y1="60219" x2="71277" y2="60219"/>
                        <a14:foregroundMark x1="82801" y1="63017" x2="82801" y2="63017"/>
                        <a14:foregroundMark x1="58688" y1="58637" x2="58688" y2="58637"/>
                        <a14:foregroundMark x1="56028" y1="55474" x2="56028" y2="55474"/>
                        <a14:foregroundMark x1="38121" y1="52190" x2="38121" y2="52190"/>
                        <a14:foregroundMark x1="10106" y1="15815" x2="10106" y2="15815"/>
                        <a14:foregroundMark x1="8688" y1="22141" x2="8688" y2="22141"/>
                        <a14:foregroundMark x1="11702" y1="28589" x2="11702" y2="28589"/>
                        <a14:foregroundMark x1="15603" y1="29684" x2="15603" y2="29684"/>
                        <a14:foregroundMark x1="22340" y1="22141" x2="22340" y2="22141"/>
                        <a14:foregroundMark x1="32092" y1="21776" x2="32092" y2="21776"/>
                        <a14:foregroundMark x1="41312" y1="18978" x2="41312" y2="18978"/>
                        <a14:foregroundMark x1="44504" y1="18613" x2="44504" y2="18613"/>
                        <a14:foregroundMark x1="42553" y1="21290" x2="42553" y2="21290"/>
                        <a14:foregroundMark x1="52660" y1="20803" x2="52660" y2="20803"/>
                        <a14:foregroundMark x1="55851" y1="23844" x2="55851" y2="23844"/>
                        <a14:foregroundMark x1="56206" y1="22628" x2="56206" y2="22628"/>
                        <a14:foregroundMark x1="58688" y1="24574" x2="58688" y2="24574"/>
                        <a14:foregroundMark x1="59929" y1="27616" x2="59929" y2="27616"/>
                        <a14:foregroundMark x1="62411" y1="26399" x2="62411" y2="26399"/>
                        <a14:foregroundMark x1="67908" y1="26034" x2="67908" y2="26034"/>
                        <a14:foregroundMark x1="67908" y1="22749" x2="67908" y2="22749"/>
                        <a14:foregroundMark x1="66312" y1="18978" x2="66312" y2="18978"/>
                        <a14:foregroundMark x1="68794" y1="19465" x2="68794" y2="19465"/>
                        <a14:foregroundMark x1="66135" y1="15328" x2="66135" y2="15328"/>
                        <a14:foregroundMark x1="60993" y1="14599" x2="60993" y2="14599"/>
                        <a14:foregroundMark x1="55496" y1="16788" x2="55496" y2="16788"/>
                        <a14:foregroundMark x1="52660" y1="17275" x2="52660" y2="17275"/>
                        <a14:foregroundMark x1="50355" y1="12530" x2="50355" y2="12530"/>
                        <a14:foregroundMark x1="55496" y1="10827" x2="55496" y2="10827"/>
                        <a14:foregroundMark x1="53723" y1="7421" x2="53723" y2="7421"/>
                        <a14:foregroundMark x1="44326" y1="10706" x2="44326" y2="10706"/>
                        <a14:foregroundMark x1="39716" y1="7664" x2="39716" y2="7664"/>
                        <a14:foregroundMark x1="29433" y1="9732" x2="29433" y2="9732"/>
                        <a14:foregroundMark x1="25355" y1="10706" x2="24645" y2="10706"/>
                        <a14:foregroundMark x1="17553" y1="12895" x2="17199" y2="13504"/>
                        <a14:foregroundMark x1="14184" y1="15572" x2="14184" y2="15572"/>
                        <a14:foregroundMark x1="13475" y1="19100" x2="13475" y2="19100"/>
                        <a14:foregroundMark x1="12589" y1="22749" x2="12589" y2="22749"/>
                        <a14:foregroundMark x1="13121" y1="25426" x2="13121" y2="25426"/>
                        <a14:foregroundMark x1="18262" y1="24574" x2="18262" y2="24574"/>
                        <a14:foregroundMark x1="16312" y1="27251" x2="16312" y2="27251"/>
                        <a14:foregroundMark x1="13121" y1="30170" x2="13121" y2="30170"/>
                        <a14:foregroundMark x1="12589" y1="27616" x2="12589" y2="27616"/>
                        <a14:foregroundMark x1="8511" y1="25547" x2="8511" y2="25547"/>
                        <a14:foregroundMark x1="11170" y1="25669" x2="11170" y2="25669"/>
                        <a14:foregroundMark x1="14184" y1="22628" x2="14184" y2="22628"/>
                        <a14:foregroundMark x1="15603" y1="25304" x2="15603" y2="25304"/>
                        <a14:foregroundMark x1="18794" y1="22019" x2="18794" y2="22019"/>
                        <a14:foregroundMark x1="9752" y1="22019" x2="9752" y2="22019"/>
                        <a14:foregroundMark x1="10106" y1="19586" x2="10106" y2="19586"/>
                        <a14:foregroundMark x1="11525" y1="18370" x2="11525" y2="18370"/>
                        <a14:foregroundMark x1="12057" y1="20560" x2="12057" y2="20560"/>
                        <a14:foregroundMark x1="14894" y1="20438" x2="14894" y2="20438"/>
                        <a14:foregroundMark x1="18262" y1="19586" x2="18262" y2="19586"/>
                        <a14:foregroundMark x1="15957" y1="21168" x2="15957" y2="21168"/>
                        <a14:foregroundMark x1="16312" y1="18491" x2="16312" y2="18491"/>
                        <a14:foregroundMark x1="14362" y1="17397" x2="14362" y2="17397"/>
                        <a14:foregroundMark x1="12057" y1="14842" x2="12057" y2="14842"/>
                        <a14:foregroundMark x1="12589" y1="13625" x2="12589" y2="13625"/>
                        <a14:foregroundMark x1="14894" y1="12895" x2="14894" y2="12895"/>
                        <a14:foregroundMark x1="16489" y1="12044" x2="16489" y2="12044"/>
                        <a14:foregroundMark x1="18262" y1="10462" x2="18262" y2="10462"/>
                        <a14:foregroundMark x1="20567" y1="9611" x2="20567" y2="9611"/>
                        <a14:foregroundMark x1="22163" y1="9124" x2="22163" y2="9124"/>
                        <a14:foregroundMark x1="16844" y1="16058" x2="16844" y2="16058"/>
                        <a14:foregroundMark x1="17908" y1="17397" x2="17908" y2="17397"/>
                        <a14:foregroundMark x1="19149" y1="18248" x2="19149" y2="18248"/>
                        <a14:foregroundMark x1="20745" y1="19708" x2="20745" y2="19708"/>
                        <a14:foregroundMark x1="23936" y1="19708" x2="23936" y2="19708"/>
                        <a14:foregroundMark x1="25177" y1="21290" x2="25177" y2="21290"/>
                        <a14:foregroundMark x1="27482" y1="20073" x2="27482" y2="20073"/>
                        <a14:foregroundMark x1="28369" y1="21533" x2="28369" y2="21533"/>
                        <a14:foregroundMark x1="25355" y1="19100" x2="25355" y2="19100"/>
                        <a14:foregroundMark x1="22163" y1="17883" x2="22163" y2="17883"/>
                        <a14:foregroundMark x1="20567" y1="15815" x2="20567" y2="15815"/>
                        <a14:foregroundMark x1="19504" y1="14234" x2="19504" y2="14234"/>
                        <a14:foregroundMark x1="19681" y1="13017" x2="19681" y2="13017"/>
                        <a14:foregroundMark x1="19504" y1="11922" x2="19504" y2="11922"/>
                        <a14:foregroundMark x1="21809" y1="11800" x2="21809" y2="11800"/>
                        <a14:foregroundMark x1="21277" y1="14234" x2="21277" y2="14234"/>
                        <a14:foregroundMark x1="23404" y1="15085" x2="23404" y2="15085"/>
                        <a14:foregroundMark x1="25177" y1="17153" x2="25177" y2="17153"/>
                        <a14:foregroundMark x1="29078" y1="17762" x2="29078" y2="17762"/>
                        <a14:foregroundMark x1="31738" y1="18248" x2="31738" y2="18248"/>
                        <a14:foregroundMark x1="32447" y1="19465" x2="32447" y2="19465"/>
                        <a14:foregroundMark x1="34220" y1="20681" x2="34220" y2="20681"/>
                        <a14:foregroundMark x1="35816" y1="20073" x2="35816" y2="20073"/>
                        <a14:foregroundMark x1="35461" y1="18613" x2="35461" y2="18613"/>
                        <a14:foregroundMark x1="32979" y1="17397" x2="32979" y2="17397"/>
                        <a14:foregroundMark x1="29078" y1="15815" x2="29078" y2="15815"/>
                        <a14:foregroundMark x1="27482" y1="14112" x2="27482" y2="14112"/>
                        <a14:foregroundMark x1="28191" y1="12530" x2="28191" y2="12530"/>
                        <a14:foregroundMark x1="32092" y1="12044" x2="32092" y2="12044"/>
                        <a14:foregroundMark x1="26773" y1="9367" x2="26773" y2="9367"/>
                        <a14:foregroundMark x1="28191" y1="7421" x2="28191" y2="7421"/>
                        <a14:foregroundMark x1="30496" y1="5961" x2="30496" y2="5961"/>
                        <a14:foregroundMark x1="31560" y1="8273" x2="31560" y2="8273"/>
                        <a14:foregroundMark x1="33156" y1="11314" x2="33156" y2="11314"/>
                        <a14:foregroundMark x1="34220" y1="14477" x2="34220" y2="14477"/>
                        <a14:foregroundMark x1="37057" y1="15693" x2="37057" y2="15693"/>
                        <a14:foregroundMark x1="38830" y1="15572" x2="38830" y2="15572"/>
                        <a14:foregroundMark x1="43440" y1="16180" x2="43440" y2="16180"/>
                        <a14:foregroundMark x1="45567" y1="20681" x2="45567" y2="20681"/>
                        <a14:foregroundMark x1="37766" y1="39659" x2="37766" y2="39659"/>
                        <a14:foregroundMark x1="35461" y1="13139" x2="35461" y2="13139"/>
                        <a14:foregroundMark x1="34220" y1="10341" x2="34220" y2="10341"/>
                        <a14:foregroundMark x1="33156" y1="8273" x2="33156" y2="8273"/>
                        <a14:foregroundMark x1="33156" y1="7056" x2="33156" y2="7056"/>
                        <a14:foregroundMark x1="33688" y1="5353" x2="33688" y2="5353"/>
                        <a14:foregroundMark x1="36525" y1="4866" x2="36525" y2="4866"/>
                        <a14:foregroundMark x1="33865" y1="3771" x2="33865" y2="3771"/>
                        <a14:foregroundMark x1="37234" y1="3406" x2="37234" y2="3406"/>
                        <a14:foregroundMark x1="41135" y1="4380" x2="41135" y2="4380"/>
                        <a14:foregroundMark x1="43617" y1="4745" x2="43617" y2="4745"/>
                        <a14:foregroundMark x1="79610" y1="59732" x2="79610" y2="59732"/>
                        <a14:foregroundMark x1="78191" y1="62895" x2="78191" y2="62895"/>
                        <a14:foregroundMark x1="71277" y1="63382" x2="71277" y2="63382"/>
                        <a14:foregroundMark x1="87057" y1="63017" x2="87057" y2="63017"/>
                        <a14:foregroundMark x1="86879" y1="60219" x2="86879" y2="60219"/>
                        <a14:foregroundMark x1="68085" y1="63017" x2="68085" y2="63260"/>
                        <a14:foregroundMark x1="52305" y1="53771" x2="52305" y2="53771"/>
                        <a14:foregroundMark x1="47518" y1="57056" x2="47518" y2="57056"/>
                        <a14:foregroundMark x1="44858" y1="50852" x2="44858" y2="50852"/>
                        <a14:foregroundMark x1="37057" y1="50365" x2="37057" y2="50243"/>
                        <a14:foregroundMark x1="30674" y1="51338" x2="30674" y2="51338"/>
                        <a14:foregroundMark x1="26596" y1="58029" x2="26596" y2="58029"/>
                        <a14:foregroundMark x1="22695" y1="60706" x2="22695" y2="60706"/>
                        <a14:foregroundMark x1="36879" y1="87835" x2="36879" y2="87835"/>
                        <a14:foregroundMark x1="31028" y1="88200" x2="31028" y2="88200"/>
                        <a14:foregroundMark x1="30674" y1="92579" x2="30674" y2="92701"/>
                        <a14:foregroundMark x1="36879" y1="94404" x2="37057" y2="94404"/>
                        <a14:foregroundMark x1="38652" y1="93309" x2="38652" y2="93309"/>
                        <a14:foregroundMark x1="31560" y1="96350" x2="31560" y2="96350"/>
                        <a14:foregroundMark x1="37766" y1="96594" x2="37766" y2="96594"/>
                        <a14:foregroundMark x1="47340" y1="95255" x2="47340" y2="95255"/>
                        <a14:foregroundMark x1="55496" y1="95742" x2="55496" y2="95742"/>
                        <a14:foregroundMark x1="53191" y1="94161" x2="53191" y2="94161"/>
                        <a14:foregroundMark x1="56560" y1="93066" x2="56560" y2="93066"/>
                        <a14:foregroundMark x1="47518" y1="93066" x2="47518" y2="93066"/>
                        <a14:foregroundMark x1="52837" y1="90633" x2="52837" y2="90633"/>
                        <a14:foregroundMark x1="52305" y1="88686" x2="52305" y2="88686"/>
                        <a14:foregroundMark x1="42021" y1="16302" x2="42021" y2="16302"/>
                        <a14:foregroundMark x1="39184" y1="12895" x2="39184" y2="12895"/>
                        <a14:foregroundMark x1="37057" y1="9854" x2="37057" y2="9854"/>
                        <a14:foregroundMark x1="35816" y1="7786" x2="35816" y2="7786"/>
                        <a14:foregroundMark x1="38652" y1="6083" x2="38652" y2="6083"/>
                        <a14:foregroundMark x1="42376" y1="6448" x2="42376" y2="6448"/>
                        <a14:foregroundMark x1="44858" y1="12044" x2="44858" y2="12044"/>
                        <a14:foregroundMark x1="45567" y1="15085" x2="45567" y2="15085"/>
                        <a14:foregroundMark x1="47340" y1="17275" x2="47340" y2="17275"/>
                        <a14:foregroundMark x1="49645" y1="15693" x2="49645" y2="15693"/>
                        <a14:foregroundMark x1="48404" y1="13382" x2="48404" y2="13382"/>
                        <a14:foregroundMark x1="26241" y1="28102" x2="26241" y2="28102"/>
                        <a14:foregroundMark x1="67021" y1="59732" x2="67021" y2="597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1801" y="2944566"/>
            <a:ext cx="2380068" cy="34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9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абличка 1"/>
          <p:cNvSpPr/>
          <p:nvPr/>
        </p:nvSpPr>
        <p:spPr>
          <a:xfrm>
            <a:off x="4359402" y="2643998"/>
            <a:ext cx="3672477" cy="3487270"/>
          </a:xfrm>
          <a:prstGeom prst="plaque">
            <a:avLst>
              <a:gd name="adj" fmla="val 25922"/>
            </a:avLst>
          </a:prstGeom>
          <a:solidFill>
            <a:schemeClr val="accent1"/>
          </a:solidFill>
          <a:ln w="57150">
            <a:solidFill>
              <a:srgbClr val="29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314732" y="428007"/>
            <a:ext cx="8753713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Усно обчисли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576126" y="3252261"/>
            <a:ext cx="286168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+13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2201150" y="4785304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1733068" y="2720126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3208239" y="692514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220086" y="734968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480657" y="2720126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075026" y="4785303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028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5" grpId="0"/>
      <p:bldP spid="48" grpId="0"/>
      <p:bldP spid="49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3859" y="3468692"/>
            <a:ext cx="511073" cy="637595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3459" y="3461140"/>
            <a:ext cx="532966" cy="664909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5819" y="3488454"/>
            <a:ext cx="511073" cy="637595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4358" y="3440105"/>
            <a:ext cx="525579" cy="655693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9DDE16D6-E6C1-48B5-966D-C8DC0A53421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30981" y="1041663"/>
            <a:ext cx="3396236" cy="2203580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3613" y="3448190"/>
            <a:ext cx="511073" cy="637595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3213" y="3440638"/>
            <a:ext cx="532966" cy="664909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25573" y="3467952"/>
            <a:ext cx="511073" cy="637595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4112" y="3419603"/>
            <a:ext cx="525579" cy="655693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8192" y="3460806"/>
            <a:ext cx="511073" cy="637595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7792" y="3453254"/>
            <a:ext cx="532966" cy="66490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0152" y="3480568"/>
            <a:ext cx="511073" cy="637595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8691" y="3432219"/>
            <a:ext cx="525579" cy="655693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13167" y="3450289"/>
            <a:ext cx="511073" cy="637595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2767" y="3442737"/>
            <a:ext cx="532966" cy="664909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85127" y="3470051"/>
            <a:ext cx="511073" cy="637595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3666" y="3421702"/>
            <a:ext cx="525579" cy="655693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32834" y="3460806"/>
            <a:ext cx="511073" cy="637595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2434" y="3453254"/>
            <a:ext cx="532966" cy="66490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4794" y="3480568"/>
            <a:ext cx="511073" cy="637595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3333" y="3432219"/>
            <a:ext cx="525579" cy="6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69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8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Обчисли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828800" y="1332293"/>
            <a:ext cx="2537216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2 · 10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321927" y="1332293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=20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828800" y="2043813"/>
            <a:ext cx="2537216" cy="66903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6 · 10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321927" y="2043813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=60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828800" y="3764067"/>
            <a:ext cx="2537216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53 · 100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321927" y="3764067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=5 300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828800" y="4475587"/>
            <a:ext cx="2537216" cy="66903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15 · 100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321927" y="4475587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=1 500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7441096" y="1332293"/>
            <a:ext cx="2537216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18 · 1000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934223" y="1332293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=18 000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7441096" y="2043813"/>
            <a:ext cx="2537216" cy="66903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15 · 1000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934223" y="2043813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=15 000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7441096" y="3721582"/>
            <a:ext cx="2537216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8 · 10 000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793357" y="3721582"/>
            <a:ext cx="1690832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=80 000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7441096" y="4433102"/>
            <a:ext cx="2537216" cy="66903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2 · 100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934223" y="4433102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=200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385" y="2336592"/>
            <a:ext cx="2854949" cy="285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90616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Заміни кожне розрядне число добутком одноцифрового числа й відповідної розрядної одиниці за зразком.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24592" y="1137239"/>
            <a:ext cx="2331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00B0F0"/>
                </a:solidFill>
              </a:rPr>
              <a:t>700 = 7 · 100</a:t>
            </a:r>
          </a:p>
        </p:txBody>
      </p:sp>
      <p:sp>
        <p:nvSpPr>
          <p:cNvPr id="8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617693" y="1899215"/>
            <a:ext cx="1729040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600" b="1" dirty="0">
                <a:solidFill>
                  <a:srgbClr val="00B050"/>
                </a:solidFill>
              </a:rPr>
              <a:t>60</a:t>
            </a:r>
            <a:endParaRPr sz="3600" b="1" dirty="0">
              <a:solidFill>
                <a:srgbClr val="00B050"/>
              </a:solidFill>
            </a:endParaRPr>
          </a:p>
        </p:txBody>
      </p:sp>
      <p:sp>
        <p:nvSpPr>
          <p:cNvPr id="10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3346733" y="1899215"/>
            <a:ext cx="2315736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600" b="1" dirty="0">
                <a:solidFill>
                  <a:srgbClr val="00B050"/>
                </a:solidFill>
              </a:rPr>
              <a:t>= 6 · 10</a:t>
            </a:r>
          </a:p>
        </p:txBody>
      </p:sp>
      <p:sp>
        <p:nvSpPr>
          <p:cNvPr id="12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1959969" y="2910533"/>
            <a:ext cx="1719416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600" b="1" dirty="0">
                <a:solidFill>
                  <a:srgbClr val="00B050"/>
                </a:solidFill>
              </a:rPr>
              <a:t>500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4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3679385" y="2910533"/>
            <a:ext cx="2315736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600" b="1" dirty="0">
                <a:solidFill>
                  <a:srgbClr val="00B050"/>
                </a:solidFill>
              </a:rPr>
              <a:t>= 5 · 100</a:t>
            </a:r>
          </a:p>
        </p:txBody>
      </p:sp>
      <p:sp>
        <p:nvSpPr>
          <p:cNvPr id="17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2655708" y="3983491"/>
            <a:ext cx="1719416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600" b="1" dirty="0">
                <a:solidFill>
                  <a:srgbClr val="00B050"/>
                </a:solidFill>
              </a:rPr>
              <a:t>4000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8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4375124" y="3983491"/>
            <a:ext cx="2315736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600" b="1" dirty="0">
                <a:solidFill>
                  <a:srgbClr val="00B050"/>
                </a:solidFill>
              </a:rPr>
              <a:t>= 4 · 1000</a:t>
            </a:r>
          </a:p>
        </p:txBody>
      </p:sp>
      <p:sp>
        <p:nvSpPr>
          <p:cNvPr id="19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6949413" y="2537028"/>
            <a:ext cx="1719416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600" b="1" dirty="0">
                <a:solidFill>
                  <a:srgbClr val="00B050"/>
                </a:solidFill>
              </a:rPr>
              <a:t>20 000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20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8668829" y="2537028"/>
            <a:ext cx="2315736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600" b="1" dirty="0">
                <a:solidFill>
                  <a:srgbClr val="00B050"/>
                </a:solidFill>
              </a:rPr>
              <a:t>= 2· 10 000</a:t>
            </a:r>
          </a:p>
        </p:txBody>
      </p:sp>
      <p:sp>
        <p:nvSpPr>
          <p:cNvPr id="21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7550568" y="3609987"/>
            <a:ext cx="1719416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600" b="1" dirty="0">
                <a:solidFill>
                  <a:srgbClr val="00B050"/>
                </a:solidFill>
              </a:rPr>
              <a:t>800 000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22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9269984" y="3609987"/>
            <a:ext cx="2603964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600" b="1" dirty="0">
                <a:solidFill>
                  <a:srgbClr val="00B050"/>
                </a:solidFill>
              </a:rPr>
              <a:t>= 8· 100 000</a:t>
            </a: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382" y="3609987"/>
            <a:ext cx="3185898" cy="318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7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8" grpId="0" animBg="1"/>
      <p:bldP spid="20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Які закони множення використали в обчисленнях?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245741" y="1672275"/>
            <a:ext cx="5406849" cy="815222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 spc="-150">
                <a:solidFill>
                  <a:schemeClr val="tx1"/>
                </a:solidFill>
              </a:rPr>
              <a:t>80 · 7 · 5 = (80 · 5) · 7 = …</a:t>
            </a:r>
            <a:endParaRPr lang="aa-ET" sz="3200" b="1" spc="-15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652591" y="1672275"/>
            <a:ext cx="1908314" cy="801970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2800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245743" y="2623289"/>
            <a:ext cx="5406848" cy="815222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 spc="-150" dirty="0">
                <a:solidFill>
                  <a:schemeClr val="tx1"/>
                </a:solidFill>
              </a:rPr>
              <a:t>4 · 30 · 25 · 6 = (4 · 25 ) · (30 · 6) = …</a:t>
            </a:r>
          </a:p>
        </p:txBody>
      </p:sp>
      <p:sp>
        <p:nvSpPr>
          <p:cNvPr id="12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652591" y="2623289"/>
            <a:ext cx="1908314" cy="801970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18 000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245742" y="3556539"/>
            <a:ext cx="5406849" cy="815222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 spc="-150">
                <a:solidFill>
                  <a:schemeClr val="tx1"/>
                </a:solidFill>
              </a:rPr>
              <a:t>15 · (7 · 60) = (15 · 60) · 7 = …</a:t>
            </a:r>
            <a:endParaRPr lang="aa-ET" sz="3200" b="1" spc="-15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652591" y="3556539"/>
            <a:ext cx="1908314" cy="801970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6300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245742" y="4489789"/>
            <a:ext cx="5406849" cy="815222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 spc="-150">
                <a:solidFill>
                  <a:schemeClr val="tx1"/>
                </a:solidFill>
              </a:rPr>
              <a:t>(50 · 32) · 20 = (50 · 20) · 32 = …</a:t>
            </a:r>
            <a:endParaRPr lang="aa-ET" sz="3200" b="1" spc="-150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652591" y="4483163"/>
            <a:ext cx="1908314" cy="801970"/>
          </a:xfrm>
          <a:prstGeom prst="roundRect">
            <a:avLst>
              <a:gd name="adj" fmla="val 8931"/>
            </a:avLst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32000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8560904" y="1672275"/>
            <a:ext cx="2584173" cy="801970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сполучний закон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8560904" y="2623289"/>
            <a:ext cx="2584173" cy="801970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переставний закон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8560904" y="3556539"/>
            <a:ext cx="2584173" cy="801970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сполучний закон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8560904" y="4483163"/>
            <a:ext cx="2584173" cy="801970"/>
          </a:xfrm>
          <a:prstGeom prst="roundRect">
            <a:avLst>
              <a:gd name="adj" fmla="val 8931"/>
            </a:avLst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переставний</a:t>
            </a:r>
          </a:p>
          <a:p>
            <a:pPr algn="ctr"/>
            <a:r>
              <a:rPr lang="uk-UA" sz="3200" b="1" dirty="0">
                <a:solidFill>
                  <a:schemeClr val="tx1"/>
                </a:solidFill>
              </a:rPr>
              <a:t>закон</a:t>
            </a:r>
            <a:endParaRPr lang="aa-ET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Обчисли зручним способом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766664" y="1691602"/>
            <a:ext cx="3107021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 dirty="0">
                <a:solidFill>
                  <a:schemeClr val="tx1"/>
                </a:solidFill>
              </a:rPr>
              <a:t>800 · (5 · 3) 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829596" y="1691602"/>
            <a:ext cx="2936178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(800 · 5) · 3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7765774" y="1691602"/>
            <a:ext cx="1987826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12 000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766664" y="2722984"/>
            <a:ext cx="3107021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(40 · 8) · 25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829596" y="2722984"/>
            <a:ext cx="2936178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(40 · 25) · 8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7765774" y="2722984"/>
            <a:ext cx="1987826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8000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766664" y="3735294"/>
            <a:ext cx="3107021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50 · 9 · 2 · 7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829596" y="3735294"/>
            <a:ext cx="2936178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(50 · 2) · (9 · 7)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7765774" y="3735294"/>
            <a:ext cx="1987826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6300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766664" y="4818633"/>
            <a:ext cx="3107021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(690 · 25) · 4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829596" y="4818633"/>
            <a:ext cx="2936178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(25 · 4) ·90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7765774" y="4818633"/>
            <a:ext cx="1987826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69 000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7345" y="2722984"/>
            <a:ext cx="3761035" cy="376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1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  <p:bldP spid="17" grpId="0" animBg="1"/>
      <p:bldP spid="19" grpId="0" animBg="1"/>
      <p:bldP spid="20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877</Words>
  <Application>Microsoft Office PowerPoint</Application>
  <PresentationFormat>Широкоэкранный</PresentationFormat>
  <Paragraphs>253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94</cp:revision>
  <dcterms:created xsi:type="dcterms:W3CDTF">2018-01-05T16:38:53Z</dcterms:created>
  <dcterms:modified xsi:type="dcterms:W3CDTF">2022-03-24T06:16:03Z</dcterms:modified>
</cp:coreProperties>
</file>