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706" r:id="rId3"/>
    <p:sldId id="3007" r:id="rId4"/>
    <p:sldId id="3055" r:id="rId5"/>
    <p:sldId id="3056" r:id="rId6"/>
    <p:sldId id="2394" r:id="rId7"/>
    <p:sldId id="3060" r:id="rId8"/>
    <p:sldId id="3067" r:id="rId9"/>
    <p:sldId id="3061" r:id="rId10"/>
    <p:sldId id="3063" r:id="rId11"/>
    <p:sldId id="3071" r:id="rId12"/>
    <p:sldId id="667" r:id="rId13"/>
    <p:sldId id="965" r:id="rId14"/>
    <p:sldId id="3069" r:id="rId15"/>
    <p:sldId id="3072" r:id="rId16"/>
    <p:sldId id="3068" r:id="rId17"/>
    <p:sldId id="30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3007"/>
            <p14:sldId id="3055"/>
            <p14:sldId id="3056"/>
            <p14:sldId id="2394"/>
            <p14:sldId id="3060"/>
            <p14:sldId id="3067"/>
            <p14:sldId id="3061"/>
            <p14:sldId id="3063"/>
            <p14:sldId id="3071"/>
            <p14:sldId id="667"/>
            <p14:sldId id="965"/>
            <p14:sldId id="3069"/>
            <p14:sldId id="3072"/>
            <p14:sldId id="3068"/>
            <p14:sldId id="3070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5050"/>
    <a:srgbClr val="A43695"/>
    <a:srgbClr val="F16B90"/>
    <a:srgbClr val="FF0000"/>
    <a:srgbClr val="FF99FF"/>
    <a:srgbClr val="FFFF00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№148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4874052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2C148-C899-4ED2-8D95-0185FF350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5"/>
          <a:stretch/>
        </p:blipFill>
        <p:spPr>
          <a:xfrm>
            <a:off x="6560190" y="1138880"/>
            <a:ext cx="5227617" cy="36284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AE3B6FD6-91A4-4F33-84BF-9D77CF4391E9}"/>
              </a:ext>
            </a:extLst>
          </p:cNvPr>
          <p:cNvSpPr txBox="1"/>
          <p:nvPr/>
        </p:nvSpPr>
        <p:spPr>
          <a:xfrm>
            <a:off x="3008485" y="23254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я 5">
            <a:extLst>
              <a:ext uri="{FF2B5EF4-FFF2-40B4-BE49-F238E27FC236}">
                <a16:creationId xmlns:a16="http://schemas.microsoft.com/office/drawing/2014/main" id="{FB649918-4AA9-423D-AF10-DD0F34156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0346"/>
              </p:ext>
            </p:extLst>
          </p:nvPr>
        </p:nvGraphicFramePr>
        <p:xfrm>
          <a:off x="278296" y="1351890"/>
          <a:ext cx="11489634" cy="3035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4939">
                  <a:extLst>
                    <a:ext uri="{9D8B030D-6E8A-4147-A177-3AD203B41FA5}">
                      <a16:colId xmlns:a16="http://schemas.microsoft.com/office/drawing/2014/main" val="3610108485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2326339215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349555526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3432126514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3482554458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4061353293"/>
                    </a:ext>
                  </a:extLst>
                </a:gridCol>
              </a:tblGrid>
              <a:tr h="1011816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bg1"/>
                          </a:solidFill>
                        </a:rPr>
                        <a:t>Ділене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40+60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24∙3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90:3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2675"/>
                  </a:ext>
                </a:extLst>
              </a:tr>
              <a:tr h="1011816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bg1"/>
                          </a:solidFill>
                        </a:rPr>
                        <a:t>Дільник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15-3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tx1"/>
                          </a:solidFill>
                        </a:rPr>
                        <a:t>5∙5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70167"/>
                  </a:ext>
                </a:extLst>
              </a:tr>
              <a:tr h="1011816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chemeClr val="bg1"/>
                          </a:solidFill>
                        </a:rPr>
                        <a:t>Частка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06425"/>
                  </a:ext>
                </a:extLst>
              </a:tr>
            </a:tbl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875CE2-63EE-4C8B-B80D-DC0958406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10208" r="50045" b="18654"/>
          <a:stretch/>
        </p:blipFill>
        <p:spPr>
          <a:xfrm>
            <a:off x="1460049" y="4720136"/>
            <a:ext cx="1709323" cy="197875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7C715-7860-49EA-81A6-43A0F7881313}"/>
              </a:ext>
            </a:extLst>
          </p:cNvPr>
          <p:cNvSpPr txBox="1"/>
          <p:nvPr/>
        </p:nvSpPr>
        <p:spPr>
          <a:xfrm>
            <a:off x="2495591" y="3429000"/>
            <a:ext cx="134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7D07C-FFE7-44D0-8490-C7AC97CF5F87}"/>
              </a:ext>
            </a:extLst>
          </p:cNvPr>
          <p:cNvSpPr txBox="1"/>
          <p:nvPr/>
        </p:nvSpPr>
        <p:spPr>
          <a:xfrm>
            <a:off x="4413843" y="3429000"/>
            <a:ext cx="134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BEE9D-FE6D-4808-BDAF-97DEE7D2D0B0}"/>
              </a:ext>
            </a:extLst>
          </p:cNvPr>
          <p:cNvSpPr txBox="1"/>
          <p:nvPr/>
        </p:nvSpPr>
        <p:spPr>
          <a:xfrm>
            <a:off x="6332095" y="3429000"/>
            <a:ext cx="134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86FA0-BA6B-4876-90D5-82514E63E569}"/>
              </a:ext>
            </a:extLst>
          </p:cNvPr>
          <p:cNvSpPr txBox="1"/>
          <p:nvPr/>
        </p:nvSpPr>
        <p:spPr>
          <a:xfrm>
            <a:off x="8250347" y="3429000"/>
            <a:ext cx="134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ABB88-58E7-487C-8308-3D0D16D3389E}"/>
              </a:ext>
            </a:extLst>
          </p:cNvPr>
          <p:cNvSpPr txBox="1"/>
          <p:nvPr/>
        </p:nvSpPr>
        <p:spPr>
          <a:xfrm>
            <a:off x="10168599" y="3429000"/>
            <a:ext cx="134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7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15AFD6-63F4-4E51-BA14-E3E45BCB5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119861" y="1248691"/>
            <a:ext cx="4670800" cy="545020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Запиши, які числа можуть бути в остачі при діленні на 9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67AB5A77-C745-4D27-868C-DD943602D38C}"/>
              </a:ext>
            </a:extLst>
          </p:cNvPr>
          <p:cNvSpPr/>
          <p:nvPr/>
        </p:nvSpPr>
        <p:spPr>
          <a:xfrm>
            <a:off x="4625190" y="1577223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44A5D0CA-B885-4B93-AABD-2539B76B8881}"/>
              </a:ext>
            </a:extLst>
          </p:cNvPr>
          <p:cNvSpPr/>
          <p:nvPr/>
        </p:nvSpPr>
        <p:spPr>
          <a:xfrm>
            <a:off x="7050338" y="1577223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528C4F3-4C83-4D35-96EF-B1320F277C2C}"/>
              </a:ext>
            </a:extLst>
          </p:cNvPr>
          <p:cNvSpPr/>
          <p:nvPr/>
        </p:nvSpPr>
        <p:spPr>
          <a:xfrm>
            <a:off x="9405320" y="1577223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6F77766-681D-41C6-BD1F-CBAF8C782A41}"/>
              </a:ext>
            </a:extLst>
          </p:cNvPr>
          <p:cNvSpPr/>
          <p:nvPr/>
        </p:nvSpPr>
        <p:spPr>
          <a:xfrm>
            <a:off x="4625190" y="3058153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41076F58-B617-49A1-8880-623C3DE5C803}"/>
              </a:ext>
            </a:extLst>
          </p:cNvPr>
          <p:cNvSpPr/>
          <p:nvPr/>
        </p:nvSpPr>
        <p:spPr>
          <a:xfrm>
            <a:off x="7050338" y="3058153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0AAA6907-CB07-431A-8AA6-5907A462D0F4}"/>
              </a:ext>
            </a:extLst>
          </p:cNvPr>
          <p:cNvSpPr/>
          <p:nvPr/>
        </p:nvSpPr>
        <p:spPr>
          <a:xfrm>
            <a:off x="9405320" y="3058153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C4D8AF37-C59F-46BA-B5BE-B1CD1FA37A08}"/>
              </a:ext>
            </a:extLst>
          </p:cNvPr>
          <p:cNvSpPr/>
          <p:nvPr/>
        </p:nvSpPr>
        <p:spPr>
          <a:xfrm>
            <a:off x="5673677" y="4630168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63428A24-B6DA-4828-9B29-97D5D9C35A00}"/>
              </a:ext>
            </a:extLst>
          </p:cNvPr>
          <p:cNvSpPr/>
          <p:nvPr/>
        </p:nvSpPr>
        <p:spPr>
          <a:xfrm>
            <a:off x="8098825" y="4630168"/>
            <a:ext cx="209697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866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803163"/>
            <a:ext cx="5861192" cy="392924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адачу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622, приклади( знайди та виправ помилку):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</a:t>
            </a:r>
          </a:p>
          <a:p>
            <a:pPr algn="ctr"/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endParaRPr lang="uk-UA" sz="4400" b="1" dirty="0">
              <a:solidFill>
                <a:srgbClr val="2F324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60" y="3696141"/>
            <a:ext cx="2347163" cy="5121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49" y="4295544"/>
            <a:ext cx="262760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9C6FF-B9F5-478B-8EAB-790FA83161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54"/>
          <a:stretch/>
        </p:blipFill>
        <p:spPr>
          <a:xfrm>
            <a:off x="262694" y="1276317"/>
            <a:ext cx="2022401" cy="235564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68366" y="5661540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64A7B1E-FD96-44F2-B34F-5DF79D3162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5CF08408-43E4-4AD6-8E7E-DB2B5994D092}"/>
              </a:ext>
            </a:extLst>
          </p:cNvPr>
          <p:cNvSpPr/>
          <p:nvPr/>
        </p:nvSpPr>
        <p:spPr>
          <a:xfrm>
            <a:off x="3594598" y="1404504"/>
            <a:ext cx="4495392" cy="197108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р.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год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- 30 м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р. – 1 год - ? м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р. - 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год - ?м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67" y="3785357"/>
            <a:ext cx="6260770" cy="25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CB3CBCED-F585-450B-854A-8776F89DB2DB}"/>
              </a:ext>
            </a:extLst>
          </p:cNvPr>
          <p:cNvSpPr/>
          <p:nvPr/>
        </p:nvSpPr>
        <p:spPr>
          <a:xfrm>
            <a:off x="4771566" y="4674480"/>
            <a:ext cx="6221111" cy="66994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84:4=21; 86-84=2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81B6E42-6531-4A56-BBC7-F2D3DDD6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857" y="1717998"/>
            <a:ext cx="3387573" cy="49808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Не обчислюючи, знайди помилки. Перевір себе обчисленням.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06275944-6E26-4520-9167-ACA3C94B8687}"/>
              </a:ext>
            </a:extLst>
          </p:cNvPr>
          <p:cNvSpPr/>
          <p:nvPr/>
        </p:nvSpPr>
        <p:spPr>
          <a:xfrm>
            <a:off x="4771566" y="2201520"/>
            <a:ext cx="6221111" cy="66994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64:8=8; 66-64=2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457CBB6-0EAC-4691-9C5F-FFC7514E98F9}"/>
              </a:ext>
            </a:extLst>
          </p:cNvPr>
          <p:cNvSpPr/>
          <p:nvPr/>
        </p:nvSpPr>
        <p:spPr>
          <a:xfrm>
            <a:off x="4582120" y="1318934"/>
            <a:ext cx="65695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66:8=8(ост.4)</a:t>
            </a: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D50C2D43-E31B-4E3A-BE2B-8AC4287D3D4B}"/>
              </a:ext>
            </a:extLst>
          </p:cNvPr>
          <p:cNvSpPr/>
          <p:nvPr/>
        </p:nvSpPr>
        <p:spPr>
          <a:xfrm>
            <a:off x="9342783" y="1341759"/>
            <a:ext cx="417443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2DAB2AD-4B2C-4FB3-BCAF-48F2D1CA156F}"/>
              </a:ext>
            </a:extLst>
          </p:cNvPr>
          <p:cNvSpPr/>
          <p:nvPr/>
        </p:nvSpPr>
        <p:spPr>
          <a:xfrm>
            <a:off x="4582120" y="3711788"/>
            <a:ext cx="65695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86:4=20(ост.6)</a:t>
            </a:r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570162F1-675B-4651-B871-6A4E516B66D4}"/>
              </a:ext>
            </a:extLst>
          </p:cNvPr>
          <p:cNvSpPr/>
          <p:nvPr/>
        </p:nvSpPr>
        <p:spPr>
          <a:xfrm>
            <a:off x="7673399" y="3711787"/>
            <a:ext cx="417444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5" name="Скругленный прямоугольник 23">
            <a:extLst>
              <a:ext uri="{FF2B5EF4-FFF2-40B4-BE49-F238E27FC236}">
                <a16:creationId xmlns:a16="http://schemas.microsoft.com/office/drawing/2014/main" id="{6ED0FFCA-3A75-49AC-BEAB-DD2DDAB4E89E}"/>
              </a:ext>
            </a:extLst>
          </p:cNvPr>
          <p:cNvSpPr/>
          <p:nvPr/>
        </p:nvSpPr>
        <p:spPr>
          <a:xfrm>
            <a:off x="9551504" y="3711786"/>
            <a:ext cx="417443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93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64A7B1E-FD96-44F2-B34F-5DF79D3162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0EF8BD0-88D7-45FF-B165-6076EA3F3C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57BFC8C-F056-4C91-80F2-D0257A72F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BF55763-9B6D-4E86-82B1-88973EAE12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8" r="33520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F5D728-0285-4733-BF2C-804663616337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25A6770-CEBD-4367-AFD6-5A408AC1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81790"/>
          <a:stretch/>
        </p:blipFill>
        <p:spPr>
          <a:xfrm>
            <a:off x="4214947" y="2015128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ADAD0C-34B5-4507-8FFA-010A6A56BFC1}"/>
              </a:ext>
            </a:extLst>
          </p:cNvPr>
          <p:cNvSpPr txBox="1"/>
          <p:nvPr/>
        </p:nvSpPr>
        <p:spPr>
          <a:xfrm>
            <a:off x="5331124" y="20384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B072C9-757A-4C5B-B440-4E8A2CEB474E}"/>
              </a:ext>
            </a:extLst>
          </p:cNvPr>
          <p:cNvSpPr txBox="1"/>
          <p:nvPr/>
        </p:nvSpPr>
        <p:spPr>
          <a:xfrm>
            <a:off x="6293179" y="2075542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все </a:t>
            </a:r>
            <a:r>
              <a:rPr lang="uk-UA" sz="3200" dirty="0" smtClean="0">
                <a:latin typeface="Monotype Corsiva" panose="03010101010201010101" pitchFamily="66" charset="0"/>
              </a:rPr>
              <a:t>замовлення.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38C19-E29A-41FB-9458-85413B784C1A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9932FA-C33C-42A2-97CB-1993E44415B8}"/>
              </a:ext>
            </a:extLst>
          </p:cNvPr>
          <p:cNvSpPr txBox="1"/>
          <p:nvPr/>
        </p:nvSpPr>
        <p:spPr>
          <a:xfrm>
            <a:off x="3913320" y="3891197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10 деталей виготовив майстер </a:t>
            </a:r>
            <a:r>
              <a:rPr lang="uk-UA" sz="3200" dirty="0" smtClean="0">
                <a:latin typeface="Monotype Corsiva" panose="03010101010201010101" pitchFamily="66" charset="0"/>
              </a:rPr>
              <a:t>ІІ </a:t>
            </a:r>
            <a:r>
              <a:rPr lang="uk-UA" sz="3200" dirty="0">
                <a:latin typeface="Monotype Corsiva" panose="03010101010201010101" pitchFamily="66" charset="0"/>
              </a:rPr>
              <a:t>дня.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649E5-3FDC-4640-BA38-8222767CED7E}"/>
              </a:ext>
            </a:extLst>
          </p:cNvPr>
          <p:cNvSpPr txBox="1"/>
          <p:nvPr/>
        </p:nvSpPr>
        <p:spPr>
          <a:xfrm>
            <a:off x="4846144" y="199889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05986F6-DEE6-4696-9F71-5413C70A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4443382" y="2036029"/>
            <a:ext cx="464207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4F42671-F443-48F5-BAF0-2AE90F160E77}"/>
              </a:ext>
            </a:extLst>
          </p:cNvPr>
          <p:cNvSpPr txBox="1"/>
          <p:nvPr/>
        </p:nvSpPr>
        <p:spPr>
          <a:xfrm>
            <a:off x="3798572" y="326047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AF75E-153B-4C7B-8FC2-A3557D754970}"/>
              </a:ext>
            </a:extLst>
          </p:cNvPr>
          <p:cNvSpPr txBox="1"/>
          <p:nvPr/>
        </p:nvSpPr>
        <p:spPr>
          <a:xfrm>
            <a:off x="5338084" y="323428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F2D3B3-5D73-4B6E-A169-C361390C2038}"/>
              </a:ext>
            </a:extLst>
          </p:cNvPr>
          <p:cNvSpPr txBox="1"/>
          <p:nvPr/>
        </p:nvSpPr>
        <p:spPr>
          <a:xfrm>
            <a:off x="6309033" y="327329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7702393-64BA-412B-B109-A3EC4EA0B5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0" r="44748"/>
          <a:stretch/>
        </p:blipFill>
        <p:spPr>
          <a:xfrm>
            <a:off x="5082274" y="2045995"/>
            <a:ext cx="464207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1188E55-A774-4C68-9951-4296ADAB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2" r="45006"/>
          <a:stretch/>
        </p:blipFill>
        <p:spPr>
          <a:xfrm>
            <a:off x="5656831" y="2045995"/>
            <a:ext cx="464207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D88A0D-7FFF-4898-B8B4-9F7E845DB5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5922430" y="2036029"/>
            <a:ext cx="464207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C2CB3B-599C-413D-BF7B-7BAAF2E6CEE0}"/>
              </a:ext>
            </a:extLst>
          </p:cNvPr>
          <p:cNvSpPr txBox="1"/>
          <p:nvPr/>
        </p:nvSpPr>
        <p:spPr>
          <a:xfrm>
            <a:off x="4793618" y="2590327"/>
            <a:ext cx="27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D079A52-9422-47BD-940D-5EBBCF064C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2" r="44306"/>
          <a:stretch/>
        </p:blipFill>
        <p:spPr>
          <a:xfrm>
            <a:off x="4206783" y="2641480"/>
            <a:ext cx="464207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71183D3-5032-4552-B7C0-75D2AFFE4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4431181" y="2630333"/>
            <a:ext cx="464207" cy="6081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0E5EB3D-D751-4FED-818E-4DAC73E0336C}"/>
              </a:ext>
            </a:extLst>
          </p:cNvPr>
          <p:cNvSpPr txBox="1"/>
          <p:nvPr/>
        </p:nvSpPr>
        <p:spPr>
          <a:xfrm>
            <a:off x="5650852" y="26539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5C175F0-6757-4675-8AC0-64D1AABAEB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5" r="54973"/>
          <a:stretch/>
        </p:blipFill>
        <p:spPr>
          <a:xfrm>
            <a:off x="5955143" y="2650686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4F3D560-2A6E-4ED8-9BA9-49A64B30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6253070" y="2632067"/>
            <a:ext cx="464207" cy="6081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C9F1046-0F3A-48CE-A375-268F02F8FBFD}"/>
              </a:ext>
            </a:extLst>
          </p:cNvPr>
          <p:cNvSpPr txBox="1"/>
          <p:nvPr/>
        </p:nvSpPr>
        <p:spPr>
          <a:xfrm>
            <a:off x="6562559" y="2662348"/>
            <a:ext cx="492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залишилось </a:t>
            </a:r>
            <a:r>
              <a:rPr lang="uk-UA" sz="3200" dirty="0" smtClean="0">
                <a:latin typeface="Monotype Corsiva" panose="03010101010201010101" pitchFamily="66" charset="0"/>
              </a:rPr>
              <a:t>виготовити.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95EC127-ECD3-4F70-BB22-2A0E170FF9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5" r="54973"/>
          <a:stretch/>
        </p:blipFill>
        <p:spPr>
          <a:xfrm>
            <a:off x="4123527" y="3247485"/>
            <a:ext cx="443631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9C8BAF1-A9CD-4F86-B916-E00926560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4421454" y="3228866"/>
            <a:ext cx="464207" cy="6081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DBEF07-5725-4763-BDD1-9D3D7C5BFD04}"/>
              </a:ext>
            </a:extLst>
          </p:cNvPr>
          <p:cNvSpPr txBox="1"/>
          <p:nvPr/>
        </p:nvSpPr>
        <p:spPr>
          <a:xfrm>
            <a:off x="4816639" y="318176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B56D1C53-6A15-4F3C-8E7A-75539EABF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3" r="54035"/>
          <a:stretch/>
        </p:blipFill>
        <p:spPr>
          <a:xfrm>
            <a:off x="5082219" y="3228651"/>
            <a:ext cx="464207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BDBDD83-A4EE-497A-B9CA-FF48FB28A1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 r="72995"/>
          <a:stretch/>
        </p:blipFill>
        <p:spPr>
          <a:xfrm>
            <a:off x="9301984" y="1435400"/>
            <a:ext cx="44363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BC19FD6-BF60-404A-B083-2A4A67A903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r="81305"/>
          <a:stretch/>
        </p:blipFill>
        <p:spPr>
          <a:xfrm>
            <a:off x="9595888" y="1435400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2301E85-94F5-4714-BB6F-BA069EDD6B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81790"/>
          <a:stretch/>
        </p:blipFill>
        <p:spPr>
          <a:xfrm>
            <a:off x="5100332" y="2620238"/>
            <a:ext cx="36346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351C08-F939-4379-B00C-A3AAE0A393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5328767" y="2641139"/>
            <a:ext cx="464207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7B00B4D-61DE-44D7-B4E2-801C0352E5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81790"/>
          <a:stretch/>
        </p:blipFill>
        <p:spPr>
          <a:xfrm>
            <a:off x="5717137" y="3217533"/>
            <a:ext cx="36346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F5D40AD-4A60-4792-8A3B-BDC31F25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5945572" y="3238434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3978" t="19537" r="26639" b="42587"/>
          <a:stretch/>
        </p:blipFill>
        <p:spPr>
          <a:xfrm>
            <a:off x="140687" y="5178902"/>
            <a:ext cx="4804780" cy="15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30" grpId="0"/>
      <p:bldP spid="31" grpId="0"/>
      <p:bldP spid="33" grpId="0"/>
      <p:bldP spid="34" grpId="0"/>
      <p:bldP spid="35" grpId="0"/>
      <p:bldP spid="41" grpId="0"/>
      <p:bldP spid="44" grpId="0"/>
      <p:bldP spid="47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8931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64A7B1E-FD96-44F2-B34F-5DF79D3162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B1061E5-F6E5-4CC1-9F9A-CD2BB7740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4F4DC97-6519-42D1-9061-8685E5E1F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5BB520C-8264-4C03-BC3F-A569DDD85D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8" r="33520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353DE1-24D9-4032-95EC-F10BF2556CAC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CA90C2-87F9-4D4C-8A6E-05E3F8C5DB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r="66287"/>
          <a:stretch/>
        </p:blipFill>
        <p:spPr>
          <a:xfrm>
            <a:off x="4214947" y="2015128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4E38C9-F01D-477A-832F-5B54EACE1910}"/>
              </a:ext>
            </a:extLst>
          </p:cNvPr>
          <p:cNvSpPr txBox="1"/>
          <p:nvPr/>
        </p:nvSpPr>
        <p:spPr>
          <a:xfrm>
            <a:off x="5331124" y="20384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04754-2C9D-4B4D-9368-E209056FDF24}"/>
              </a:ext>
            </a:extLst>
          </p:cNvPr>
          <p:cNvSpPr txBox="1"/>
          <p:nvPr/>
        </p:nvSpPr>
        <p:spPr>
          <a:xfrm>
            <a:off x="6293179" y="2075542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 – 3 робітника за </a:t>
            </a:r>
            <a:r>
              <a:rPr lang="uk-UA" sz="3200" dirty="0" smtClean="0">
                <a:latin typeface="Monotype Corsiva" panose="03010101010201010101" pitchFamily="66" charset="0"/>
              </a:rPr>
              <a:t>1 год.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E32C-3045-448A-8180-4D16F833A93E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699E45-E2A8-4300-BA33-33EACFDC22EE}"/>
              </a:ext>
            </a:extLst>
          </p:cNvPr>
          <p:cNvSpPr txBox="1"/>
          <p:nvPr/>
        </p:nvSpPr>
        <p:spPr>
          <a:xfrm>
            <a:off x="3831817" y="4464166"/>
            <a:ext cx="8255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40 м фундаменту забетонують </a:t>
            </a:r>
            <a:endParaRPr lang="uk-UA" sz="3200" dirty="0" smtClean="0">
              <a:latin typeface="Monotype Corsiva" panose="03010101010201010101" pitchFamily="66" charset="0"/>
            </a:endParaRPr>
          </a:p>
          <a:p>
            <a:r>
              <a:rPr lang="uk-UA" sz="3200" dirty="0" smtClean="0">
                <a:latin typeface="Monotype Corsiva" panose="03010101010201010101" pitchFamily="66" charset="0"/>
              </a:rPr>
              <a:t>2 </a:t>
            </a:r>
            <a:r>
              <a:rPr lang="uk-UA" sz="3200" dirty="0">
                <a:latin typeface="Monotype Corsiva" panose="03010101010201010101" pitchFamily="66" charset="0"/>
              </a:rPr>
              <a:t>робітники за 4 год.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3C14FE-5882-47A2-A5C1-67BBFF8B6D26}"/>
              </a:ext>
            </a:extLst>
          </p:cNvPr>
          <p:cNvSpPr txBox="1"/>
          <p:nvPr/>
        </p:nvSpPr>
        <p:spPr>
          <a:xfrm>
            <a:off x="4846144" y="199889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930CA15-0364-47F2-94EB-53BB6EC628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4443382" y="2036029"/>
            <a:ext cx="464207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BDF939E-2730-4C5A-A202-9259B15127B2}"/>
              </a:ext>
            </a:extLst>
          </p:cNvPr>
          <p:cNvSpPr txBox="1"/>
          <p:nvPr/>
        </p:nvSpPr>
        <p:spPr>
          <a:xfrm>
            <a:off x="3798572" y="326047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8FCA7-03FA-4B2F-9F7D-64FD2D301C17}"/>
              </a:ext>
            </a:extLst>
          </p:cNvPr>
          <p:cNvSpPr txBox="1"/>
          <p:nvPr/>
        </p:nvSpPr>
        <p:spPr>
          <a:xfrm>
            <a:off x="5038433" y="32633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D098A5-2B59-4162-A60F-B8B945ED88A9}"/>
              </a:ext>
            </a:extLst>
          </p:cNvPr>
          <p:cNvSpPr txBox="1"/>
          <p:nvPr/>
        </p:nvSpPr>
        <p:spPr>
          <a:xfrm>
            <a:off x="6011304" y="3273640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 – 2 робітника за </a:t>
            </a:r>
            <a:r>
              <a:rPr lang="uk-UA" sz="3200" dirty="0" smtClean="0">
                <a:latin typeface="Monotype Corsiva" panose="03010101010201010101" pitchFamily="66" charset="0"/>
              </a:rPr>
              <a:t>1 год.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6843948-869F-469A-969C-BC6834DBB1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6" r="72662"/>
          <a:stretch/>
        </p:blipFill>
        <p:spPr>
          <a:xfrm>
            <a:off x="5082274" y="2045995"/>
            <a:ext cx="464207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C566594-1ABE-45AC-8F2F-C936C5DF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r="80076"/>
          <a:stretch/>
        </p:blipFill>
        <p:spPr>
          <a:xfrm>
            <a:off x="5697085" y="2053939"/>
            <a:ext cx="458473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BAE7DF1-6748-49C0-A7E1-CDA6930F28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1" r="45547"/>
          <a:stretch/>
        </p:blipFill>
        <p:spPr>
          <a:xfrm>
            <a:off x="5954345" y="2045994"/>
            <a:ext cx="464207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A7EF0F-3BFF-4691-9267-375B0252DD99}"/>
              </a:ext>
            </a:extLst>
          </p:cNvPr>
          <p:cNvSpPr txBox="1"/>
          <p:nvPr/>
        </p:nvSpPr>
        <p:spPr>
          <a:xfrm>
            <a:off x="4793618" y="2590327"/>
            <a:ext cx="27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38651AF-A295-40E9-8DFC-10EB9BA7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r="79835"/>
          <a:stretch/>
        </p:blipFill>
        <p:spPr>
          <a:xfrm>
            <a:off x="4206783" y="2641480"/>
            <a:ext cx="464207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5076375-D5C6-4BB9-957D-15F3C9E24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5" r="45223"/>
          <a:stretch/>
        </p:blipFill>
        <p:spPr>
          <a:xfrm>
            <a:off x="4431181" y="2630333"/>
            <a:ext cx="464207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04741A3-9AD0-4072-91F3-563401E8115C}"/>
              </a:ext>
            </a:extLst>
          </p:cNvPr>
          <p:cNvSpPr txBox="1"/>
          <p:nvPr/>
        </p:nvSpPr>
        <p:spPr>
          <a:xfrm>
            <a:off x="5322000" y="26329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6EFEE1-DCB2-4726-92F5-E2B267AB2435}"/>
              </a:ext>
            </a:extLst>
          </p:cNvPr>
          <p:cNvSpPr txBox="1"/>
          <p:nvPr/>
        </p:nvSpPr>
        <p:spPr>
          <a:xfrm>
            <a:off x="5934038" y="2672699"/>
            <a:ext cx="492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 – 1 </a:t>
            </a:r>
            <a:r>
              <a:rPr lang="uk-UA" sz="3200" dirty="0" smtClean="0">
                <a:latin typeface="Monotype Corsiva" panose="03010101010201010101" pitchFamily="66" charset="0"/>
              </a:rPr>
              <a:t>робітник </a:t>
            </a:r>
            <a:r>
              <a:rPr lang="uk-UA" sz="3200" dirty="0">
                <a:latin typeface="Monotype Corsiva" panose="03010101010201010101" pitchFamily="66" charset="0"/>
              </a:rPr>
              <a:t>за </a:t>
            </a:r>
            <a:r>
              <a:rPr lang="uk-UA" sz="3200" dirty="0" smtClean="0">
                <a:latin typeface="Monotype Corsiva" panose="03010101010201010101" pitchFamily="66" charset="0"/>
              </a:rPr>
              <a:t>1 год.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9421B43-539C-44FF-92D5-2083C5D22D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0" r="45988"/>
          <a:stretch/>
        </p:blipFill>
        <p:spPr>
          <a:xfrm>
            <a:off x="4123527" y="3247485"/>
            <a:ext cx="443631" cy="6081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99E124-723B-4F93-9144-47A6A1687C71}"/>
              </a:ext>
            </a:extLst>
          </p:cNvPr>
          <p:cNvSpPr txBox="1"/>
          <p:nvPr/>
        </p:nvSpPr>
        <p:spPr>
          <a:xfrm>
            <a:off x="4489122" y="325009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E2AA5CF-F540-45B0-BC2E-C2A491593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0" r="72608"/>
          <a:stretch/>
        </p:blipFill>
        <p:spPr>
          <a:xfrm>
            <a:off x="4764080" y="3238432"/>
            <a:ext cx="464207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E3E541B-0362-4E04-A25D-6C34DDA1B4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 r="72995"/>
          <a:stretch/>
        </p:blipFill>
        <p:spPr>
          <a:xfrm>
            <a:off x="9301984" y="1435400"/>
            <a:ext cx="443631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86C3981-30F9-4589-97EC-DD80A95F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5" r="72603"/>
          <a:stretch/>
        </p:blipFill>
        <p:spPr>
          <a:xfrm>
            <a:off x="9595888" y="1435400"/>
            <a:ext cx="44363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BBA8FFBB-1F75-453B-975D-4639DB41A9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1" r="65823"/>
          <a:stretch/>
        </p:blipFill>
        <p:spPr>
          <a:xfrm>
            <a:off x="5110332" y="2619642"/>
            <a:ext cx="36346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372DCC8-0AC1-43DB-91DF-38084BB34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81790"/>
          <a:stretch/>
        </p:blipFill>
        <p:spPr>
          <a:xfrm>
            <a:off x="5419408" y="3217533"/>
            <a:ext cx="36346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1139E25-917F-4BFE-AFEB-E8C5FB9667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5647843" y="3238434"/>
            <a:ext cx="464207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B9E4609-7199-4E2F-8E57-0B47CE87EF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1" r="45547"/>
          <a:stretch/>
        </p:blipFill>
        <p:spPr>
          <a:xfrm>
            <a:off x="5616391" y="2629706"/>
            <a:ext cx="464207" cy="6081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79502D-751A-4AF5-87D7-C51442EE984A}"/>
              </a:ext>
            </a:extLst>
          </p:cNvPr>
          <p:cNvSpPr txBox="1"/>
          <p:nvPr/>
        </p:nvSpPr>
        <p:spPr>
          <a:xfrm>
            <a:off x="3798572" y="385503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4)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3E05926-6BD9-4CE4-9C8D-B99652367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81790"/>
          <a:stretch/>
        </p:blipFill>
        <p:spPr>
          <a:xfrm>
            <a:off x="4206783" y="3821477"/>
            <a:ext cx="36346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07110D6-F91B-45EC-A644-E1B0E7D854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4435218" y="3842378"/>
            <a:ext cx="464207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923B609-5E0E-477D-9A62-EC1D93C61BFE}"/>
              </a:ext>
            </a:extLst>
          </p:cNvPr>
          <p:cNvSpPr txBox="1"/>
          <p:nvPr/>
        </p:nvSpPr>
        <p:spPr>
          <a:xfrm>
            <a:off x="4816281" y="384515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548DB68-9808-4BCF-8E7A-329285C335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7" r="54171"/>
          <a:stretch/>
        </p:blipFill>
        <p:spPr>
          <a:xfrm>
            <a:off x="5063847" y="3836323"/>
            <a:ext cx="464207" cy="6081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67B0A0-CB6F-4565-945E-FBBCB9CC7AE8}"/>
              </a:ext>
            </a:extLst>
          </p:cNvPr>
          <p:cNvSpPr txBox="1"/>
          <p:nvPr/>
        </p:nvSpPr>
        <p:spPr>
          <a:xfrm>
            <a:off x="5338371" y="38422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7E907BA-65F0-43EF-834B-AC0A348555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7" r="54171"/>
          <a:stretch/>
        </p:blipFill>
        <p:spPr>
          <a:xfrm>
            <a:off x="5659411" y="3836323"/>
            <a:ext cx="464207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D36D78-C546-4854-B73B-16C33DAB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89321"/>
          <a:stretch/>
        </p:blipFill>
        <p:spPr>
          <a:xfrm>
            <a:off x="5926321" y="3842378"/>
            <a:ext cx="464207" cy="6081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2705952-7231-4961-A163-7C17C278495E}"/>
              </a:ext>
            </a:extLst>
          </p:cNvPr>
          <p:cNvSpPr txBox="1"/>
          <p:nvPr/>
        </p:nvSpPr>
        <p:spPr>
          <a:xfrm>
            <a:off x="6287519" y="388772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5564" t="31747" r="38974" b="41341"/>
          <a:stretch/>
        </p:blipFill>
        <p:spPr>
          <a:xfrm>
            <a:off x="300867" y="2330841"/>
            <a:ext cx="3069553" cy="11879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30" y="845121"/>
            <a:ext cx="1264566" cy="1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9" grpId="0"/>
      <p:bldP spid="30" grpId="0"/>
      <p:bldP spid="32" grpId="0"/>
      <p:bldP spid="33" grpId="0"/>
      <p:bldP spid="34" grpId="0"/>
      <p:bldP spid="38" grpId="0"/>
      <p:bldP spid="41" grpId="0"/>
      <p:bldP spid="44" grpId="0"/>
      <p:bldP spid="47" grpId="0"/>
      <p:bldP spid="58" grpId="0"/>
      <p:bldP spid="61" grpId="0"/>
      <p:bldP spid="63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6688486" y="4827361"/>
            <a:ext cx="2446410" cy="1870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6025808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5241184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6005792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6005792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5241184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7" y="5241184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870256" y="2510940"/>
            <a:ext cx="1046923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439001" y="52868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447129" y="6026897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2516577" y="6076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457548" y="526043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534826" y="530071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4443868" y="608183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CD7CBD8-3329-4F5A-9583-CB55C1EA70EC}"/>
              </a:ext>
            </a:extLst>
          </p:cNvPr>
          <p:cNvCxnSpPr>
            <a:cxnSpLocks/>
          </p:cNvCxnSpPr>
          <p:nvPr/>
        </p:nvCxnSpPr>
        <p:spPr>
          <a:xfrm>
            <a:off x="1898034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559C35D-DE52-43B4-95D0-E7A555612963}"/>
              </a:ext>
            </a:extLst>
          </p:cNvPr>
          <p:cNvSpPr/>
          <p:nvPr/>
        </p:nvSpPr>
        <p:spPr>
          <a:xfrm>
            <a:off x="2647819" y="2521455"/>
            <a:ext cx="1791182" cy="110344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7∙а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D7249584-C47B-49B9-9909-BA7C1F7C9B2D}"/>
              </a:ext>
            </a:extLst>
          </p:cNvPr>
          <p:cNvSpPr/>
          <p:nvPr/>
        </p:nvSpPr>
        <p:spPr>
          <a:xfrm>
            <a:off x="5218246" y="2521741"/>
            <a:ext cx="2902706" cy="110344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&lt;60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941549A-7580-41AD-838C-563E5CE60347}"/>
              </a:ext>
            </a:extLst>
          </p:cNvPr>
          <p:cNvCxnSpPr>
            <a:cxnSpLocks/>
          </p:cNvCxnSpPr>
          <p:nvPr/>
        </p:nvCxnSpPr>
        <p:spPr>
          <a:xfrm flipV="1">
            <a:off x="6679270" y="1979158"/>
            <a:ext cx="0" cy="532233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62183864-A5B7-4908-A7EE-D315EE59BF6C}"/>
              </a:ext>
            </a:extLst>
          </p:cNvPr>
          <p:cNvSpPr/>
          <p:nvPr/>
        </p:nvSpPr>
        <p:spPr>
          <a:xfrm>
            <a:off x="7726714" y="1447621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+40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79F07E5-1A56-4BC5-B932-7D1D7F75CC4E}"/>
              </a:ext>
            </a:extLst>
          </p:cNvPr>
          <p:cNvSpPr/>
          <p:nvPr/>
        </p:nvSpPr>
        <p:spPr>
          <a:xfrm>
            <a:off x="7726714" y="3642363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-40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D2F47F3-3311-418A-BFDA-FE460CE61766}"/>
              </a:ext>
            </a:extLst>
          </p:cNvPr>
          <p:cNvSpPr/>
          <p:nvPr/>
        </p:nvSpPr>
        <p:spPr>
          <a:xfrm>
            <a:off x="10431700" y="2510940"/>
            <a:ext cx="1046923" cy="110344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81858BF1-0782-4751-9EF9-DA0459FC7DC3}"/>
              </a:ext>
            </a:extLst>
          </p:cNvPr>
          <p:cNvCxnSpPr>
            <a:cxnSpLocks/>
          </p:cNvCxnSpPr>
          <p:nvPr/>
        </p:nvCxnSpPr>
        <p:spPr>
          <a:xfrm>
            <a:off x="6679270" y="1897823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A87F4025-9D09-4D5A-8A73-6BDE8F88FAE9}"/>
              </a:ext>
            </a:extLst>
          </p:cNvPr>
          <p:cNvCxnSpPr>
            <a:cxnSpLocks/>
          </p:cNvCxnSpPr>
          <p:nvPr/>
        </p:nvCxnSpPr>
        <p:spPr>
          <a:xfrm>
            <a:off x="6669599" y="4174455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7D7089A6-21A9-4323-9A64-AECDF905E3E8}"/>
              </a:ext>
            </a:extLst>
          </p:cNvPr>
          <p:cNvCxnSpPr>
            <a:cxnSpLocks/>
          </p:cNvCxnSpPr>
          <p:nvPr/>
        </p:nvCxnSpPr>
        <p:spPr>
          <a:xfrm>
            <a:off x="6669599" y="3666293"/>
            <a:ext cx="9671" cy="508162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7F727-A8D8-4DF5-BDFB-DB1036BBD203}"/>
              </a:ext>
            </a:extLst>
          </p:cNvPr>
          <p:cNvSpPr txBox="1"/>
          <p:nvPr/>
        </p:nvSpPr>
        <p:spPr>
          <a:xfrm>
            <a:off x="6653751" y="1302773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Так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50C70-D421-4E26-A040-1CDC1DEB95D5}"/>
              </a:ext>
            </a:extLst>
          </p:cNvPr>
          <p:cNvSpPr txBox="1"/>
          <p:nvPr/>
        </p:nvSpPr>
        <p:spPr>
          <a:xfrm>
            <a:off x="6653751" y="4166087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</a:t>
            </a:r>
            <a:r>
              <a:rPr lang="uk-UA" sz="2800" b="1" dirty="0">
                <a:solidFill>
                  <a:srgbClr val="FF0000"/>
                </a:solidFill>
              </a:rPr>
              <a:t>і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FC7943A7-B6D1-4E52-9BD1-B30CC2D838E8}"/>
              </a:ext>
            </a:extLst>
          </p:cNvPr>
          <p:cNvCxnSpPr>
            <a:cxnSpLocks/>
          </p:cNvCxnSpPr>
          <p:nvPr/>
        </p:nvCxnSpPr>
        <p:spPr>
          <a:xfrm>
            <a:off x="9517896" y="1825993"/>
            <a:ext cx="805338" cy="68494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5ACC987A-8F67-49B0-A58A-3F304A13A9DF}"/>
              </a:ext>
            </a:extLst>
          </p:cNvPr>
          <p:cNvCxnSpPr>
            <a:cxnSpLocks/>
          </p:cNvCxnSpPr>
          <p:nvPr/>
        </p:nvCxnSpPr>
        <p:spPr>
          <a:xfrm flipV="1">
            <a:off x="9538792" y="3571236"/>
            <a:ext cx="805338" cy="51398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8D1D92AF-C0A9-4FB3-AFC1-B8A411F159FE}"/>
              </a:ext>
            </a:extLst>
          </p:cNvPr>
          <p:cNvCxnSpPr>
            <a:cxnSpLocks/>
          </p:cNvCxnSpPr>
          <p:nvPr/>
        </p:nvCxnSpPr>
        <p:spPr>
          <a:xfrm>
            <a:off x="4439001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9A5B5B10-E6EF-4C03-A91E-F0D2EE14D6A1}"/>
              </a:ext>
            </a:extLst>
          </p:cNvPr>
          <p:cNvSpPr/>
          <p:nvPr/>
        </p:nvSpPr>
        <p:spPr>
          <a:xfrm>
            <a:off x="9243391" y="4756611"/>
            <a:ext cx="2813255" cy="1405290"/>
          </a:xfrm>
          <a:prstGeom prst="wedgeRoundRectCallout">
            <a:avLst>
              <a:gd name="adj1" fmla="val -57576"/>
              <a:gd name="adj2" fmla="val -16006"/>
              <a:gd name="adj3" fmla="val 16667"/>
            </a:avLst>
          </a:prstGeom>
          <a:solidFill>
            <a:srgbClr val="00B050"/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5</a:t>
            </a:r>
          </a:p>
        </p:txBody>
      </p:sp>
    </p:spTree>
    <p:extLst>
      <p:ext uri="{BB962C8B-B14F-4D97-AF65-F5344CB8AC3E}">
        <p14:creationId xmlns:p14="http://schemas.microsoft.com/office/powerpoint/2010/main" val="40965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6688486" y="4827361"/>
            <a:ext cx="2446410" cy="1870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6025808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5241184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6005792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6005792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5241184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7" y="5241184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870256" y="2510940"/>
            <a:ext cx="1046923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439001" y="52868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447129" y="6026897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2516577" y="6076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457548" y="526043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534826" y="530071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4443868" y="608183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CD7CBD8-3329-4F5A-9583-CB55C1EA70EC}"/>
              </a:ext>
            </a:extLst>
          </p:cNvPr>
          <p:cNvCxnSpPr>
            <a:cxnSpLocks/>
          </p:cNvCxnSpPr>
          <p:nvPr/>
        </p:nvCxnSpPr>
        <p:spPr>
          <a:xfrm>
            <a:off x="1898034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559C35D-DE52-43B4-95D0-E7A555612963}"/>
              </a:ext>
            </a:extLst>
          </p:cNvPr>
          <p:cNvSpPr/>
          <p:nvPr/>
        </p:nvSpPr>
        <p:spPr>
          <a:xfrm>
            <a:off x="2647819" y="2521455"/>
            <a:ext cx="1791182" cy="110344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7∙а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D7249584-C47B-49B9-9909-BA7C1F7C9B2D}"/>
              </a:ext>
            </a:extLst>
          </p:cNvPr>
          <p:cNvSpPr/>
          <p:nvPr/>
        </p:nvSpPr>
        <p:spPr>
          <a:xfrm>
            <a:off x="5218246" y="2521741"/>
            <a:ext cx="2902706" cy="110344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&lt;60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941549A-7580-41AD-838C-563E5CE60347}"/>
              </a:ext>
            </a:extLst>
          </p:cNvPr>
          <p:cNvCxnSpPr>
            <a:cxnSpLocks/>
          </p:cNvCxnSpPr>
          <p:nvPr/>
        </p:nvCxnSpPr>
        <p:spPr>
          <a:xfrm flipV="1">
            <a:off x="6679270" y="1979158"/>
            <a:ext cx="0" cy="532233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62183864-A5B7-4908-A7EE-D315EE59BF6C}"/>
              </a:ext>
            </a:extLst>
          </p:cNvPr>
          <p:cNvSpPr/>
          <p:nvPr/>
        </p:nvSpPr>
        <p:spPr>
          <a:xfrm>
            <a:off x="7726714" y="1447621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+40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79F07E5-1A56-4BC5-B932-7D1D7F75CC4E}"/>
              </a:ext>
            </a:extLst>
          </p:cNvPr>
          <p:cNvSpPr/>
          <p:nvPr/>
        </p:nvSpPr>
        <p:spPr>
          <a:xfrm>
            <a:off x="7726714" y="3642363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-40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D2F47F3-3311-418A-BFDA-FE460CE61766}"/>
              </a:ext>
            </a:extLst>
          </p:cNvPr>
          <p:cNvSpPr/>
          <p:nvPr/>
        </p:nvSpPr>
        <p:spPr>
          <a:xfrm>
            <a:off x="10431700" y="2510940"/>
            <a:ext cx="1046923" cy="110344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81858BF1-0782-4751-9EF9-DA0459FC7DC3}"/>
              </a:ext>
            </a:extLst>
          </p:cNvPr>
          <p:cNvCxnSpPr>
            <a:cxnSpLocks/>
          </p:cNvCxnSpPr>
          <p:nvPr/>
        </p:nvCxnSpPr>
        <p:spPr>
          <a:xfrm>
            <a:off x="6679270" y="1897823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A87F4025-9D09-4D5A-8A73-6BDE8F88FAE9}"/>
              </a:ext>
            </a:extLst>
          </p:cNvPr>
          <p:cNvCxnSpPr>
            <a:cxnSpLocks/>
          </p:cNvCxnSpPr>
          <p:nvPr/>
        </p:nvCxnSpPr>
        <p:spPr>
          <a:xfrm>
            <a:off x="6669599" y="4174455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7D7089A6-21A9-4323-9A64-AECDF905E3E8}"/>
              </a:ext>
            </a:extLst>
          </p:cNvPr>
          <p:cNvCxnSpPr>
            <a:cxnSpLocks/>
          </p:cNvCxnSpPr>
          <p:nvPr/>
        </p:nvCxnSpPr>
        <p:spPr>
          <a:xfrm>
            <a:off x="6669599" y="3666293"/>
            <a:ext cx="9671" cy="508162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7F727-A8D8-4DF5-BDFB-DB1036BBD203}"/>
              </a:ext>
            </a:extLst>
          </p:cNvPr>
          <p:cNvSpPr txBox="1"/>
          <p:nvPr/>
        </p:nvSpPr>
        <p:spPr>
          <a:xfrm>
            <a:off x="6653751" y="1302773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Так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50C70-D421-4E26-A040-1CDC1DEB95D5}"/>
              </a:ext>
            </a:extLst>
          </p:cNvPr>
          <p:cNvSpPr txBox="1"/>
          <p:nvPr/>
        </p:nvSpPr>
        <p:spPr>
          <a:xfrm>
            <a:off x="6653751" y="4166087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</a:t>
            </a:r>
            <a:r>
              <a:rPr lang="uk-UA" sz="2800" b="1" dirty="0">
                <a:solidFill>
                  <a:srgbClr val="FF0000"/>
                </a:solidFill>
              </a:rPr>
              <a:t>і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FC7943A7-B6D1-4E52-9BD1-B30CC2D838E8}"/>
              </a:ext>
            </a:extLst>
          </p:cNvPr>
          <p:cNvCxnSpPr>
            <a:cxnSpLocks/>
          </p:cNvCxnSpPr>
          <p:nvPr/>
        </p:nvCxnSpPr>
        <p:spPr>
          <a:xfrm>
            <a:off x="9517896" y="1825993"/>
            <a:ext cx="805338" cy="68494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5ACC987A-8F67-49B0-A58A-3F304A13A9DF}"/>
              </a:ext>
            </a:extLst>
          </p:cNvPr>
          <p:cNvCxnSpPr>
            <a:cxnSpLocks/>
          </p:cNvCxnSpPr>
          <p:nvPr/>
        </p:nvCxnSpPr>
        <p:spPr>
          <a:xfrm flipV="1">
            <a:off x="9538792" y="3571236"/>
            <a:ext cx="805338" cy="51398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8D1D92AF-C0A9-4FB3-AFC1-B8A411F159FE}"/>
              </a:ext>
            </a:extLst>
          </p:cNvPr>
          <p:cNvCxnSpPr>
            <a:cxnSpLocks/>
          </p:cNvCxnSpPr>
          <p:nvPr/>
        </p:nvCxnSpPr>
        <p:spPr>
          <a:xfrm>
            <a:off x="4439001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9A5B5B10-E6EF-4C03-A91E-F0D2EE14D6A1}"/>
              </a:ext>
            </a:extLst>
          </p:cNvPr>
          <p:cNvSpPr/>
          <p:nvPr/>
        </p:nvSpPr>
        <p:spPr>
          <a:xfrm>
            <a:off x="9243391" y="4756611"/>
            <a:ext cx="2813255" cy="1405290"/>
          </a:xfrm>
          <a:prstGeom prst="wedgeRoundRectCallout">
            <a:avLst>
              <a:gd name="adj1" fmla="val -57576"/>
              <a:gd name="adj2" fmla="val -16006"/>
              <a:gd name="adj3" fmla="val 16667"/>
            </a:avLst>
          </a:prstGeom>
          <a:solidFill>
            <a:srgbClr val="00B050"/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8</a:t>
            </a:r>
          </a:p>
        </p:txBody>
      </p:sp>
    </p:spTree>
    <p:extLst>
      <p:ext uri="{BB962C8B-B14F-4D97-AF65-F5344CB8AC3E}">
        <p14:creationId xmlns:p14="http://schemas.microsoft.com/office/powerpoint/2010/main" val="3655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6688486" y="4827361"/>
            <a:ext cx="2446410" cy="1870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6025808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5241184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6005792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6005792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5241184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7" y="5241184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870256" y="2510940"/>
            <a:ext cx="1046923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439001" y="52868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447129" y="6026897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2516577" y="6076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457548" y="526043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534826" y="530071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4443868" y="608183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CD7CBD8-3329-4F5A-9583-CB55C1EA70EC}"/>
              </a:ext>
            </a:extLst>
          </p:cNvPr>
          <p:cNvCxnSpPr>
            <a:cxnSpLocks/>
          </p:cNvCxnSpPr>
          <p:nvPr/>
        </p:nvCxnSpPr>
        <p:spPr>
          <a:xfrm>
            <a:off x="1898034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559C35D-DE52-43B4-95D0-E7A555612963}"/>
              </a:ext>
            </a:extLst>
          </p:cNvPr>
          <p:cNvSpPr/>
          <p:nvPr/>
        </p:nvSpPr>
        <p:spPr>
          <a:xfrm>
            <a:off x="2647819" y="2521455"/>
            <a:ext cx="1791182" cy="110344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7∙а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D7249584-C47B-49B9-9909-BA7C1F7C9B2D}"/>
              </a:ext>
            </a:extLst>
          </p:cNvPr>
          <p:cNvSpPr/>
          <p:nvPr/>
        </p:nvSpPr>
        <p:spPr>
          <a:xfrm>
            <a:off x="5218246" y="2521741"/>
            <a:ext cx="2902706" cy="110344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&lt;60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941549A-7580-41AD-838C-563E5CE60347}"/>
              </a:ext>
            </a:extLst>
          </p:cNvPr>
          <p:cNvCxnSpPr>
            <a:cxnSpLocks/>
          </p:cNvCxnSpPr>
          <p:nvPr/>
        </p:nvCxnSpPr>
        <p:spPr>
          <a:xfrm flipV="1">
            <a:off x="6679270" y="1979158"/>
            <a:ext cx="0" cy="532233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62183864-A5B7-4908-A7EE-D315EE59BF6C}"/>
              </a:ext>
            </a:extLst>
          </p:cNvPr>
          <p:cNvSpPr/>
          <p:nvPr/>
        </p:nvSpPr>
        <p:spPr>
          <a:xfrm>
            <a:off x="7726714" y="1447621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+40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79F07E5-1A56-4BC5-B932-7D1D7F75CC4E}"/>
              </a:ext>
            </a:extLst>
          </p:cNvPr>
          <p:cNvSpPr/>
          <p:nvPr/>
        </p:nvSpPr>
        <p:spPr>
          <a:xfrm>
            <a:off x="7726714" y="3642363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-40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D2F47F3-3311-418A-BFDA-FE460CE61766}"/>
              </a:ext>
            </a:extLst>
          </p:cNvPr>
          <p:cNvSpPr/>
          <p:nvPr/>
        </p:nvSpPr>
        <p:spPr>
          <a:xfrm>
            <a:off x="10431700" y="2510940"/>
            <a:ext cx="1046923" cy="110344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81858BF1-0782-4751-9EF9-DA0459FC7DC3}"/>
              </a:ext>
            </a:extLst>
          </p:cNvPr>
          <p:cNvCxnSpPr>
            <a:cxnSpLocks/>
          </p:cNvCxnSpPr>
          <p:nvPr/>
        </p:nvCxnSpPr>
        <p:spPr>
          <a:xfrm>
            <a:off x="6679270" y="1897823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A87F4025-9D09-4D5A-8A73-6BDE8F88FAE9}"/>
              </a:ext>
            </a:extLst>
          </p:cNvPr>
          <p:cNvCxnSpPr>
            <a:cxnSpLocks/>
          </p:cNvCxnSpPr>
          <p:nvPr/>
        </p:nvCxnSpPr>
        <p:spPr>
          <a:xfrm>
            <a:off x="6669599" y="4174455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7D7089A6-21A9-4323-9A64-AECDF905E3E8}"/>
              </a:ext>
            </a:extLst>
          </p:cNvPr>
          <p:cNvCxnSpPr>
            <a:cxnSpLocks/>
          </p:cNvCxnSpPr>
          <p:nvPr/>
        </p:nvCxnSpPr>
        <p:spPr>
          <a:xfrm>
            <a:off x="6669599" y="3666293"/>
            <a:ext cx="9671" cy="508162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7F727-A8D8-4DF5-BDFB-DB1036BBD203}"/>
              </a:ext>
            </a:extLst>
          </p:cNvPr>
          <p:cNvSpPr txBox="1"/>
          <p:nvPr/>
        </p:nvSpPr>
        <p:spPr>
          <a:xfrm>
            <a:off x="6653751" y="1302773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Так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50C70-D421-4E26-A040-1CDC1DEB95D5}"/>
              </a:ext>
            </a:extLst>
          </p:cNvPr>
          <p:cNvSpPr txBox="1"/>
          <p:nvPr/>
        </p:nvSpPr>
        <p:spPr>
          <a:xfrm>
            <a:off x="6653751" y="4166087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</a:t>
            </a:r>
            <a:r>
              <a:rPr lang="uk-UA" sz="2800" b="1" dirty="0">
                <a:solidFill>
                  <a:srgbClr val="FF0000"/>
                </a:solidFill>
              </a:rPr>
              <a:t>і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FC7943A7-B6D1-4E52-9BD1-B30CC2D838E8}"/>
              </a:ext>
            </a:extLst>
          </p:cNvPr>
          <p:cNvCxnSpPr>
            <a:cxnSpLocks/>
          </p:cNvCxnSpPr>
          <p:nvPr/>
        </p:nvCxnSpPr>
        <p:spPr>
          <a:xfrm>
            <a:off x="9517896" y="1825993"/>
            <a:ext cx="805338" cy="68494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5ACC987A-8F67-49B0-A58A-3F304A13A9DF}"/>
              </a:ext>
            </a:extLst>
          </p:cNvPr>
          <p:cNvCxnSpPr>
            <a:cxnSpLocks/>
          </p:cNvCxnSpPr>
          <p:nvPr/>
        </p:nvCxnSpPr>
        <p:spPr>
          <a:xfrm flipV="1">
            <a:off x="9538792" y="3571236"/>
            <a:ext cx="805338" cy="51398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8D1D92AF-C0A9-4FB3-AFC1-B8A411F159FE}"/>
              </a:ext>
            </a:extLst>
          </p:cNvPr>
          <p:cNvCxnSpPr>
            <a:cxnSpLocks/>
          </p:cNvCxnSpPr>
          <p:nvPr/>
        </p:nvCxnSpPr>
        <p:spPr>
          <a:xfrm>
            <a:off x="4439001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9A5B5B10-E6EF-4C03-A91E-F0D2EE14D6A1}"/>
              </a:ext>
            </a:extLst>
          </p:cNvPr>
          <p:cNvSpPr/>
          <p:nvPr/>
        </p:nvSpPr>
        <p:spPr>
          <a:xfrm>
            <a:off x="9243391" y="4756611"/>
            <a:ext cx="2813255" cy="1405290"/>
          </a:xfrm>
          <a:prstGeom prst="wedgeRoundRectCallout">
            <a:avLst>
              <a:gd name="adj1" fmla="val -57576"/>
              <a:gd name="adj2" fmla="val -16006"/>
              <a:gd name="adj3" fmla="val 16667"/>
            </a:avLst>
          </a:prstGeom>
          <a:solidFill>
            <a:srgbClr val="00B050"/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9</a:t>
            </a:r>
          </a:p>
        </p:txBody>
      </p:sp>
    </p:spTree>
    <p:extLst>
      <p:ext uri="{BB962C8B-B14F-4D97-AF65-F5344CB8AC3E}">
        <p14:creationId xmlns:p14="http://schemas.microsoft.com/office/powerpoint/2010/main" val="39860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72525"/>
          <a:stretch/>
        </p:blipFill>
        <p:spPr>
          <a:xfrm>
            <a:off x="872647" y="3375653"/>
            <a:ext cx="578465" cy="79878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18E17CF-6674-4CE4-AE81-496697F02B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r="64769"/>
          <a:stretch/>
        </p:blipFill>
        <p:spPr>
          <a:xfrm>
            <a:off x="1356858" y="3375653"/>
            <a:ext cx="578465" cy="79878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627E2BD-2800-4911-8D94-13870D94B2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7" r="54233"/>
          <a:stretch/>
        </p:blipFill>
        <p:spPr>
          <a:xfrm>
            <a:off x="2203692" y="3375653"/>
            <a:ext cx="578465" cy="798782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1504F3A-AB62-4302-B143-14628CF2A7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1" r="53829"/>
          <a:stretch/>
        </p:blipFill>
        <p:spPr>
          <a:xfrm>
            <a:off x="2687903" y="3375653"/>
            <a:ext cx="578465" cy="7987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D0A89E6-C843-424C-B4B1-72A298C4A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8" r="45282"/>
          <a:stretch/>
        </p:blipFill>
        <p:spPr>
          <a:xfrm>
            <a:off x="3960114" y="3375653"/>
            <a:ext cx="578465" cy="79878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A7F94D1-0090-4DD2-A89E-3CA93C13D5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0" r="1220"/>
          <a:stretch/>
        </p:blipFill>
        <p:spPr>
          <a:xfrm>
            <a:off x="4942987" y="3375653"/>
            <a:ext cx="578465" cy="79878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E7CCCD8-5C4C-47F5-AEC8-89945861A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4" r="32536"/>
          <a:stretch/>
        </p:blipFill>
        <p:spPr>
          <a:xfrm>
            <a:off x="5380478" y="3375653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D1C1BDF-7741-4A12-AC8C-E0BB5ED21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r="80568"/>
          <a:stretch/>
        </p:blipFill>
        <p:spPr>
          <a:xfrm>
            <a:off x="6211878" y="3375653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412AD0E-DB00-4EF3-A076-DEDA67DA76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r="87504"/>
          <a:stretch/>
        </p:blipFill>
        <p:spPr>
          <a:xfrm>
            <a:off x="6696089" y="3375653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861F5FA-9834-4FD5-BDF9-E9179169A2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72302"/>
          <a:stretch/>
        </p:blipFill>
        <p:spPr>
          <a:xfrm>
            <a:off x="7963481" y="3375653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CE427F94-1AD2-403B-A47D-AB605AC0D5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r="87504"/>
          <a:stretch/>
        </p:blipFill>
        <p:spPr>
          <a:xfrm>
            <a:off x="7180300" y="3375653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86705" y="4995904"/>
            <a:ext cx="595358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числа, що зображені на цеглинках 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LEGO 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у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зростанні</a:t>
            </a:r>
            <a:r>
              <a:rPr lang="ru-RU" sz="3200" b="1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B90EE4-64A4-45AD-AF36-F5C7BDEFC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76" y="5859090"/>
            <a:ext cx="1890089" cy="69310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614F6EA-F60E-4209-B579-145FE58138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78" y="5074466"/>
            <a:ext cx="1890090" cy="69310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733A671-9A74-423A-872D-CDA7B208D3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14" y="5839074"/>
            <a:ext cx="1890090" cy="693100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A5955A06-5022-44A9-8C41-DDC8652785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78" y="5839074"/>
            <a:ext cx="1890090" cy="69310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929DAD6-9561-45A6-9E49-C1438434A3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14" y="5074466"/>
            <a:ext cx="1890090" cy="69310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20E36417-2BE8-4B09-8ABB-FF0FE73D3C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31" y="5074466"/>
            <a:ext cx="1890090" cy="693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AEF3F47-4846-4601-A6E9-041722FEC3A4}"/>
              </a:ext>
            </a:extLst>
          </p:cNvPr>
          <p:cNvSpPr txBox="1"/>
          <p:nvPr/>
        </p:nvSpPr>
        <p:spPr>
          <a:xfrm>
            <a:off x="10515525" y="512016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D9130-C1A3-4B69-9984-A47E29C79345}"/>
              </a:ext>
            </a:extLst>
          </p:cNvPr>
          <p:cNvSpPr txBox="1"/>
          <p:nvPr/>
        </p:nvSpPr>
        <p:spPr>
          <a:xfrm>
            <a:off x="6523653" y="586017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C4C45B-6342-432E-A19B-EE48662DA1AE}"/>
              </a:ext>
            </a:extLst>
          </p:cNvPr>
          <p:cNvSpPr txBox="1"/>
          <p:nvPr/>
        </p:nvSpPr>
        <p:spPr>
          <a:xfrm>
            <a:off x="8593101" y="590988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7B1CC-DDEE-4E34-863C-3B54EA5C0BB1}"/>
              </a:ext>
            </a:extLst>
          </p:cNvPr>
          <p:cNvSpPr txBox="1"/>
          <p:nvPr/>
        </p:nvSpPr>
        <p:spPr>
          <a:xfrm>
            <a:off x="6534072" y="509372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EEC157-CCDE-4D8B-A1D1-815AE54EFC91}"/>
              </a:ext>
            </a:extLst>
          </p:cNvPr>
          <p:cNvSpPr txBox="1"/>
          <p:nvPr/>
        </p:nvSpPr>
        <p:spPr>
          <a:xfrm>
            <a:off x="8611350" y="513399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CE3576-F1D7-4A6E-8F0D-E6BF8D860826}"/>
              </a:ext>
            </a:extLst>
          </p:cNvPr>
          <p:cNvSpPr txBox="1"/>
          <p:nvPr/>
        </p:nvSpPr>
        <p:spPr>
          <a:xfrm>
            <a:off x="10520392" y="591511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40538A62-402E-434F-9640-44DAF5DEC1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3" r="24687"/>
          <a:stretch/>
        </p:blipFill>
        <p:spPr>
          <a:xfrm>
            <a:off x="3475903" y="3375653"/>
            <a:ext cx="578465" cy="7987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64B49B3D-2683-4654-9097-CCF5E113C4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1" r="53829"/>
          <a:stretch/>
        </p:blipFill>
        <p:spPr>
          <a:xfrm>
            <a:off x="8432258" y="3375653"/>
            <a:ext cx="578465" cy="79878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A3279B1-6455-410C-BD98-2CDE40A128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r="87504"/>
          <a:stretch/>
        </p:blipFill>
        <p:spPr>
          <a:xfrm>
            <a:off x="8900460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1797" y="1174987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028B994-30C7-4063-9915-6072DE979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10208" r="50045" b="18654"/>
          <a:stretch/>
        </p:blipFill>
        <p:spPr>
          <a:xfrm>
            <a:off x="40909" y="1456403"/>
            <a:ext cx="4528659" cy="524248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85071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Перевір чи правильно знайдено остачі при ділення на 2,3,4,5. Зроби висновок.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40909" y="568554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2" name="Таблиця 5">
            <a:extLst>
              <a:ext uri="{FF2B5EF4-FFF2-40B4-BE49-F238E27FC236}">
                <a16:creationId xmlns:a16="http://schemas.microsoft.com/office/drawing/2014/main" id="{6D70B08C-A5B8-4A51-952F-D7E8F10ED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15758"/>
              </p:ext>
            </p:extLst>
          </p:nvPr>
        </p:nvGraphicFramePr>
        <p:xfrm>
          <a:off x="4364836" y="1884183"/>
          <a:ext cx="744506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4506">
                  <a:extLst>
                    <a:ext uri="{9D8B030D-6E8A-4147-A177-3AD203B41FA5}">
                      <a16:colId xmlns:a16="http://schemas.microsoft.com/office/drawing/2014/main" val="812015719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866391163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751619241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610730202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617201460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3642602344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1727829752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4221020190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4093353164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3576295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0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88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72763"/>
                  </a:ext>
                </a:extLst>
              </a:tr>
              <a:tr h="35963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8973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18C257-04BE-4131-94D9-14D46B267A73}"/>
              </a:ext>
            </a:extLst>
          </p:cNvPr>
          <p:cNvSpPr txBox="1"/>
          <p:nvPr/>
        </p:nvSpPr>
        <p:spPr>
          <a:xfrm>
            <a:off x="3628765" y="2405402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0BF359-7132-400D-9DBF-E03270C22710}"/>
              </a:ext>
            </a:extLst>
          </p:cNvPr>
          <p:cNvSpPr txBox="1"/>
          <p:nvPr/>
        </p:nvSpPr>
        <p:spPr>
          <a:xfrm>
            <a:off x="3628765" y="29057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82044-FD57-49FC-9E6B-22AB57840280}"/>
              </a:ext>
            </a:extLst>
          </p:cNvPr>
          <p:cNvSpPr txBox="1"/>
          <p:nvPr/>
        </p:nvSpPr>
        <p:spPr>
          <a:xfrm>
            <a:off x="3628765" y="342900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2E6BF-1AFE-4ED2-843E-5E83C333B805}"/>
              </a:ext>
            </a:extLst>
          </p:cNvPr>
          <p:cNvSpPr txBox="1"/>
          <p:nvPr/>
        </p:nvSpPr>
        <p:spPr>
          <a:xfrm>
            <a:off x="3628765" y="400302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:5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8FE12ECE-926E-4012-83C0-881CEF72BC8C}"/>
              </a:ext>
            </a:extLst>
          </p:cNvPr>
          <p:cNvSpPr/>
          <p:nvPr/>
        </p:nvSpPr>
        <p:spPr>
          <a:xfrm>
            <a:off x="3628764" y="4612322"/>
            <a:ext cx="8281015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Якими цифрами закінчуються числа, які діляться на 2 без остачі?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05DE3597-7049-4102-BA2F-0DA252048D16}"/>
              </a:ext>
            </a:extLst>
          </p:cNvPr>
          <p:cNvSpPr/>
          <p:nvPr/>
        </p:nvSpPr>
        <p:spPr>
          <a:xfrm>
            <a:off x="10182899" y="5174911"/>
            <a:ext cx="1909540" cy="4793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А на 5?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ED68C4F9-4352-43B1-9BDA-50B4CCA6CE56}"/>
              </a:ext>
            </a:extLst>
          </p:cNvPr>
          <p:cNvSpPr/>
          <p:nvPr/>
        </p:nvSpPr>
        <p:spPr>
          <a:xfrm>
            <a:off x="3617946" y="5791637"/>
            <a:ext cx="8281015" cy="62852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Яка найбільша остача може бути при діленні на 7?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0A0BF5CA-4471-4888-BDF2-5817717BCA14}"/>
              </a:ext>
            </a:extLst>
          </p:cNvPr>
          <p:cNvSpPr/>
          <p:nvPr/>
        </p:nvSpPr>
        <p:spPr>
          <a:xfrm>
            <a:off x="10182899" y="6300131"/>
            <a:ext cx="1909540" cy="4793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На 9?</a:t>
            </a:r>
          </a:p>
        </p:txBody>
      </p:sp>
    </p:spTree>
    <p:extLst>
      <p:ext uri="{BB962C8B-B14F-4D97-AF65-F5344CB8AC3E}">
        <p14:creationId xmlns:p14="http://schemas.microsoft.com/office/powerpoint/2010/main" val="2599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028B994-30C7-4063-9915-6072DE979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3" t="10208" r="905" b="18654"/>
          <a:stretch/>
        </p:blipFill>
        <p:spPr>
          <a:xfrm flipH="1">
            <a:off x="58014" y="1456403"/>
            <a:ext cx="4345832" cy="524248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85071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Перевір чи правильно знайдено остачі при ділення на 2,3,4,5. Зроби висновок.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8014" y="570555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2" name="Таблиця 5">
            <a:extLst>
              <a:ext uri="{FF2B5EF4-FFF2-40B4-BE49-F238E27FC236}">
                <a16:creationId xmlns:a16="http://schemas.microsoft.com/office/drawing/2014/main" id="{6D70B08C-A5B8-4A51-952F-D7E8F10EDAE2}"/>
              </a:ext>
            </a:extLst>
          </p:cNvPr>
          <p:cNvGraphicFramePr>
            <a:graphicFrameLocks noGrp="1"/>
          </p:cNvGraphicFramePr>
          <p:nvPr/>
        </p:nvGraphicFramePr>
        <p:xfrm>
          <a:off x="4364836" y="1884183"/>
          <a:ext cx="744506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4506">
                  <a:extLst>
                    <a:ext uri="{9D8B030D-6E8A-4147-A177-3AD203B41FA5}">
                      <a16:colId xmlns:a16="http://schemas.microsoft.com/office/drawing/2014/main" val="812015719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866391163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751619241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610730202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617201460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3642602344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1727829752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4221020190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4093353164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3576295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0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88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72763"/>
                  </a:ext>
                </a:extLst>
              </a:tr>
              <a:tr h="35963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8973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18C257-04BE-4131-94D9-14D46B267A73}"/>
              </a:ext>
            </a:extLst>
          </p:cNvPr>
          <p:cNvSpPr txBox="1"/>
          <p:nvPr/>
        </p:nvSpPr>
        <p:spPr>
          <a:xfrm>
            <a:off x="3628765" y="2405402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0BF359-7132-400D-9DBF-E03270C22710}"/>
              </a:ext>
            </a:extLst>
          </p:cNvPr>
          <p:cNvSpPr txBox="1"/>
          <p:nvPr/>
        </p:nvSpPr>
        <p:spPr>
          <a:xfrm>
            <a:off x="3628765" y="29057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82044-FD57-49FC-9E6B-22AB57840280}"/>
              </a:ext>
            </a:extLst>
          </p:cNvPr>
          <p:cNvSpPr txBox="1"/>
          <p:nvPr/>
        </p:nvSpPr>
        <p:spPr>
          <a:xfrm>
            <a:off x="3628765" y="342900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2E6BF-1AFE-4ED2-843E-5E83C333B805}"/>
              </a:ext>
            </a:extLst>
          </p:cNvPr>
          <p:cNvSpPr txBox="1"/>
          <p:nvPr/>
        </p:nvSpPr>
        <p:spPr>
          <a:xfrm>
            <a:off x="3628765" y="400302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:5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8FE12ECE-926E-4012-83C0-881CEF72BC8C}"/>
              </a:ext>
            </a:extLst>
          </p:cNvPr>
          <p:cNvSpPr/>
          <p:nvPr/>
        </p:nvSpPr>
        <p:spPr>
          <a:xfrm>
            <a:off x="3628764" y="4612322"/>
            <a:ext cx="8281015" cy="199720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Остача завжди менша за дільник.</a:t>
            </a:r>
          </a:p>
        </p:txBody>
      </p:sp>
    </p:spTree>
    <p:extLst>
      <p:ext uri="{BB962C8B-B14F-4D97-AF65-F5344CB8AC3E}">
        <p14:creationId xmlns:p14="http://schemas.microsoft.com/office/powerpoint/2010/main" val="2834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4138" y="564444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64A7B1E-FD96-44F2-B34F-5DF79D3162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5CF08408-43E4-4AD6-8E7E-DB2B5994D092}"/>
                  </a:ext>
                </a:extLst>
              </p:cNvPr>
              <p:cNvSpPr/>
              <p:nvPr/>
            </p:nvSpPr>
            <p:spPr>
              <a:xfrm>
                <a:off x="350379" y="1313014"/>
                <a:ext cx="8622705" cy="2701289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Всього -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endParaRPr lang="uk-UA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І д. -  10 д.,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що становить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1/5 - ?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ІІ д. – ?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 решти </a:t>
                </a: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5CF08408-43E4-4AD6-8E7E-DB2B5994D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9" y="1313014"/>
                <a:ext cx="8622705" cy="2701289"/>
              </a:xfrm>
              <a:prstGeom prst="roundRect">
                <a:avLst/>
              </a:prstGeom>
              <a:blipFill>
                <a:blip r:embed="rId3"/>
                <a:stretch>
                  <a:fillRect l="-844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>
            <a:off x="6426438" y="1750574"/>
            <a:ext cx="1580972" cy="783584"/>
          </a:xfrm>
          <a:prstGeom prst="bentConnector3">
            <a:avLst>
              <a:gd name="adj1" fmla="val 14729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194" y="1717705"/>
            <a:ext cx="2604575" cy="438046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872" y="4230168"/>
            <a:ext cx="6653457" cy="2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38823</TotalTime>
  <Words>751</Words>
  <Application>Microsoft Office PowerPoint</Application>
  <PresentationFormat>Широкоэкранный</PresentationFormat>
  <Paragraphs>369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5967</cp:revision>
  <dcterms:created xsi:type="dcterms:W3CDTF">2018-01-05T16:38:53Z</dcterms:created>
  <dcterms:modified xsi:type="dcterms:W3CDTF">2022-05-02T13:08:57Z</dcterms:modified>
</cp:coreProperties>
</file>