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278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4" r:id="rId12"/>
    <p:sldId id="295" r:id="rId13"/>
    <p:sldId id="298" r:id="rId14"/>
    <p:sldId id="297" r:id="rId15"/>
    <p:sldId id="299" r:id="rId16"/>
    <p:sldId id="296" r:id="rId17"/>
    <p:sldId id="300" r:id="rId18"/>
    <p:sldId id="301" r:id="rId19"/>
    <p:sldId id="302" r:id="rId20"/>
    <p:sldId id="303" r:id="rId21"/>
    <p:sldId id="304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242"/>
    <a:srgbClr val="722651"/>
    <a:srgbClr val="DED231"/>
    <a:srgbClr val="C31D58"/>
    <a:srgbClr val="295FFF"/>
    <a:srgbClr val="27C268"/>
    <a:srgbClr val="FF3131"/>
    <a:srgbClr val="1694E9"/>
    <a:srgbClr val="FFFF00"/>
    <a:srgbClr val="FFB4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2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7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12.04.2022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12.04.2022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12.04.2022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12.04.2022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12.04.2022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12.04.2022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№87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52336" y="3574204"/>
            <a:ext cx="80519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600" b="1" dirty="0">
                <a:solidFill>
                  <a:srgbClr val="2F3242"/>
                </a:solidFill>
              </a:rPr>
              <a:t>Хто потребує особистого простору </a:t>
            </a:r>
            <a:endParaRPr lang="ru-RU" sz="66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28591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Я </a:t>
            </a:r>
            <a:r>
              <a:rPr lang="ru-RU" sz="2000" b="1" dirty="0" err="1">
                <a:solidFill>
                  <a:schemeClr val="bg1"/>
                </a:solidFill>
              </a:rPr>
              <a:t>досліджую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477" b="9108"/>
          <a:stretch/>
        </p:blipFill>
        <p:spPr>
          <a:xfrm>
            <a:off x="8108733" y="285916"/>
            <a:ext cx="3752710" cy="302472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Поміркуй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55007" y="1703230"/>
            <a:ext cx="6552874" cy="4572001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/>
              <a:t>Визнач для себе комфортну відстань для спілкування з однокласниками. Дотримуйся цієї відстані у вашому спілкуванні.</a:t>
            </a:r>
            <a:endParaRPr lang="ru-RU" sz="40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610" y="2158894"/>
            <a:ext cx="4574012" cy="366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1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Запам’ятай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93666" y="1658156"/>
            <a:ext cx="7127596" cy="46267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/>
              <a:t>Існує чотири зони особистого  простору. У спілкуванні важливо намагатися не порушувати дозволені межі.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" b="7793"/>
          <a:stretch/>
        </p:blipFill>
        <p:spPr>
          <a:xfrm>
            <a:off x="7981861" y="1242155"/>
            <a:ext cx="3725035" cy="531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18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1 зона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9269" y="1558345"/>
            <a:ext cx="7011689" cy="462351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rgbClr val="C00000"/>
                </a:solidFill>
              </a:rPr>
              <a:t>Інтимна зона </a:t>
            </a:r>
            <a:r>
              <a:rPr lang="uk-UA" sz="3200" b="1" dirty="0"/>
              <a:t>(від 15 до 45 см). Найголовніша зона з-поміж усіх зон. Її людина сприймає як власність і допускає у неї лише найближчих людей: батьків, близьких друзів та родичів.</a:t>
            </a:r>
            <a:endParaRPr lang="ru-RU" sz="32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629" y="2009116"/>
            <a:ext cx="3968039" cy="345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4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2 зона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32301" y="1701101"/>
            <a:ext cx="7076081" cy="442924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rgbClr val="C00000"/>
                </a:solidFill>
              </a:rPr>
              <a:t>Особиста зона </a:t>
            </a:r>
            <a:r>
              <a:rPr lang="uk-UA" sz="3200" b="1" dirty="0"/>
              <a:t>(від 45 см до 1,2 м). На такій відстані від інших ми почуваємося </a:t>
            </a:r>
            <a:r>
              <a:rPr lang="uk-UA" sz="3200" b="1" dirty="0" err="1"/>
              <a:t>комфортно</a:t>
            </a:r>
            <a:r>
              <a:rPr lang="uk-UA" sz="3200" b="1" dirty="0"/>
              <a:t> під час дружніх зустрічей, у школі чи на роботі. (Друзі, колег, однокласники.)</a:t>
            </a:r>
            <a:endParaRPr lang="ru-RU" sz="32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327" y="2575775"/>
            <a:ext cx="4199517" cy="286829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387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3 зона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39118" y="1441969"/>
            <a:ext cx="6882899" cy="471413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rgbClr val="C00000"/>
                </a:solidFill>
              </a:rPr>
              <a:t>Соціальна зона </a:t>
            </a:r>
            <a:r>
              <a:rPr lang="uk-UA" sz="3200" b="1" dirty="0"/>
              <a:t>(від 1,2 м до 3,5 м). Спілкуючись із сторонніми людьми, хочемо, щоб вони тримались від нас на такій відстані. Нам не </a:t>
            </a:r>
            <a:r>
              <a:rPr lang="uk-UA" sz="3200" b="1" dirty="0" err="1"/>
              <a:t>комфортно</a:t>
            </a:r>
            <a:r>
              <a:rPr lang="uk-UA" sz="3200" b="1" dirty="0"/>
              <a:t>, якщо малознайома людина наближається до нас.</a:t>
            </a:r>
            <a:endParaRPr lang="ru-RU" sz="32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77" b="7672"/>
          <a:stretch/>
        </p:blipFill>
        <p:spPr>
          <a:xfrm>
            <a:off x="10081118" y="2875024"/>
            <a:ext cx="1728809" cy="295910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270" l="0" r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22017" y="1801500"/>
            <a:ext cx="2624250" cy="420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7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4 зона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00481" y="1441969"/>
            <a:ext cx="6316229" cy="468837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rgbClr val="C00000"/>
                </a:solidFill>
              </a:rPr>
              <a:t>Публічна зона </a:t>
            </a:r>
            <a:r>
              <a:rPr lang="uk-UA" sz="4000" b="1" dirty="0"/>
              <a:t>(понад  3,5 м). Коли звертаєтесь до групи людей, така відстань є оптимальною.</a:t>
            </a:r>
            <a:endParaRPr lang="ru-RU" sz="40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6" r="10480" b="5687"/>
          <a:stretch/>
        </p:blipFill>
        <p:spPr>
          <a:xfrm>
            <a:off x="6684135" y="2395470"/>
            <a:ext cx="5279071" cy="312956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1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Запам’ятай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914149" y="1490051"/>
            <a:ext cx="6625321" cy="471366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/>
              <a:t>Ваш особистий простір – це ви самі. Ви можете обійняти людину, потиснути їй руку, доторкнутись, але лише за його згодою.</a:t>
            </a:r>
            <a:endParaRPr lang="ru-RU" sz="40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0" b="7793"/>
          <a:stretch/>
        </p:blipFill>
        <p:spPr>
          <a:xfrm>
            <a:off x="1084418" y="1263400"/>
            <a:ext cx="2821300" cy="516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1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Якщо хтось порушує ваш особистий простір, не соромся сказати</a:t>
            </a:r>
            <a:endParaRPr lang="ru-RU" sz="2000" b="1" dirty="0"/>
          </a:p>
        </p:txBody>
      </p:sp>
      <p:sp>
        <p:nvSpPr>
          <p:cNvPr id="2" name="Овал 1"/>
          <p:cNvSpPr/>
          <p:nvPr/>
        </p:nvSpPr>
        <p:spPr>
          <a:xfrm>
            <a:off x="305480" y="1441969"/>
            <a:ext cx="4379176" cy="1944710"/>
          </a:xfrm>
          <a:prstGeom prst="ellipse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Дякую.</a:t>
            </a:r>
          </a:p>
          <a:p>
            <a:pPr algn="ctr"/>
            <a:r>
              <a:rPr lang="uk-UA" sz="2800" b="1" dirty="0"/>
              <a:t> Мені приємно з вами спілкуватися!</a:t>
            </a:r>
            <a:endParaRPr lang="ru-RU" sz="2800" b="1" dirty="0"/>
          </a:p>
        </p:txBody>
      </p:sp>
      <p:sp>
        <p:nvSpPr>
          <p:cNvPr id="8" name="Овал 7"/>
          <p:cNvSpPr/>
          <p:nvPr/>
        </p:nvSpPr>
        <p:spPr>
          <a:xfrm>
            <a:off x="305480" y="4621371"/>
            <a:ext cx="4379176" cy="194471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Будь ласка, поважайте мій особистий простір!</a:t>
            </a:r>
            <a:endParaRPr lang="ru-RU" sz="2800" b="1" dirty="0"/>
          </a:p>
        </p:txBody>
      </p:sp>
      <p:sp>
        <p:nvSpPr>
          <p:cNvPr id="9" name="Овал 8"/>
          <p:cNvSpPr/>
          <p:nvPr/>
        </p:nvSpPr>
        <p:spPr>
          <a:xfrm>
            <a:off x="7591736" y="4599906"/>
            <a:ext cx="4379176" cy="19447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Не втручайтесь в мій особистий простір!</a:t>
            </a:r>
            <a:endParaRPr lang="ru-RU" sz="2800" b="1" dirty="0"/>
          </a:p>
        </p:txBody>
      </p:sp>
      <p:sp>
        <p:nvSpPr>
          <p:cNvPr id="10" name="Овал 9"/>
          <p:cNvSpPr/>
          <p:nvPr/>
        </p:nvSpPr>
        <p:spPr>
          <a:xfrm>
            <a:off x="7591736" y="1441969"/>
            <a:ext cx="4379176" cy="194471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Вибачте! Мені не </a:t>
            </a:r>
            <a:r>
              <a:rPr lang="uk-UA" sz="2800" b="1" dirty="0" err="1"/>
              <a:t>комфортно</a:t>
            </a:r>
            <a:r>
              <a:rPr lang="uk-UA" sz="2800" b="1" dirty="0"/>
              <a:t>!</a:t>
            </a:r>
            <a:endParaRPr lang="ru-RU" sz="2800" b="1" dirty="0"/>
          </a:p>
        </p:txBody>
      </p:sp>
      <p:sp>
        <p:nvSpPr>
          <p:cNvPr id="11" name="Овал 10"/>
          <p:cNvSpPr/>
          <p:nvPr/>
        </p:nvSpPr>
        <p:spPr>
          <a:xfrm>
            <a:off x="3801665" y="3031670"/>
            <a:ext cx="4379176" cy="194471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Ні! Не треба!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29029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Творча вправа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81669" y="1494416"/>
            <a:ext cx="7735051" cy="24594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/>
              <a:t>Розглянь малюнки «Можна», «Заборонено» та прочитай правило в підручнику на сторінці 86.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81670" y="4313417"/>
            <a:ext cx="7735051" cy="21355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/>
              <a:t>Доповніть з обох боків власними прикладами: що можна робити, а що заборонено в поводженні з іншими.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31" b="8356"/>
          <a:stretch/>
        </p:blipFill>
        <p:spPr>
          <a:xfrm flipH="1">
            <a:off x="8345510" y="1940639"/>
            <a:ext cx="3515932" cy="420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8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«Мікрофон»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47368" y="1700011"/>
            <a:ext cx="6352677" cy="4463787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/>
              <a:t>Що ви зрозуміли під поняттям особистий простір?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467" y="1212852"/>
            <a:ext cx="4426080" cy="543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9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Мозковий штурм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713488" y="1534355"/>
            <a:ext cx="5725948" cy="213741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/>
              <a:t>Чому з сіл </a:t>
            </a:r>
            <a:r>
              <a:rPr lang="uk-UA" sz="4000" b="1" dirty="0"/>
              <a:t>і міст зникають птахи?</a:t>
            </a:r>
            <a:endParaRPr lang="ru-RU" sz="4000" b="1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713489" y="4056846"/>
            <a:ext cx="5725947" cy="226362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/>
              <a:t>Як ти піклуєшся про охорону птахів?</a:t>
            </a:r>
            <a:endParaRPr lang="ru-RU" sz="40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80" b="9109"/>
          <a:stretch/>
        </p:blipFill>
        <p:spPr>
          <a:xfrm>
            <a:off x="7734508" y="1464549"/>
            <a:ext cx="2993594" cy="518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8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«Мікрофон»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31459" y="1584101"/>
            <a:ext cx="7138288" cy="4713667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Розкажіть, які зони особистісного </a:t>
            </a:r>
            <a:r>
              <a:rPr lang="uk-UA" sz="3600" b="1"/>
              <a:t>простору найбільш </a:t>
            </a:r>
            <a:r>
              <a:rPr lang="uk-UA" sz="3600" b="1" dirty="0"/>
              <a:t>характерні для спілкування: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3600" b="1" dirty="0"/>
              <a:t>Між родичами;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3600" b="1" dirty="0"/>
              <a:t>Між друзями;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3600" b="1" dirty="0"/>
              <a:t>У громадських місцях;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3600" b="1" dirty="0"/>
              <a:t>При діловому спілкуванні.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703" y="1255015"/>
            <a:ext cx="4277133" cy="525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зошиті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19563" y="6218942"/>
            <a:ext cx="11694531" cy="5287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bg1"/>
                </a:solidFill>
              </a:rPr>
              <a:t>Виконай завдання в зошиті на с.47-49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7" r="7793" b="13803"/>
          <a:stretch/>
        </p:blipFill>
        <p:spPr>
          <a:xfrm>
            <a:off x="3580327" y="1308107"/>
            <a:ext cx="5499279" cy="491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2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Слово вчителя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44556" y="2034864"/>
            <a:ext cx="5843365" cy="3979572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/>
              <a:t>Кожна тварина потребує особистого простору та відчуття  власної безпеки.</a:t>
            </a:r>
            <a:endParaRPr lang="ru-RU" sz="4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1" b="7700"/>
          <a:stretch/>
        </p:blipFill>
        <p:spPr>
          <a:xfrm>
            <a:off x="7131854" y="1165123"/>
            <a:ext cx="3840945" cy="551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73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Довідничок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743067" y="1430644"/>
            <a:ext cx="6938070" cy="490576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/>
              <a:t>Вчені довели що гуркіт автомобілів, використання гучномовців руйнують ритм життя птахів. Шум негативно впливає на гніздування пташок і виведення потомства. </a:t>
            </a:r>
            <a:endParaRPr lang="ru-RU" sz="40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715" b="8320"/>
          <a:stretch/>
        </p:blipFill>
        <p:spPr>
          <a:xfrm>
            <a:off x="279054" y="1456402"/>
            <a:ext cx="4432027" cy="506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8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Розглянь малюнки. Навіщо птахам потрібний простір навколо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380" y="1339273"/>
            <a:ext cx="4675031" cy="314103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81" b="23829"/>
          <a:stretch/>
        </p:blipFill>
        <p:spPr>
          <a:xfrm>
            <a:off x="346459" y="1339273"/>
            <a:ext cx="4599028" cy="32891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50" y="3967835"/>
            <a:ext cx="3816780" cy="275822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81" b="23829"/>
          <a:stretch/>
        </p:blipFill>
        <p:spPr>
          <a:xfrm>
            <a:off x="405158" y="1339273"/>
            <a:ext cx="4599028" cy="328917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849" y="3967835"/>
            <a:ext cx="3816780" cy="275822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817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Словничок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95" y="1441969"/>
            <a:ext cx="10962672" cy="51644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36372" y="2099256"/>
            <a:ext cx="66970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rgbClr val="C00000"/>
                </a:solidFill>
              </a:rPr>
              <a:t>Особистий простір </a:t>
            </a:r>
            <a:r>
              <a:rPr lang="uk-UA" sz="3600" b="1" dirty="0">
                <a:solidFill>
                  <a:srgbClr val="2F3242"/>
                </a:solidFill>
              </a:rPr>
              <a:t>– простір навколо, що дозволяє нам взаємодіяти з іншими людьми у зручний спосіб. Ніхто не має права втручатися в цей простір.</a:t>
            </a:r>
            <a:endParaRPr lang="ru-RU" sz="36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15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Висновок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80459" y="1583636"/>
            <a:ext cx="6754436" cy="494595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/>
              <a:t>Отже, особистий простір – це простір, який людина розглядає як свою власність, а проникнення туди – як загрозу собі та замах на те, що їй належить.</a:t>
            </a:r>
            <a:endParaRPr lang="ru-RU" sz="40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56" b="7793"/>
          <a:stretch/>
        </p:blipFill>
        <p:spPr>
          <a:xfrm>
            <a:off x="7878829" y="1356731"/>
            <a:ext cx="3415942" cy="517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6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 потребує людина особистого простору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18800" y="1982883"/>
            <a:ext cx="6371398" cy="42504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/>
              <a:t>Людина також потребує особистого простору. Ми повинні поважати особистий простір живих істот.</a:t>
            </a:r>
            <a:endParaRPr lang="ru-RU" sz="40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1" b="7793"/>
          <a:stretch/>
        </p:blipFill>
        <p:spPr>
          <a:xfrm>
            <a:off x="7543979" y="1455312"/>
            <a:ext cx="3541385" cy="506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3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Мінілекція</a:t>
            </a:r>
            <a:r>
              <a:rPr lang="uk-UA" sz="2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80162" y="1441969"/>
            <a:ext cx="7865348" cy="51251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/>
              <a:t>Відстань, на якій людині </a:t>
            </a:r>
            <a:r>
              <a:rPr lang="uk-UA" sz="3200" b="1" dirty="0" err="1"/>
              <a:t>комфортно</a:t>
            </a:r>
            <a:r>
              <a:rPr lang="uk-UA" sz="3200" b="1" dirty="0"/>
              <a:t> перебувати від тих, хто її оточує, формується підсвідомо. Під час спілкування з різними людьми вона відрізняється. Точних кордонів особистого простору немає. У середньому зоною дуже близького спілкування вважають пів метра і менше. Найкомфортнішою – метр – півтора. </a:t>
            </a:r>
            <a:endParaRPr lang="ru-RU" sz="32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449" y="1087187"/>
            <a:ext cx="2421253" cy="547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4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569</Words>
  <Application>Microsoft Office PowerPoint</Application>
  <PresentationFormat>Произвольный</PresentationFormat>
  <Paragraphs>96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Виктория</cp:lastModifiedBy>
  <cp:revision>152</cp:revision>
  <dcterms:created xsi:type="dcterms:W3CDTF">2018-01-05T16:38:53Z</dcterms:created>
  <dcterms:modified xsi:type="dcterms:W3CDTF">2022-04-12T16:03:25Z</dcterms:modified>
</cp:coreProperties>
</file>