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753" r:id="rId3"/>
    <p:sldId id="689" r:id="rId4"/>
    <p:sldId id="454" r:id="rId5"/>
    <p:sldId id="663" r:id="rId6"/>
    <p:sldId id="768" r:id="rId7"/>
    <p:sldId id="716" r:id="rId8"/>
    <p:sldId id="542" r:id="rId9"/>
    <p:sldId id="734" r:id="rId10"/>
    <p:sldId id="769" r:id="rId11"/>
    <p:sldId id="770" r:id="rId12"/>
    <p:sldId id="735" r:id="rId13"/>
    <p:sldId id="746" r:id="rId14"/>
    <p:sldId id="736" r:id="rId15"/>
    <p:sldId id="289" r:id="rId16"/>
    <p:sldId id="306" r:id="rId17"/>
    <p:sldId id="732" r:id="rId18"/>
    <p:sldId id="75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E24ED0"/>
    <a:srgbClr val="E9912D"/>
    <a:srgbClr val="FAF225"/>
    <a:srgbClr val="E34DB5"/>
    <a:srgbClr val="FFB441"/>
    <a:srgbClr val="87BCE8"/>
    <a:srgbClr val="DB4037"/>
    <a:srgbClr val="BB75A9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2868" y="3928403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err="1">
                <a:solidFill>
                  <a:srgbClr val="2F3242"/>
                </a:solidFill>
              </a:rPr>
              <a:t>Що</a:t>
            </a:r>
            <a:r>
              <a:rPr lang="ru-RU" sz="6600" b="1" dirty="0">
                <a:solidFill>
                  <a:srgbClr val="2F3242"/>
                </a:solidFill>
              </a:rPr>
              <a:t> </a:t>
            </a:r>
            <a:r>
              <a:rPr lang="ru-RU" sz="6600" b="1" dirty="0" err="1">
                <a:solidFill>
                  <a:srgbClr val="2F3242"/>
                </a:solidFill>
              </a:rPr>
              <a:t>впливає</a:t>
            </a:r>
            <a:r>
              <a:rPr lang="ru-RU" sz="6600" b="1" dirty="0">
                <a:solidFill>
                  <a:srgbClr val="2F3242"/>
                </a:solidFill>
              </a:rPr>
              <a:t> на наш </a:t>
            </a:r>
            <a:r>
              <a:rPr lang="ru-RU" sz="6600" b="1" dirty="0" err="1">
                <a:solidFill>
                  <a:srgbClr val="2F3242"/>
                </a:solidFill>
              </a:rPr>
              <a:t>вибір</a:t>
            </a:r>
            <a:r>
              <a:rPr lang="ru-RU" sz="6600" b="1" dirty="0">
                <a:solidFill>
                  <a:srgbClr val="2F3242"/>
                </a:solidFill>
              </a:rPr>
              <a:t>. Реклама і анонс </a:t>
            </a:r>
            <a:endParaRPr lang="uk-UA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Что такое реклама - каковы ее цели и задачи, виды и функции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20278" y="1480622"/>
            <a:ext cx="4847745" cy="21389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Поясніть, чому розрекламовані товари дорожчі?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4592" y="1310098"/>
            <a:ext cx="11832336" cy="13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800" dirty="0"/>
              <a:t>Це відбувається тому, що до ціни товару зараховують і витрати на рекламу. А реклама, зокрема на телебаченні коштує дуже дорого.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4592" y="2800372"/>
            <a:ext cx="11832336" cy="111326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800" dirty="0"/>
              <a:t>Тож поміркуйте, чи варто переплачувати? </a:t>
            </a:r>
          </a:p>
          <a:p>
            <a:pPr lvl="0" algn="ctr"/>
            <a:r>
              <a:rPr lang="uk-UA" sz="2800" dirty="0"/>
              <a:t>Адже ми можемо заощадити, купуючи такі ж продукти іншого виробника.</a:t>
            </a:r>
          </a:p>
        </p:txBody>
      </p:sp>
      <p:pic>
        <p:nvPicPr>
          <p:cNvPr id="3074" name="Picture 2" descr="Моя майбутня професі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9977" y="4062244"/>
            <a:ext cx="3703319" cy="26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Рекламні хитрощі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2880" y="1273521"/>
            <a:ext cx="11804904" cy="145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Дуже часто в рекламі перебільшують позитивні якості товару і нічого не говорять про негативні. Ми з вами споживачі, повинні навчитися критично ставитися до всього, про що говорять і показують у рекламі. Щоб протистояти впливу реклами на наше рішення і не купувати непотрібне. Ми повинні добре знати деякі рекламні хитрощі.</a:t>
            </a:r>
            <a:endParaRPr lang="uk-UA" sz="2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82880" y="2845596"/>
            <a:ext cx="11804904" cy="74799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1. Перша рекламна хитрість називається </a:t>
            </a:r>
            <a:r>
              <a:rPr lang="uk-UA" sz="2400" b="1" dirty="0">
                <a:solidFill>
                  <a:srgbClr val="FFFF00"/>
                </a:solidFill>
              </a:rPr>
              <a:t>«Ефект зірки».</a:t>
            </a:r>
            <a:r>
              <a:rPr lang="uk-UA" sz="2400" dirty="0"/>
              <a:t> Відомі актори, співаки, спортсмени розказують, що вони користуються тільки цим товаром.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2880" y="3715168"/>
            <a:ext cx="11804904" cy="747996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2. Друга хитрість має назву </a:t>
            </a:r>
            <a:r>
              <a:rPr lang="uk-UA" sz="2400" b="1" dirty="0">
                <a:solidFill>
                  <a:srgbClr val="FFFF00"/>
                </a:solidFill>
              </a:rPr>
              <a:t>«Ефект експерта». </a:t>
            </a:r>
            <a:r>
              <a:rPr lang="uk-UA" sz="2400" dirty="0"/>
              <a:t>Актори в ролі лікарів розповідають про ефективність ліків чи зубної пасти.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2880" y="4584740"/>
            <a:ext cx="11804904" cy="74799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3. Наступна хитрість </a:t>
            </a:r>
            <a:r>
              <a:rPr lang="uk-UA" sz="2400" b="1" dirty="0">
                <a:solidFill>
                  <a:srgbClr val="FFFF00"/>
                </a:solidFill>
              </a:rPr>
              <a:t>«Ефект популярності». </a:t>
            </a:r>
            <a:r>
              <a:rPr lang="uk-UA" sz="2400" dirty="0"/>
              <a:t>В рекламі переконують, що з цим товаром ти станеш набагато популярнішим у своєму колі.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6680" y="5454312"/>
            <a:ext cx="11804904" cy="1257384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4. Дуже часто в рекламі використовується  хитрість </a:t>
            </a:r>
            <a:r>
              <a:rPr lang="uk-UA" sz="2400" b="1" dirty="0">
                <a:solidFill>
                  <a:srgbClr val="FFFF00"/>
                </a:solidFill>
              </a:rPr>
              <a:t>«Ефект розпродажу». </a:t>
            </a:r>
            <a:r>
              <a:rPr lang="uk-UA" sz="2400" dirty="0"/>
              <a:t>Оголошують останній день акції, що кількість товару обмежена, а знижка діє лише декілька днів, купиш товар – отримаєш подарунок, першим п’ятьом покупцям подарунки тощо.</a:t>
            </a:r>
          </a:p>
        </p:txBody>
      </p:sp>
    </p:spTree>
    <p:extLst>
      <p:ext uri="{BB962C8B-B14F-4D97-AF65-F5344CB8AC3E}">
        <p14:creationId xmlns:p14="http://schemas.microsoft.com/office/powerpoint/2010/main" val="2143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Вірш Лесі  Вознюк «Сергійко і реклама»</a:t>
            </a:r>
            <a:endParaRPr lang="uk-UA" sz="2000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1369" y="1335024"/>
            <a:ext cx="5879592" cy="494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Дивились </a:t>
            </a:r>
            <a:r>
              <a:rPr lang="uk-UA" sz="2400" dirty="0" err="1"/>
              <a:t>чипси</a:t>
            </a:r>
            <a:r>
              <a:rPr lang="uk-UA" sz="2400" dirty="0"/>
              <a:t> на Сергійка із реклами</a:t>
            </a:r>
          </a:p>
          <a:p>
            <a:r>
              <a:rPr lang="uk-UA" sz="2400" dirty="0"/>
              <a:t>підсмажені, з рум’яними боками.</a:t>
            </a:r>
          </a:p>
          <a:p>
            <a:r>
              <a:rPr lang="uk-UA" sz="2400" dirty="0"/>
              <a:t>Хотілось бігти і одразу купувати,</a:t>
            </a:r>
          </a:p>
          <a:p>
            <a:r>
              <a:rPr lang="uk-UA" sz="2400" dirty="0"/>
              <a:t>та навіть дозволу у мами не спитати.</a:t>
            </a:r>
          </a:p>
          <a:p>
            <a:r>
              <a:rPr lang="uk-UA" sz="2400" dirty="0"/>
              <a:t>В рекламі дружно </a:t>
            </a:r>
            <a:r>
              <a:rPr lang="uk-UA" sz="2400" dirty="0" err="1"/>
              <a:t>чипсами</a:t>
            </a:r>
            <a:r>
              <a:rPr lang="uk-UA" sz="2400" dirty="0"/>
              <a:t>  хрумтіли,</a:t>
            </a:r>
          </a:p>
          <a:p>
            <a:r>
              <a:rPr lang="uk-UA" sz="2400" dirty="0"/>
              <a:t>хвалили, насолоджуючись їли.</a:t>
            </a:r>
          </a:p>
          <a:p>
            <a:r>
              <a:rPr lang="uk-UA" sz="2400" dirty="0"/>
              <a:t>Із шинкою та сиром, із грибами</a:t>
            </a:r>
          </a:p>
          <a:p>
            <a:r>
              <a:rPr lang="uk-UA" sz="2400" dirty="0"/>
              <a:t>просили: «З’їж їх, не запитуй в мами!»</a:t>
            </a:r>
          </a:p>
          <a:p>
            <a:r>
              <a:rPr lang="uk-UA" sz="2400" dirty="0"/>
              <a:t>Але Сергійко впевнено  тримався</a:t>
            </a:r>
          </a:p>
          <a:p>
            <a:r>
              <a:rPr lang="uk-UA" sz="2400" dirty="0"/>
              <a:t>і на спокуси </a:t>
            </a:r>
            <a:r>
              <a:rPr lang="uk-UA" sz="2400" dirty="0" err="1"/>
              <a:t>чипсів</a:t>
            </a:r>
            <a:r>
              <a:rPr lang="uk-UA" sz="2400" dirty="0"/>
              <a:t> не піддався.</a:t>
            </a:r>
          </a:p>
          <a:p>
            <a:r>
              <a:rPr lang="uk-UA" sz="2400" dirty="0"/>
              <a:t>Засвоїв, що навчають не реклами,</a:t>
            </a:r>
          </a:p>
          <a:p>
            <a:r>
              <a:rPr lang="uk-UA" sz="2400" dirty="0"/>
              <a:t>а в школі та поради тата й мами.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39052" y="5286276"/>
            <a:ext cx="5348609" cy="995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800" dirty="0"/>
              <a:t>Чи піддався спокусливій рекламі Сергійко?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739051" y="4139681"/>
            <a:ext cx="5348609" cy="99565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Що, ви скажете про Сергійка?</a:t>
            </a:r>
          </a:p>
        </p:txBody>
      </p:sp>
      <p:pic>
        <p:nvPicPr>
          <p:cNvPr id="5122" name="Picture 2" descr="Чипси — Вікіпеді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505761"/>
            <a:ext cx="2926889" cy="248297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Гра «Дізнайся рекламу»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74320" y="1280160"/>
            <a:ext cx="11740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1. Як підключитися до національної мережі цифрового телебачення?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4320" y="1798754"/>
            <a:ext cx="11740896" cy="466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Цифровий приймач Т2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4320" y="2317348"/>
            <a:ext cx="11740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2. Відмінний результат </a:t>
            </a:r>
            <a:r>
              <a:rPr lang="uk-UA" sz="2400"/>
              <a:t>без переплат.</a:t>
            </a:r>
            <a:endParaRPr lang="uk-UA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4320" y="2835942"/>
            <a:ext cx="11740896" cy="466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Пральний порошок «Гала»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4320" y="3354536"/>
            <a:ext cx="11740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3. Спробуй новий формат пригод.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74320" y="3873130"/>
            <a:ext cx="11740896" cy="466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«Живчик»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74320" y="4391724"/>
            <a:ext cx="11740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4. Там, де росте любов…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4320" y="4910318"/>
            <a:ext cx="11740896" cy="466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Сік «Садочок»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74320" y="5428912"/>
            <a:ext cx="11740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/>
              <a:t>5. Тут є все, навіть, більше.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74320" y="5947506"/>
            <a:ext cx="11740896" cy="4663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«Розетка»</a:t>
            </a:r>
          </a:p>
        </p:txBody>
      </p:sp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531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Захист створених реклам своїх улюблених товарів або продуктів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Оратор и аудитория с прицепом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124" y="1509352"/>
            <a:ext cx="4929860" cy="49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3" y="1154545"/>
            <a:ext cx="11884244" cy="309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Реклама є найдієвішим засобом впливу на здійснення покупки. Якщо ви цінуєте своє здоров'я, намагаєтеся правильно харчуватися і хочете знати, що потрапило до вас у тарілку, виробіть звичку завжди звертати увагу на етикетки.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ᐈ Продукт не є брендом, поки на ньому немає етикетки » ФлексMаш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9087" y="4283836"/>
            <a:ext cx="5641721" cy="2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11849146" cy="22499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 бразильському місті Сан-Паулу немає зовнішньої реклами. У 2007 році в місті почалася програма з боротьби із забрудненням. Ось тоді й було ухвалено рішення позбутися усіх вивісок і банерів.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Первые впечатления о Сан-Паулу | БРАЗИЛИЯ СЕГОДН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1013" y="3617859"/>
            <a:ext cx="5503052" cy="309546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90-95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с.90-95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що таке реклама? Для чого вона потрібна?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38" y="766619"/>
            <a:ext cx="11271986" cy="587294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68994" y="1601774"/>
            <a:ext cx="7231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0000"/>
                </a:solidFill>
              </a:rPr>
              <a:t>Рекла́ма</a:t>
            </a:r>
            <a:r>
              <a:rPr lang="uk-UA" sz="3600" dirty="0">
                <a:solidFill>
                  <a:srgbClr val="FF0000"/>
                </a:solidFill>
              </a:rPr>
              <a:t> </a:t>
            </a:r>
            <a:r>
              <a:rPr lang="uk-UA" sz="3600" dirty="0"/>
              <a:t>— розповсюдження інформації про товари чи послуги з метою їхнього продажу. З латинської мови це слово перекладається як «викрикувати».</a:t>
            </a:r>
          </a:p>
        </p:txBody>
      </p:sp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000" b="1" dirty="0"/>
              <a:t>Гра «Магазин»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5660" y="1268083"/>
            <a:ext cx="11628408" cy="125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столі лежить банан, яблуко, апельсин, лимон, ківі та певний невідомий предмет, загорнутий у кольоровий пакетик. Який продукт ви собі «купите»?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5660" y="2610019"/>
            <a:ext cx="8419382" cy="51997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uk-UA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Чому при виборі ми з осторогою обираємо ось цей пакетик?</a:t>
            </a:r>
            <a:endParaRPr lang="uk-U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Тест на коронавірус чи кіт в мішку? | UMAN NEW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3363" y="3123222"/>
            <a:ext cx="3186579" cy="179085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кругленный прямоугольник 16"/>
          <p:cNvSpPr/>
          <p:nvPr/>
        </p:nvSpPr>
        <p:spPr>
          <a:xfrm>
            <a:off x="215660" y="3237085"/>
            <a:ext cx="8419382" cy="781566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uk-UA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якщо я скажу, що в пакеті дуже смачна цукерка, її смак неповторний. Хто виявить бажання купити цей товар?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02446" y="4125738"/>
            <a:ext cx="8419382" cy="52654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uk-UA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Чому ви змінили свою думку?</a:t>
            </a:r>
            <a:endParaRPr lang="uk-U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2446" y="4759365"/>
            <a:ext cx="8419382" cy="781566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uk-UA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Отже, інформація про товар, тобто реклама вплинула на ваш вибір.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2446" y="5616849"/>
            <a:ext cx="11628408" cy="110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Пригадайте випадок, коли на ваше рішення вплинула реклама. Що ви купили чи ваші рідні, подивившись чи почувши рекламу?</a:t>
            </a:r>
          </a:p>
          <a:p>
            <a:pPr algn="ctr"/>
            <a:r>
              <a:rPr lang="uk-UA" sz="2200" dirty="0"/>
              <a:t>Отже, завдяки рекламі ви купили певні товари.</a:t>
            </a:r>
          </a:p>
        </p:txBody>
      </p:sp>
    </p:spTree>
    <p:extLst>
      <p:ext uri="{BB962C8B-B14F-4D97-AF65-F5344CB8AC3E}">
        <p14:creationId xmlns:p14="http://schemas.microsoft.com/office/powerpoint/2010/main" val="16316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Історія виникнення реклами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2880" y="1273522"/>
            <a:ext cx="11804904" cy="123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/>
              <a:t>Перші рекламні повідомлення з’явилися в </a:t>
            </a:r>
            <a:r>
              <a:rPr lang="uk-UA" sz="2200" b="1"/>
              <a:t>Стародавньому  Єгипті</a:t>
            </a:r>
            <a:r>
              <a:rPr lang="uk-UA" sz="2200"/>
              <a:t>. Археологи виявили папірус, залишений господарем якогось раба. Документ розхвалював фізичну витривалість, відмінне здоров’я та інші якості невільника, щоб для нього швидше знайшовся покупець.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82880" y="2621478"/>
            <a:ext cx="11804904" cy="93932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Перші «рекламщики» з’явилися пізніше – в епоху </a:t>
            </a:r>
            <a:r>
              <a:rPr lang="uk-UA" sz="2200" b="1" dirty="0"/>
              <a:t>Стародавньої Греції</a:t>
            </a:r>
            <a:r>
              <a:rPr lang="uk-UA" sz="2200" dirty="0"/>
              <a:t>. Вже тоді по міських вулицях і площах бродили  </a:t>
            </a:r>
            <a:r>
              <a:rPr lang="uk-UA" sz="2200" b="1" dirty="0"/>
              <a:t>глашатаї</a:t>
            </a:r>
            <a:r>
              <a:rPr lang="uk-UA" sz="2200" dirty="0"/>
              <a:t>, які співали та закликали народ щось купити або скористатися якоюсь послугою.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2880" y="3682380"/>
            <a:ext cx="11804904" cy="1026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Перші рекламні оголошення народилися в </a:t>
            </a:r>
            <a:r>
              <a:rPr lang="uk-UA" sz="2200" b="1" dirty="0"/>
              <a:t>Стародавньому Римі</a:t>
            </a:r>
            <a:r>
              <a:rPr lang="uk-UA" sz="2200" dirty="0"/>
              <a:t>. Їх писали прямо на стінах будинків. Переходячи від споруди до споруди, городяни могли дізнатися про місце і час гладіаторських боїв, про продаж  домашньої худоби та різних товарів.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2880" y="4830736"/>
            <a:ext cx="11804904" cy="125002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Винахід друкарського верстата ознаменував новий період в розвитку реклами. Вважається, що першу офіційну рекламу випустила лондонська газета, яка пообіцяла нагороду за повернення 12 вкрадених коней.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Міркуємо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4592" y="1310098"/>
            <a:ext cx="11832336" cy="219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</a:rPr>
              <a:t>Мета реклами </a:t>
            </a:r>
            <a:r>
              <a:rPr lang="uk-UA" sz="2800" dirty="0"/>
              <a:t>– продати більше товару. Недарма рекламу називають «двигуном» торгівлі. </a:t>
            </a:r>
          </a:p>
          <a:p>
            <a:pPr algn="ctr"/>
            <a:r>
              <a:rPr lang="uk-UA" sz="2800" dirty="0"/>
              <a:t>Марк Твен, відомий американський письменник, гуморист, сатирик, публіцист писав: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</a:rPr>
              <a:t>«Багато дрібниць стали важливими речами лише завдяки рекламі».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4592" y="3817513"/>
            <a:ext cx="11832336" cy="54071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ви розумієте слова Марка Твена про рекламу?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2" y="4673586"/>
            <a:ext cx="11832336" cy="14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Здійснюючи покупку, ми мимоволі звертаємо увагу на розрекламовані товари. Але чи справді вони кращі за ті, які не рекламують? Як ви гадаєте?</a:t>
            </a:r>
            <a:endParaRPr lang="uk-UA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10904</TotalTime>
  <Words>1065</Words>
  <Application>Microsoft Office PowerPoint</Application>
  <PresentationFormat>Широкоэкранный</PresentationFormat>
  <Paragraphs>141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2063</cp:revision>
  <dcterms:created xsi:type="dcterms:W3CDTF">2018-01-05T16:38:53Z</dcterms:created>
  <dcterms:modified xsi:type="dcterms:W3CDTF">2022-04-19T05:26:03Z</dcterms:modified>
</cp:coreProperties>
</file>