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015" r:id="rId3"/>
    <p:sldId id="2028" r:id="rId4"/>
    <p:sldId id="2026" r:id="rId5"/>
    <p:sldId id="267" r:id="rId6"/>
    <p:sldId id="2032" r:id="rId7"/>
    <p:sldId id="2033" r:id="rId8"/>
    <p:sldId id="2035" r:id="rId9"/>
    <p:sldId id="2034" r:id="rId10"/>
    <p:sldId id="2037" r:id="rId11"/>
    <p:sldId id="2036" r:id="rId12"/>
    <p:sldId id="2040" r:id="rId13"/>
    <p:sldId id="2039" r:id="rId14"/>
    <p:sldId id="2041" r:id="rId15"/>
    <p:sldId id="2038" r:id="rId16"/>
    <p:sldId id="2042" r:id="rId17"/>
    <p:sldId id="2031" r:id="rId18"/>
    <p:sldId id="204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50"/>
    <a:srgbClr val="F628CF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37" autoAdjust="0"/>
    <p:restoredTop sz="94340" autoAdjust="0"/>
  </p:normalViewPr>
  <p:slideViewPr>
    <p:cSldViewPr snapToGrid="0">
      <p:cViewPr varScale="1">
        <p:scale>
          <a:sx n="66" d="100"/>
          <a:sy n="66" d="100"/>
        </p:scale>
        <p:origin x="72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4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№138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Юный книголюб»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8889" y="4230481"/>
            <a:ext cx="4865227" cy="24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7934" y="166008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Запис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порядок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виконання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на порядок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дій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за схемами.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значення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виразу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змінною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888274" y="1239885"/>
                <a:ext cx="11045839" cy="208987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 міста об 11 год виїхали в одному напрямку одночасно автомобілі - вантажний і легковий. Швидкість вантажного автомобіля 60 км/год,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швидкості легкового. Яка відстань буде між ними о 13 год?</a:t>
                </a:r>
                <a:endParaRPr lang="x-none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4" y="1239885"/>
                <a:ext cx="11045839" cy="208987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t="-3448" b="-9195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3351674"/>
            <a:ext cx="262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спосіб: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60:2·3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5754" y="3791423"/>
            <a:ext cx="78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швидкість легкового автомобіля;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224005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216076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4733" y="4197707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час у русі;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66375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63754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8685" y="4648260"/>
            <a:ext cx="61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=180(км) проїде легковий автомобіль;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514163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5141634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60·2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61838" y="5109925"/>
            <a:ext cx="69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=120(км) проїде вантажний автомобіль;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63025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561951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5619514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180-120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2547" y="5622110"/>
            <a:ext cx="69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=60(км)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02823" y="6055096"/>
            <a:ext cx="78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ними 60 км. 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190" y="3627635"/>
            <a:ext cx="3115997" cy="31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888274" y="1239885"/>
                <a:ext cx="11045839" cy="207754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 міста об 11 год виїхали в одному напрямку одночасно автомобілі - вантажний і легковий. Швидкість вантажного автомобіля 60 км/год,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швидкості легкового. Яка відстань буде між ними о 13 год?</a:t>
                </a:r>
                <a:endParaRPr lang="x-none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4" y="1239885"/>
                <a:ext cx="11045839" cy="207754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t="-3757" b="-9538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0070" y="3570019"/>
            <a:ext cx="262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ІІ спосіб: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30" y="4053836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7" y="4053836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60:2·3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60919" y="4053836"/>
            <a:ext cx="78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швидкість легкового автомобіля;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4486418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0070" y="4478489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79898" y="4460120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час у русі;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4926167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7" y="4926167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93850" y="4910673"/>
            <a:ext cx="61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=30(км/год) швидкість віддалення;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5404047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7" y="5404047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30·2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5873589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10895" y="5396170"/>
            <a:ext cx="69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=60(км)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80973" y="5889464"/>
            <a:ext cx="78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ними 60 км. 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190" y="3627635"/>
            <a:ext cx="3115997" cy="31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8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</a:t>
            </a:r>
            <a:r>
              <a:rPr lang="uk-UA" sz="2000" dirty="0" smtClean="0">
                <a:solidFill>
                  <a:schemeClr val="bg1"/>
                </a:solidFill>
              </a:rPr>
              <a:t>схемами   (усно)</a:t>
            </a:r>
            <a:endParaRPr lang="uk-UA" sz="2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122713" y="1455889"/>
            <a:ext cx="6199121" cy="1954647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520433" y="2611285"/>
            <a:ext cx="5183092" cy="112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118299" y="2201154"/>
            <a:ext cx="1120548" cy="3945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68710" y="2172214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520433" y="1660849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80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945548" y="1759582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35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492993" y="2765599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270 км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68393" y="221306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</a:t>
            </a:r>
            <a:endParaRPr lang="ru-RU" sz="24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824" y="2120137"/>
            <a:ext cx="483213" cy="529065"/>
          </a:xfrm>
          <a:prstGeom prst="rect">
            <a:avLst/>
          </a:prstGeom>
        </p:spPr>
      </p:pic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6200000">
            <a:off x="4888612" y="1289558"/>
            <a:ext cx="347230" cy="30326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35797" y="220115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28902" y="2611285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-?</a:t>
            </a:r>
            <a:endParaRPr lang="ru-RU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266388" y="407478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018375" y="407478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80-35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052456" y="409246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=45(км/год) швидкість зближення;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266387" y="46236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032628" y="46156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270:45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275344" y="460528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=6(год)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260231" y="512850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768354" y="514618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6 год. 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6103" y="1148804"/>
            <a:ext cx="3386626" cy="33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</a:t>
            </a:r>
            <a:r>
              <a:rPr lang="uk-UA" sz="2000" dirty="0" smtClean="0">
                <a:solidFill>
                  <a:schemeClr val="bg1"/>
                </a:solidFill>
              </a:rPr>
              <a:t>схемами (усно)</a:t>
            </a:r>
            <a:endParaRPr lang="uk-UA" sz="2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122713" y="1455889"/>
            <a:ext cx="6199121" cy="1954647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520433" y="2611285"/>
            <a:ext cx="5183092" cy="112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118299" y="2201154"/>
            <a:ext cx="1120548" cy="3945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68710" y="2172214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838611" y="1718570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3 м/с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205415" y="1764797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8 м/с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492993" y="2765599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15 м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68393" y="221306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</a:t>
            </a:r>
            <a:endParaRPr lang="ru-RU" sz="2400" dirty="0"/>
          </a:p>
        </p:txBody>
      </p:sp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6200000">
            <a:off x="4888612" y="1289558"/>
            <a:ext cx="347230" cy="30326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35797" y="220115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28902" y="2611285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-4 с     </a:t>
            </a:r>
            <a:r>
              <a:rPr lang="en-US" sz="2400" dirty="0"/>
              <a:t>s</a:t>
            </a:r>
            <a:r>
              <a:rPr lang="uk-UA" sz="2400" dirty="0"/>
              <a:t>- ?</a:t>
            </a:r>
            <a:endParaRPr lang="ru-RU" sz="2400" dirty="0"/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6103" y="1148804"/>
            <a:ext cx="3386626" cy="33866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58690" y="384158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10677" y="384158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0626" y="384158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=5(м/с) швидкість віддалення;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44436" y="445858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10677" y="44506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5·4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54354" y="440600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=20(м) відстань за 4 с;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44436" y="573189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73763" y="51354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25751" y="513545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15+20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35063" y="512752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=35 (м)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68710" y="572324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метрів буде через 4 с. </a:t>
            </a:r>
          </a:p>
        </p:txBody>
      </p:sp>
    </p:spTree>
    <p:extLst>
      <p:ext uri="{BB962C8B-B14F-4D97-AF65-F5344CB8AC3E}">
        <p14:creationId xmlns:p14="http://schemas.microsoft.com/office/powerpoint/2010/main" val="489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287894" y="36933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(на вибір). Обчисли: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495068" y="1226634"/>
            <a:ext cx="9214609" cy="78955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Якщо а = 40, </a:t>
            </a:r>
            <a:r>
              <a:rPr lang="uk-UA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 120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 а - (36000 </a:t>
            </a:r>
            <a:r>
              <a:rPr lang="uk-UA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- 260) : </a:t>
            </a:r>
            <a:r>
              <a:rPr lang="uk-UA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uk-UA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2495068" y="2095123"/>
            <a:ext cx="7148366" cy="69268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120 · 40 - (36000 · 40 - 260) : 16 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450649" y="3882593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55011" y="3198996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36000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652627" y="3159486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452912" y="3507986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6390" y="3537084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668492" y="3534094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650526" y="3225103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950215" y="3545767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185858" y="3545767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0306" y="396855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640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0308" y="314612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260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4440704" y="32974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509825" y="3937674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5982586" y="386266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986948" y="317907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640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818575" y="3110129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5984849" y="348806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6832338" y="3487727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834440" y="3484737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816474" y="3175746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7116163" y="3496410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615061" y="390679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4800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23474" y="310163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8723870" y="325293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792991" y="3893177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458880" y="390742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4760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458880" y="3098678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4800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10623941" y="325293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828397" y="3890223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656072" y="2101937"/>
            <a:ext cx="2036567" cy="685868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4760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5" name="Рисунок 1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2338" y="4110201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/>
      <p:bldP spid="44" grpId="0"/>
      <p:bldP spid="45" grpId="0"/>
      <p:bldP spid="46" grpId="0"/>
      <p:bldP spid="47" grpId="0"/>
      <p:bldP spid="55" grpId="0"/>
      <p:bldP spid="56" grpId="0"/>
      <p:bldP spid="57" grpId="0"/>
      <p:bldP spid="58" grpId="0"/>
      <p:bldP spid="59" grpId="0"/>
      <p:bldP spid="71" grpId="0"/>
      <p:bldP spid="72" grpId="0"/>
      <p:bldP spid="73" grpId="0"/>
      <p:bldP spid="74" grpId="0"/>
      <p:bldP spid="75" grpId="0"/>
      <p:bldP spid="78" grpId="0"/>
      <p:bldP spid="80" grpId="0"/>
      <p:bldP spid="81" grpId="0"/>
      <p:bldP spid="82" grpId="0"/>
      <p:bldP spid="86" grpId="0"/>
      <p:bldP spid="87" grpId="0"/>
      <p:bldP spid="88" grpId="0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287894" y="36933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(на вибір). Обчисли:</a:t>
            </a:r>
          </a:p>
        </p:txBody>
      </p:sp>
      <p:sp>
        <p:nvSpPr>
          <p:cNvPr id="123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170640" y="1182030"/>
            <a:ext cx="8315116" cy="83264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Якщо а = 30, </a:t>
            </a:r>
            <a:r>
              <a:rPr lang="uk-UA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 990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а + а · (2470 - 2380) : 90 </a:t>
            </a:r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uk-UA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191165" y="2107628"/>
            <a:ext cx="6296298" cy="77417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990 </a:t>
            </a:r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30 + 30 · (2470 - 2380) : 90 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167205" y="390770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167207" y="308527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2470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2380</a:t>
            </a:r>
          </a:p>
        </p:txBody>
      </p:sp>
      <p:sp>
        <p:nvSpPr>
          <p:cNvPr id="136" name="Прямоугольник 135"/>
          <p:cNvSpPr/>
          <p:nvPr/>
        </p:nvSpPr>
        <p:spPr>
          <a:xfrm>
            <a:off x="2280471" y="32350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536724" y="3876820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4342481" y="441874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4340938" y="374239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4345300" y="305879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5176964" y="299244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343201" y="336778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90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190727" y="337004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5474552" y="3378726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4342481" y="404413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90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192829" y="336705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5174863" y="305806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631834" y="3012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30·90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855405" y="3012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=2700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27628" y="3651719"/>
            <a:ext cx="1564418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2700:90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0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196252" y="366984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=30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27628" y="42929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33+30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0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882630" y="431921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=63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pic>
        <p:nvPicPr>
          <p:cNvPr id="107" name="Рисунок 10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556" y="4051385"/>
            <a:ext cx="2462431" cy="2462431"/>
          </a:xfrm>
          <a:prstGeom prst="rect">
            <a:avLst/>
          </a:prstGeom>
        </p:spPr>
      </p:pic>
      <p:sp>
        <p:nvSpPr>
          <p:cNvPr id="108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508028" y="2107629"/>
            <a:ext cx="1977728" cy="77416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63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5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34" grpId="0"/>
      <p:bldP spid="135" grpId="0"/>
      <p:bldP spid="136" grpId="0"/>
      <p:bldP spid="79" grpId="0"/>
      <p:bldP spid="84" grpId="0"/>
      <p:bldP spid="85" grpId="0"/>
      <p:bldP spid="91" grpId="0"/>
      <p:bldP spid="92" grpId="0"/>
      <p:bldP spid="93" grpId="0"/>
      <p:bldP spid="94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97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№553, 554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 №553, 554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8369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Дві дачні ділянки прямокутної форми розміщено поряд. Площа першої 450 м</a:t>
            </a:r>
            <a:r>
              <a:rPr lang="uk-UA" sz="3200" b="1" spc="-150" baseline="30000" dirty="0">
                <a:solidFill>
                  <a:schemeClr val="tx1"/>
                </a:solidFill>
              </a:rPr>
              <a:t>2</a:t>
            </a:r>
            <a:r>
              <a:rPr lang="uk-UA" sz="3200" b="1" spc="-150" dirty="0">
                <a:solidFill>
                  <a:schemeClr val="tx1"/>
                </a:solidFill>
              </a:rPr>
              <a:t>, що на 30м</a:t>
            </a:r>
            <a:r>
              <a:rPr lang="uk-UA" sz="3200" b="1" spc="-150" baseline="30000" dirty="0">
                <a:solidFill>
                  <a:schemeClr val="tx1"/>
                </a:solidFill>
              </a:rPr>
              <a:t>2</a:t>
            </a:r>
            <a:r>
              <a:rPr lang="uk-UA" sz="3200" b="1" spc="-150" dirty="0">
                <a:solidFill>
                  <a:schemeClr val="tx1"/>
                </a:solidFill>
              </a:rPr>
              <a:t> менша від площі другої. Довжина першої ділянки 25 м, а другої - на 5 м більша. На скільки ширина другої ділянки менша, ніж ширина першої?</a:t>
            </a:r>
            <a:endParaRPr lang="x-none" sz="3200" b="1" spc="-1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1" y="3543951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3543951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450+30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56827" y="3534850"/>
            <a:ext cx="625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=480(м</a:t>
            </a:r>
            <a:r>
              <a:rPr lang="uk-UA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ІІ ділянки;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01780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009875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25+5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17377" y="3981715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=30(м) довжина ІІ ділянки;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77197" y="4562883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29185" y="4562883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3352" y="4557928"/>
            <a:ext cx="400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=16(м) ширина ІІ ділянки;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4351" y="5122395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6339" y="5122395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450:25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3352" y="5086628"/>
            <a:ext cx="354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=18(м) ширина І ділянки;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5024" y="6191058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4351" y="5675403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6339" y="5675403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5662015"/>
            <a:ext cx="277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=2(м)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30305" y="6191057"/>
            <a:ext cx="78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2 м менша.</a:t>
            </a:r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115" y="4117026"/>
            <a:ext cx="2520718" cy="25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9953" y="3463705"/>
            <a:ext cx="531616" cy="663225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952" y="3462087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5350" y="3455580"/>
            <a:ext cx="532966" cy="66490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2848" y="3461154"/>
            <a:ext cx="533662" cy="66577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458" y="3470212"/>
            <a:ext cx="531616" cy="66322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5457" y="3468594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855" y="3462087"/>
            <a:ext cx="532966" cy="66490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4353" y="3467661"/>
            <a:ext cx="533662" cy="66577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0429" y="3468594"/>
            <a:ext cx="531616" cy="663225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4428" y="3466976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5826" y="3460469"/>
            <a:ext cx="532966" cy="66490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3324" y="3466043"/>
            <a:ext cx="533662" cy="66577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2595" y="3470146"/>
            <a:ext cx="531616" cy="66322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6594" y="3468528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7992" y="3462021"/>
            <a:ext cx="532966" cy="66490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490" y="3467595"/>
            <a:ext cx="533662" cy="66577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5304" y="3482824"/>
            <a:ext cx="531616" cy="66322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9303" y="3481206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10701" y="3474699"/>
            <a:ext cx="532966" cy="66490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8199" y="3480273"/>
            <a:ext cx="533662" cy="665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068" y="1302877"/>
            <a:ext cx="75039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600" b="1" i="1" dirty="0" smtClean="0">
                <a:latin typeface="Monotype Corsiva" panose="03010101010201010101" pitchFamily="66" charset="0"/>
              </a:rPr>
              <a:t>Дев'ятнадцяте квітня</a:t>
            </a:r>
            <a:endParaRPr lang="ru-RU" sz="6600" b="1" i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Математичний диктант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475042" y="1181784"/>
            <a:ext cx="8428493" cy="87884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1) Зменшуване 540, від'ємник виражений добутком чисел 20 і 15.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902843" y="2145408"/>
            <a:ext cx="2847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540-20·15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152226" y="2117445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978799" y="2901600"/>
            <a:ext cx="8924736" cy="87157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2) Перший доданок 880,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другий частка чисел 2400 і 60.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15499" y="3931268"/>
            <a:ext cx="305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880+2400:60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566634" y="3931267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=920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04" y="1242530"/>
            <a:ext cx="3259124" cy="3259124"/>
          </a:xfrm>
          <a:prstGeom prst="rect">
            <a:avLst/>
          </a:prstGeom>
        </p:spPr>
      </p:pic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60569" y="4674139"/>
            <a:ext cx="10273973" cy="87157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3) Перший множник 650, другий частка чисел 200 і 4.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15499" y="5740033"/>
            <a:ext cx="305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650· (200:4)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353570" y="5740032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=32500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7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запис, поясни порядок виконання дій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3731982" y="1237599"/>
            <a:ext cx="7453881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4000" b="1" dirty="0"/>
              <a:t>427 · 58 - 604 · (816 : 24) = 4230</a:t>
            </a:r>
            <a:endParaRPr lang="x-none" sz="4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76747" y="3831287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75204" y="3154936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79566" y="2471339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816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378744" y="240498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7467" y="2780329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392507" y="278258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76332" y="279126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76747" y="3456680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96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394609" y="277959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376643" y="247060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2" y="322741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2416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4" y="240498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604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372840" y="25563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3" y="360660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1812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3" y="401029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20536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143971" y="319653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161006" y="4009704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1" y="322741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3416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3" y="240498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6590761" y="25563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2" y="360660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2135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2" y="401029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24766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330610" y="319653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347645" y="4009704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67606" y="322741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4230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67608" y="240498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24766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20536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324426" y="25563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467605" y="319653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3110" y="3797289"/>
            <a:ext cx="3196772" cy="3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744685" y="1443172"/>
            <a:ext cx="4887841" cy="71655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(984 : 24 + 1270) · 43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05071" y="420120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03528" y="352485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07890" y="284125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984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91144" y="278256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405791" y="315024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96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04907" y="316016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88732" y="316884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5071" y="382659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24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4307009" y="315717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4289043" y="284818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883235" y="36049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1311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883237" y="27825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1270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845147" y="29339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+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883234" y="357411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6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3933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8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1311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787158" y="290303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7" y="395329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5244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7" y="43569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56373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825245" y="354323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842280" y="4356403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632527" y="1443171"/>
            <a:ext cx="1660467" cy="71655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=56 373</a:t>
            </a: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24" y="1686032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19" grpId="0"/>
      <p:bldP spid="20" grpId="0"/>
      <p:bldP spid="22" grpId="0"/>
      <p:bldP spid="27" grpId="0"/>
      <p:bldP spid="28" grpId="0"/>
      <p:bldP spid="29" grpId="0"/>
      <p:bldP spid="34" grpId="0"/>
      <p:bldP spid="35" grpId="0"/>
      <p:bldP spid="36" grpId="0"/>
      <p:bldP spid="37" grpId="0"/>
      <p:bldP spid="38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882466" y="1506932"/>
            <a:ext cx="4887841" cy="71655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(4080 · 67 - 20445) : 5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3" y="352568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2856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5" y="270326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4080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67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3496815" y="285461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391413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2448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4308573"/>
            <a:ext cx="15286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273360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534902" y="349480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551937" y="4307980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40139" y="3556569"/>
            <a:ext cx="1528632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252915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40138" y="2734143"/>
            <a:ext cx="1511597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273360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20445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112115" y="28989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517972" y="352568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611796" y="4148731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41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610253" y="3472380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29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614615" y="2788783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252915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068097" y="2745594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612516" y="3097773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9081860" y="3123192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65685" y="3131875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601328" y="3131875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611796" y="3774124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</a:t>
            </a:r>
            <a:r>
              <a:rPr lang="uk-UA" sz="3200" i="1" u="sng" dirty="0">
                <a:solidFill>
                  <a:schemeClr val="tx1"/>
                </a:solidFill>
              </a:rPr>
              <a:t>25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610254" y="4504390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</a:t>
            </a:r>
            <a:r>
              <a:rPr lang="uk-UA" sz="3200" i="1" u="sng" dirty="0">
                <a:solidFill>
                  <a:schemeClr val="tx1"/>
                </a:solidFill>
              </a:rPr>
              <a:t>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610253" y="4916211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083962" y="3120202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065996" y="2811211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9847725" y="3131875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610253" y="5255689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</a:t>
            </a:r>
            <a:r>
              <a:rPr lang="uk-UA" sz="3200" i="1" u="sng" dirty="0">
                <a:solidFill>
                  <a:schemeClr val="tx1"/>
                </a:solidFill>
              </a:rPr>
              <a:t>15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610253" y="5584239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0084388" y="3131875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770308" y="1506931"/>
            <a:ext cx="1660467" cy="71655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=50 583</a:t>
            </a: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63" y="1593290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0" grpId="0"/>
      <p:bldP spid="31" grpId="0"/>
      <p:bldP spid="3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0" grpId="0"/>
      <p:bldP spid="61" grpId="0"/>
      <p:bldP spid="62" grpId="0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487679" y="1245745"/>
                <a:ext cx="11502790" cy="300811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Відстань від пункту А до пункту В становить 175 км. З пункту А до пункту С виїхав автомобіль зі швидкістю 90 км/год. Одночасно з пункту В до пункту С о 9 год виїхав автобус, швидкість якого становила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швидкості автомобіля. На якій відстані один від одного будуть автомобіль та автобус об 11 год дня?</a:t>
                </a:r>
                <a:endParaRPr lang="x-none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" y="1245745"/>
                <a:ext cx="11502790" cy="300811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 rotWithShape="0">
                <a:blip r:embed="rId2"/>
                <a:stretch>
                  <a:fillRect b="-2012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 flipV="1">
            <a:off x="3191165" y="5748688"/>
            <a:ext cx="6428418" cy="3022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7191901" y="5259705"/>
            <a:ext cx="1188194" cy="11685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703304" y="5299667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599929" y="4855636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90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665711" y="4504869"/>
                <a:ext cx="1571264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400" dirty="0"/>
                  <a:t>від 90 км</a:t>
                </a:r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711" y="4504869"/>
                <a:ext cx="1571264" cy="616964"/>
              </a:xfrm>
              <a:prstGeom prst="rect">
                <a:avLst/>
              </a:prstGeom>
              <a:blipFill rotWithShape="0">
                <a:blip r:embed="rId3"/>
                <a:stretch>
                  <a:fillRect r="-5039" b="-9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4330642" y="5846887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175 км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133433" y="532792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665711" y="530168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8621445" y="5282061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Розв'язання: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13104" y="198004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65091" y="19800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90:5·3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672053" y="198004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=54(км/год) швидкість автобуса;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13103" y="252886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79344" y="252093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306727" y="250256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час руху автобуса;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13103" y="314150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65091" y="314150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54·2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318800" y="3126015"/>
            <a:ext cx="475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=108(км) проїхав автобус;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42430" y="37541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94418" y="37541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90·2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336055" y="3721923"/>
            <a:ext cx="526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=180(км) проїхав автомобіль;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698028" y="4882448"/>
            <a:ext cx="836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 103 км відстань один від одного.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27356" y="43667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79343" y="4366793"/>
            <a:ext cx="283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175-(180-108)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054453" y="439536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=103(км)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171" y="1639148"/>
            <a:ext cx="3339441" cy="33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4337</TotalTime>
  <Words>1025</Words>
  <Application>Microsoft Office PowerPoint</Application>
  <PresentationFormat>Широкоэкранный</PresentationFormat>
  <Paragraphs>365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460</cp:revision>
  <dcterms:created xsi:type="dcterms:W3CDTF">2018-01-05T16:38:53Z</dcterms:created>
  <dcterms:modified xsi:type="dcterms:W3CDTF">2022-04-19T05:14:30Z</dcterms:modified>
</cp:coreProperties>
</file>