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095" r:id="rId3"/>
    <p:sldId id="2096" r:id="rId4"/>
    <p:sldId id="2097" r:id="rId5"/>
    <p:sldId id="2098" r:id="rId6"/>
    <p:sldId id="1986" r:id="rId7"/>
    <p:sldId id="2099" r:id="rId8"/>
    <p:sldId id="2100" r:id="rId9"/>
    <p:sldId id="2075" r:id="rId10"/>
    <p:sldId id="2105" r:id="rId11"/>
    <p:sldId id="2101" r:id="rId12"/>
    <p:sldId id="2102" r:id="rId13"/>
    <p:sldId id="2059" r:id="rId14"/>
    <p:sldId id="49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2095"/>
            <p14:sldId id="2096"/>
            <p14:sldId id="2097"/>
            <p14:sldId id="2098"/>
            <p14:sldId id="1986"/>
            <p14:sldId id="2099"/>
            <p14:sldId id="2100"/>
            <p14:sldId id="2075"/>
            <p14:sldId id="2105"/>
            <p14:sldId id="2101"/>
            <p14:sldId id="2102"/>
            <p14:sldId id="2059"/>
          </p14:sldIdLst>
        </p14:section>
        <p14:section name="Раздел без заголовка" id="{AC9334F8-F988-4E78-9E68-3A8F16322EC6}">
          <p14:sldIdLst>
            <p14:sldId id="49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xmlns="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xmlns="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xmlns="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6600"/>
    <a:srgbClr val="FFFF00"/>
    <a:srgbClr val="C6109F"/>
    <a:srgbClr val="FF99FF"/>
    <a:srgbClr val="FF66FF"/>
    <a:srgbClr val="FF0000"/>
    <a:srgbClr val="FF5050"/>
    <a:srgbClr val="9933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426" autoAdjust="0"/>
    <p:restoredTop sz="94322" autoAdjust="0"/>
  </p:normalViewPr>
  <p:slideViewPr>
    <p:cSldViewPr snapToGrid="0">
      <p:cViewPr varScale="1">
        <p:scale>
          <a:sx n="45" d="100"/>
          <a:sy n="45" d="100"/>
        </p:scale>
        <p:origin x="-102" y="-5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15.02.2022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15.02.2022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15.02.2022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15.02.2022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15.02.2022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15.02.2022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0.jpg"/><Relationship Id="rId7" Type="http://schemas.openxmlformats.org/officeDocument/2006/relationships/image" Target="../media/image1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0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0" Type="http://schemas.microsoft.com/office/2007/relationships/hdphoto" Target="../media/hdphoto1.wdp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274" y="2308303"/>
            <a:ext cx="3289482" cy="4342116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r>
              <a:rPr lang="uk-UA" sz="2400" b="1" dirty="0" smtClean="0">
                <a:solidFill>
                  <a:schemeClr val="bg1"/>
                </a:solidFill>
              </a:rPr>
              <a:t>17.02.2022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211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8</a:t>
            </a:r>
            <a:r>
              <a:rPr lang="uk-UA" sz="4800" b="1">
                <a:solidFill>
                  <a:schemeClr val="bg1"/>
                </a:solidFill>
                <a:latin typeface="Monotype Corsiva" panose="03010101010201010101" pitchFamily="66" charset="0"/>
              </a:rPr>
              <a:t>5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39377" y="400359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5</a:t>
            </a:r>
            <a:r>
              <a:rPr lang="uk-UA" sz="2800" b="1" dirty="0">
                <a:solidFill>
                  <a:schemeClr val="bg1"/>
                </a:solidFill>
              </a:rPr>
              <a:t>. Табличне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9377" y="2094320"/>
            <a:ext cx="57638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6000" b="1" dirty="0">
                <a:solidFill>
                  <a:srgbClr val="2F3242"/>
                </a:solidFill>
              </a:rPr>
              <a:t>Ознайомлення з таблицею ділення на 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51236" y="2879150"/>
            <a:ext cx="576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2F3242"/>
                </a:solidFill>
              </a:rPr>
              <a:t>10 </a:t>
            </a:r>
            <a:r>
              <a:rPr lang="uk-UA" sz="3600" b="1" dirty="0">
                <a:solidFill>
                  <a:srgbClr val="2F3242"/>
                </a:solidFill>
              </a:rPr>
              <a:t>:</a:t>
            </a:r>
            <a:r>
              <a:rPr lang="en-US" sz="3600" b="1" dirty="0">
                <a:solidFill>
                  <a:srgbClr val="2F3242"/>
                </a:solidFill>
              </a:rPr>
              <a:t> 5 = 2</a:t>
            </a:r>
            <a:endParaRPr lang="uk-UA" sz="36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84"/>
          <a:stretch/>
        </p:blipFill>
        <p:spPr>
          <a:xfrm>
            <a:off x="3443742" y="3173854"/>
            <a:ext cx="3405960" cy="269642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4" t="2625" r="17927" b="9496"/>
          <a:stretch/>
        </p:blipFill>
        <p:spPr>
          <a:xfrm>
            <a:off x="351231" y="1456402"/>
            <a:ext cx="3061879" cy="4395767"/>
          </a:xfrm>
          <a:prstGeom prst="rect">
            <a:avLst/>
          </a:prstGeom>
        </p:spPr>
      </p:pic>
      <p:sp>
        <p:nvSpPr>
          <p:cNvPr id="67" name="Скругленный прямоугольник 66"/>
          <p:cNvSpPr/>
          <p:nvPr/>
        </p:nvSpPr>
        <p:spPr>
          <a:xfrm>
            <a:off x="6805452" y="1220169"/>
            <a:ext cx="5223164" cy="5050724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Задача 2</a:t>
            </a:r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</a:t>
            </a:r>
            <a:r>
              <a:rPr lang="ru-RU" sz="4400" b="1" dirty="0"/>
              <a:t> 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У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каністрі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15 л води, а в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каструлі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– 5 л. У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скільки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разів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менше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води в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каструлі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,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ніж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 у </a:t>
            </a:r>
            <a:r>
              <a:rPr lang="ru-RU" sz="4400" b="1" dirty="0" err="1">
                <a:ln>
                  <a:solidFill>
                    <a:sysClr val="windowText" lastClr="000000"/>
                  </a:solidFill>
                </a:ln>
              </a:rPr>
              <a:t>каністрі</a:t>
            </a:r>
            <a:r>
              <a:rPr lang="ru-RU" sz="4400" b="1" dirty="0">
                <a:ln>
                  <a:solidFill>
                    <a:sysClr val="windowText" lastClr="000000"/>
                  </a:solidFill>
                </a:ln>
              </a:rPr>
              <a:t>?</a:t>
            </a:r>
            <a:endParaRPr lang="uk-UA" sz="44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585392" cy="38537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 малюнками й виразами складіть задачі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36" name="Прямоугольник 35"/>
          <p:cNvSpPr/>
          <p:nvPr/>
        </p:nvSpPr>
        <p:spPr>
          <a:xfrm>
            <a:off x="1278631" y="3691067"/>
            <a:ext cx="127310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15 л</a:t>
            </a:r>
            <a:endParaRPr lang="uk-UA" sz="4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4666463" y="4597874"/>
            <a:ext cx="9605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 л</a:t>
            </a:r>
            <a:endParaRPr lang="uk-UA" sz="4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076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585392" cy="34367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Поясни, як склали таблицю ділення на 5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66476" y="1904960"/>
            <a:ext cx="144302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uk-UA" sz="80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10739358" y="4448037"/>
            <a:ext cx="145264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5 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Прямая со стрелкой 25"/>
          <p:cNvCxnSpPr/>
          <p:nvPr/>
        </p:nvCxnSpPr>
        <p:spPr>
          <a:xfrm flipH="1">
            <a:off x="2072641" y="3401085"/>
            <a:ext cx="6638" cy="966129"/>
          </a:xfrm>
          <a:prstGeom prst="straightConnector1">
            <a:avLst/>
          </a:prstGeom>
          <a:ln w="76200">
            <a:solidFill>
              <a:srgbClr val="FF313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1535840" y="1904960"/>
          <a:ext cx="9167248" cy="1430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9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59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59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59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590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590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590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4590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43096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4" name="Таблица 33"/>
          <p:cNvGraphicFramePr>
            <a:graphicFrameLocks noGrp="1"/>
          </p:cNvGraphicFramePr>
          <p:nvPr/>
        </p:nvGraphicFramePr>
        <p:xfrm>
          <a:off x="1572110" y="4452622"/>
          <a:ext cx="9167248" cy="1430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9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59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59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59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590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4590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4590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14590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143096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5" name="Прямоугольник 34"/>
          <p:cNvSpPr/>
          <p:nvPr/>
        </p:nvSpPr>
        <p:spPr>
          <a:xfrm>
            <a:off x="1733068" y="1904960"/>
            <a:ext cx="93647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uk-UA" sz="80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1473382" y="4539900"/>
            <a:ext cx="145584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uk-UA" sz="80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2887358" y="1904960"/>
            <a:ext cx="93647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uk-UA" sz="80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2627672" y="4539900"/>
            <a:ext cx="145584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r>
              <a:rPr lang="uk-UA" sz="80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4041648" y="1904960"/>
            <a:ext cx="93647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80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3781962" y="4539900"/>
            <a:ext cx="145584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  <a:r>
              <a:rPr lang="uk-UA" sz="80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5195938" y="1904960"/>
            <a:ext cx="93647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uk-UA" sz="80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4936252" y="4539900"/>
            <a:ext cx="145584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</a:t>
            </a:r>
            <a:r>
              <a:rPr lang="uk-UA" sz="80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6361170" y="1904960"/>
            <a:ext cx="93647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uk-UA" sz="80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101484" y="4539900"/>
            <a:ext cx="145584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r>
              <a:rPr lang="uk-UA" sz="80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7483361" y="1904960"/>
            <a:ext cx="93647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uk-UA" sz="80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7223675" y="4539900"/>
            <a:ext cx="145584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</a:t>
            </a:r>
            <a:r>
              <a:rPr lang="uk-UA" sz="80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8701658" y="1904960"/>
            <a:ext cx="93647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80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8441972" y="4539900"/>
            <a:ext cx="145584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</a:t>
            </a:r>
            <a:r>
              <a:rPr lang="uk-UA" sz="80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9756577" y="1904960"/>
            <a:ext cx="93647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uk-UA" sz="80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9496891" y="4539900"/>
            <a:ext cx="145584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</a:t>
            </a:r>
            <a:r>
              <a:rPr lang="uk-UA" sz="80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Прямая со стрелкой 50"/>
          <p:cNvCxnSpPr/>
          <p:nvPr/>
        </p:nvCxnSpPr>
        <p:spPr>
          <a:xfrm flipH="1">
            <a:off x="3191165" y="3401084"/>
            <a:ext cx="6638" cy="966129"/>
          </a:xfrm>
          <a:prstGeom prst="straightConnector1">
            <a:avLst/>
          </a:prstGeom>
          <a:ln w="76200">
            <a:solidFill>
              <a:srgbClr val="FF313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>
            <a:off x="4441117" y="3401084"/>
            <a:ext cx="6638" cy="966129"/>
          </a:xfrm>
          <a:prstGeom prst="straightConnector1">
            <a:avLst/>
          </a:prstGeom>
          <a:ln w="76200">
            <a:solidFill>
              <a:srgbClr val="FF313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 flipH="1">
            <a:off x="5559641" y="3401083"/>
            <a:ext cx="6638" cy="966129"/>
          </a:xfrm>
          <a:prstGeom prst="straightConnector1">
            <a:avLst/>
          </a:prstGeom>
          <a:ln w="76200">
            <a:solidFill>
              <a:srgbClr val="FF313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>
            <a:off x="6678165" y="3401083"/>
            <a:ext cx="6638" cy="966129"/>
          </a:xfrm>
          <a:prstGeom prst="straightConnector1">
            <a:avLst/>
          </a:prstGeom>
          <a:ln w="76200">
            <a:solidFill>
              <a:srgbClr val="FF313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 flipH="1">
            <a:off x="7796689" y="3401082"/>
            <a:ext cx="6638" cy="966129"/>
          </a:xfrm>
          <a:prstGeom prst="straightConnector1">
            <a:avLst/>
          </a:prstGeom>
          <a:ln w="76200">
            <a:solidFill>
              <a:srgbClr val="FF313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>
            <a:off x="8915213" y="3401083"/>
            <a:ext cx="6638" cy="966129"/>
          </a:xfrm>
          <a:prstGeom prst="straightConnector1">
            <a:avLst/>
          </a:prstGeom>
          <a:ln w="76200">
            <a:solidFill>
              <a:srgbClr val="FF313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H="1">
            <a:off x="10033737" y="3401082"/>
            <a:ext cx="6638" cy="966129"/>
          </a:xfrm>
          <a:prstGeom prst="straightConnector1">
            <a:avLst/>
          </a:prstGeom>
          <a:ln w="76200">
            <a:solidFill>
              <a:srgbClr val="FF313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19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585392" cy="3525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Обчисли, користуючись таблицею ділення на 5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  <a:r>
              <a:rPr lang="ru-RU" sz="4000" b="1" dirty="0">
                <a:solidFill>
                  <a:schemeClr val="bg1"/>
                </a:solidFill>
              </a:rPr>
              <a:t>101</a:t>
            </a:r>
            <a:endParaRPr lang="uk-UA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Вирази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34572" y="1078270"/>
            <a:ext cx="303640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: 5 = 2</a:t>
            </a:r>
            <a:endParaRPr lang="ru-RU" sz="60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300019" y="1705135"/>
            <a:ext cx="303640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 : 5 = 3</a:t>
            </a:r>
            <a:endParaRPr lang="ru-RU" sz="60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14004" y="2350213"/>
            <a:ext cx="303640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 : 5 = 4</a:t>
            </a:r>
            <a:endParaRPr lang="ru-RU" sz="60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314004" y="3032802"/>
            <a:ext cx="303640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 : 5 = 5</a:t>
            </a:r>
            <a:endParaRPr lang="ru-RU" sz="60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" t="323" r="80719" b="74598"/>
          <a:stretch/>
        </p:blipFill>
        <p:spPr>
          <a:xfrm>
            <a:off x="4281324" y="902299"/>
            <a:ext cx="7783676" cy="574870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pSp>
        <p:nvGrpSpPr>
          <p:cNvPr id="59" name="Группа 58"/>
          <p:cNvGrpSpPr/>
          <p:nvPr/>
        </p:nvGrpSpPr>
        <p:grpSpPr>
          <a:xfrm>
            <a:off x="8257067" y="5378633"/>
            <a:ext cx="615942" cy="730735"/>
            <a:chOff x="2361639" y="2985697"/>
            <a:chExt cx="408812" cy="542922"/>
          </a:xfrm>
        </p:grpSpPr>
        <p:pic>
          <p:nvPicPr>
            <p:cNvPr id="60" name="Рисунок 59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1" name="Рисунок 60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62" name="Рисунок 61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00" t="43202" r="48759" b="42956"/>
          <a:stretch/>
        </p:blipFill>
        <p:spPr>
          <a:xfrm>
            <a:off x="8873274" y="5238599"/>
            <a:ext cx="823897" cy="1027864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589103" y="5506261"/>
            <a:ext cx="469092" cy="422660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1" t="43178" r="76728" b="42980"/>
          <a:stretch/>
        </p:blipFill>
        <p:spPr>
          <a:xfrm>
            <a:off x="5044965" y="5249879"/>
            <a:ext cx="801206" cy="999555"/>
          </a:xfrm>
          <a:prstGeom prst="rect">
            <a:avLst/>
          </a:prstGeom>
        </p:spPr>
      </p:pic>
      <p:grpSp>
        <p:nvGrpSpPr>
          <p:cNvPr id="68" name="Группа 67"/>
          <p:cNvGrpSpPr/>
          <p:nvPr/>
        </p:nvGrpSpPr>
        <p:grpSpPr>
          <a:xfrm>
            <a:off x="6333284" y="1581051"/>
            <a:ext cx="615942" cy="730735"/>
            <a:chOff x="2361639" y="2985697"/>
            <a:chExt cx="408812" cy="542922"/>
          </a:xfrm>
        </p:grpSpPr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70" name="Рисунок 69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74" name="Рисунок 73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5" t="42771" r="48854" b="43387"/>
          <a:stretch/>
        </p:blipFill>
        <p:spPr>
          <a:xfrm>
            <a:off x="6948539" y="1425732"/>
            <a:ext cx="823897" cy="102786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8929281" y="1707863"/>
            <a:ext cx="469092" cy="422660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78" t="43175" r="48881" b="42983"/>
          <a:stretch/>
        </p:blipFill>
        <p:spPr>
          <a:xfrm>
            <a:off x="5669402" y="1449459"/>
            <a:ext cx="823897" cy="1027864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2" t="43419" r="76677" b="42739"/>
          <a:stretch/>
        </p:blipFill>
        <p:spPr>
          <a:xfrm>
            <a:off x="6948539" y="2741667"/>
            <a:ext cx="801206" cy="999555"/>
          </a:xfrm>
          <a:prstGeom prst="rect">
            <a:avLst/>
          </a:prstGeom>
        </p:spPr>
      </p:pic>
      <p:grpSp>
        <p:nvGrpSpPr>
          <p:cNvPr id="79" name="Группа 78"/>
          <p:cNvGrpSpPr/>
          <p:nvPr/>
        </p:nvGrpSpPr>
        <p:grpSpPr>
          <a:xfrm>
            <a:off x="8259917" y="2858044"/>
            <a:ext cx="615942" cy="730735"/>
            <a:chOff x="2361639" y="2985697"/>
            <a:chExt cx="408812" cy="542922"/>
          </a:xfrm>
        </p:grpSpPr>
        <p:pic>
          <p:nvPicPr>
            <p:cNvPr id="80" name="Рисунок 79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81" name="Рисунок 80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82" name="Рисунок 81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04" t="42891" r="22455" b="43267"/>
          <a:stretch/>
        </p:blipFill>
        <p:spPr>
          <a:xfrm>
            <a:off x="7591278" y="2695156"/>
            <a:ext cx="823897" cy="1027864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571860" y="2973923"/>
            <a:ext cx="469092" cy="422660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6" t="43038" r="85523" b="43120"/>
          <a:stretch/>
        </p:blipFill>
        <p:spPr>
          <a:xfrm>
            <a:off x="5087402" y="2695293"/>
            <a:ext cx="823897" cy="1027864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1" t="43527" r="76448" b="42631"/>
          <a:stretch/>
        </p:blipFill>
        <p:spPr>
          <a:xfrm>
            <a:off x="5054097" y="1487563"/>
            <a:ext cx="801206" cy="999555"/>
          </a:xfrm>
          <a:prstGeom prst="rect">
            <a:avLst/>
          </a:prstGeom>
        </p:spPr>
      </p:pic>
      <p:grpSp>
        <p:nvGrpSpPr>
          <p:cNvPr id="87" name="Группа 86"/>
          <p:cNvGrpSpPr/>
          <p:nvPr/>
        </p:nvGrpSpPr>
        <p:grpSpPr>
          <a:xfrm>
            <a:off x="6357966" y="4134704"/>
            <a:ext cx="615942" cy="730735"/>
            <a:chOff x="2361639" y="2985697"/>
            <a:chExt cx="408812" cy="542922"/>
          </a:xfrm>
        </p:grpSpPr>
        <p:pic>
          <p:nvPicPr>
            <p:cNvPr id="88" name="Рисунок 87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89" name="Рисунок 88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90" name="Рисунок 8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90" t="43217" r="48669" b="42941"/>
          <a:stretch/>
        </p:blipFill>
        <p:spPr>
          <a:xfrm>
            <a:off x="6955818" y="3966900"/>
            <a:ext cx="823897" cy="102786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599726" y="4236686"/>
            <a:ext cx="469092" cy="422660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1" t="43079" r="76598" b="43079"/>
          <a:stretch/>
        </p:blipFill>
        <p:spPr>
          <a:xfrm>
            <a:off x="5040971" y="3971377"/>
            <a:ext cx="823897" cy="1027864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31" t="43525" r="4297" b="43439"/>
          <a:stretch/>
        </p:blipFill>
        <p:spPr>
          <a:xfrm>
            <a:off x="5737299" y="4002244"/>
            <a:ext cx="764871" cy="971670"/>
          </a:xfrm>
          <a:prstGeom prst="rect">
            <a:avLst/>
          </a:prstGeom>
        </p:spPr>
      </p:pic>
      <p:sp>
        <p:nvSpPr>
          <p:cNvPr id="84" name="Прямоугольник 83"/>
          <p:cNvSpPr/>
          <p:nvPr/>
        </p:nvSpPr>
        <p:spPr>
          <a:xfrm>
            <a:off x="1314003" y="3689680"/>
            <a:ext cx="303640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 : 5 = 6</a:t>
            </a:r>
            <a:endParaRPr lang="ru-RU" sz="60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" name="Прямоугольник 95"/>
          <p:cNvSpPr/>
          <p:nvPr/>
        </p:nvSpPr>
        <p:spPr>
          <a:xfrm>
            <a:off x="1327229" y="4376288"/>
            <a:ext cx="303640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35 : 5 = 7</a:t>
            </a:r>
            <a:endParaRPr lang="ru-RU" sz="60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" name="Прямоугольник 96"/>
          <p:cNvSpPr/>
          <p:nvPr/>
        </p:nvSpPr>
        <p:spPr>
          <a:xfrm>
            <a:off x="1319447" y="5061299"/>
            <a:ext cx="303640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 : 5 = 8</a:t>
            </a:r>
            <a:endParaRPr lang="ru-RU" sz="60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8" name="Прямоугольник 97"/>
          <p:cNvSpPr/>
          <p:nvPr/>
        </p:nvSpPr>
        <p:spPr>
          <a:xfrm>
            <a:off x="1319447" y="5734697"/>
            <a:ext cx="303640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45 : 5 = 9</a:t>
            </a:r>
            <a:endParaRPr lang="ru-RU" sz="60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9" name="Рисунок 98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7537059" y="1748132"/>
            <a:ext cx="630489" cy="41388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0" t="11748" r="84920" b="83261"/>
          <a:stretch/>
        </p:blipFill>
        <p:spPr>
          <a:xfrm>
            <a:off x="6264788" y="3007813"/>
            <a:ext cx="630489" cy="413885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3" t="11719" r="84597" b="83290"/>
          <a:stretch/>
        </p:blipFill>
        <p:spPr>
          <a:xfrm>
            <a:off x="7555176" y="4256433"/>
            <a:ext cx="630489" cy="413885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6274946" y="5569130"/>
            <a:ext cx="630489" cy="413885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00" t="43375" r="49159" b="42783"/>
          <a:stretch/>
        </p:blipFill>
        <p:spPr>
          <a:xfrm>
            <a:off x="8839904" y="2741668"/>
            <a:ext cx="801206" cy="999555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67" t="43046" r="48792" b="43112"/>
          <a:stretch/>
        </p:blipFill>
        <p:spPr>
          <a:xfrm>
            <a:off x="8860319" y="3965979"/>
            <a:ext cx="823897" cy="1027864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2" t="43363" r="85847" b="42795"/>
          <a:stretch/>
        </p:blipFill>
        <p:spPr>
          <a:xfrm>
            <a:off x="6948539" y="5272759"/>
            <a:ext cx="801206" cy="999555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05" t="43673" r="48654" b="42485"/>
          <a:stretch/>
        </p:blipFill>
        <p:spPr>
          <a:xfrm>
            <a:off x="7627982" y="5291217"/>
            <a:ext cx="801206" cy="999555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1" t="43422" r="4227" b="43542"/>
          <a:stretch/>
        </p:blipFill>
        <p:spPr>
          <a:xfrm>
            <a:off x="5736362" y="5258166"/>
            <a:ext cx="764871" cy="971670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8259070" y="1480620"/>
            <a:ext cx="765899" cy="972976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6" t="43038" r="85523" b="43120"/>
          <a:stretch/>
        </p:blipFill>
        <p:spPr>
          <a:xfrm>
            <a:off x="8228604" y="3962803"/>
            <a:ext cx="823897" cy="1027864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5728458" y="2721357"/>
            <a:ext cx="765899" cy="972976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C9B32A92-A37A-4E58-9050-69E31D11BFED}"/>
              </a:ext>
            </a:extLst>
          </p:cNvPr>
          <p:cNvSpPr txBox="1"/>
          <p:nvPr/>
        </p:nvSpPr>
        <p:spPr>
          <a:xfrm>
            <a:off x="4871911" y="2676698"/>
            <a:ext cx="3661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000" dirty="0">
                <a:latin typeface="Monotype Corsiva" panose="03010101010201010101" pitchFamily="66" charset="0"/>
              </a:rPr>
              <a:t>(                  ) 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C9B32A92-A37A-4E58-9050-69E31D11BFED}"/>
              </a:ext>
            </a:extLst>
          </p:cNvPr>
          <p:cNvSpPr txBox="1"/>
          <p:nvPr/>
        </p:nvSpPr>
        <p:spPr>
          <a:xfrm>
            <a:off x="4863178" y="5203731"/>
            <a:ext cx="3661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000" dirty="0">
                <a:latin typeface="Monotype Corsiva" panose="03010101010201010101" pitchFamily="66" charset="0"/>
              </a:rPr>
              <a:t>(                  )  </a:t>
            </a:r>
          </a:p>
        </p:txBody>
      </p:sp>
    </p:spTree>
    <p:extLst>
      <p:ext uri="{BB962C8B-B14F-4D97-AF65-F5344CB8AC3E}">
        <p14:creationId xmlns:p14="http://schemas.microsoft.com/office/powerpoint/2010/main" val="421747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  <p:bldP spid="84" grpId="0"/>
      <p:bldP spid="96" grpId="0"/>
      <p:bldP spid="97" grpId="0"/>
      <p:bldP spid="98" grpId="0"/>
      <p:bldP spid="115" grpId="0"/>
      <p:bldP spid="1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Скругленный прямоугольник 35"/>
          <p:cNvSpPr/>
          <p:nvPr/>
        </p:nvSpPr>
        <p:spPr>
          <a:xfrm>
            <a:off x="662526" y="3653037"/>
            <a:ext cx="11025565" cy="198909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Задача 2</a:t>
            </a:r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 Було 45 кг печива в ящиках </a:t>
            </a:r>
          </a:p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по 5 кг. Скільки було ящиків із печивом? </a:t>
            </a:r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662400" y="1430338"/>
            <a:ext cx="11025565" cy="198909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Задача 1</a:t>
            </a:r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 Розфасували 10 кг борошна порівну в 5 пакетів. Скільки кілограмів борошна в одному пакеті? </a:t>
            </a:r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1"/>
            <a:ext cx="8585392" cy="32747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задачі. Якою дією розв'язується кожна задача?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" name="AutoShape 2" descr="Година — Вікіпеді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09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Домашні</a:t>
            </a:r>
            <a:r>
              <a:rPr lang="ru-RU" sz="2000" b="1" dirty="0"/>
              <a:t> </a:t>
            </a:r>
            <a:r>
              <a:rPr lang="ru-RU" sz="2000" b="1" dirty="0" err="1"/>
              <a:t>тренувальні</a:t>
            </a:r>
            <a:r>
              <a:rPr lang="ru-RU" sz="2000" b="1" dirty="0"/>
              <a:t> </a:t>
            </a:r>
            <a:r>
              <a:rPr lang="ru-RU" sz="2000" b="1" dirty="0" err="1"/>
              <a:t>вправи</a:t>
            </a:r>
            <a:r>
              <a:rPr lang="ru-RU" sz="2000" b="1" dirty="0"/>
              <a:t>.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5" name="Прямокутник: округлені кути 5">
            <a:extLst>
              <a:ext uri="{FF2B5EF4-FFF2-40B4-BE49-F238E27FC236}">
                <a16:creationId xmlns:a16="http://schemas.microsoft.com/office/drawing/2014/main" xmlns="" id="{F35B1DC1-1FB4-485D-B536-AB95778CE417}"/>
              </a:ext>
            </a:extLst>
          </p:cNvPr>
          <p:cNvSpPr/>
          <p:nvPr/>
        </p:nvSpPr>
        <p:spPr>
          <a:xfrm>
            <a:off x="5580530" y="1566479"/>
            <a:ext cx="6306670" cy="4747017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b="1" dirty="0">
                <a:solidFill>
                  <a:srgbClr val="2F3242"/>
                </a:solidFill>
              </a:rPr>
              <a:t>Опрацювати</a:t>
            </a:r>
          </a:p>
          <a:p>
            <a:pPr algn="ctr"/>
            <a:r>
              <a:rPr lang="uk-UA" sz="6000" b="1" dirty="0">
                <a:solidFill>
                  <a:srgbClr val="2F3242"/>
                </a:solidFill>
              </a:rPr>
              <a:t>задачу 7,</a:t>
            </a:r>
          </a:p>
          <a:p>
            <a:pPr algn="ctr"/>
            <a:r>
              <a:rPr lang="uk-UA" sz="6000" b="1" dirty="0">
                <a:solidFill>
                  <a:srgbClr val="2F3242"/>
                </a:solidFill>
              </a:rPr>
              <a:t>завдання 8   </a:t>
            </a:r>
          </a:p>
          <a:p>
            <a:pPr algn="ctr"/>
            <a:r>
              <a:rPr lang="uk-UA" sz="6000" b="1" dirty="0">
                <a:solidFill>
                  <a:srgbClr val="2F3242"/>
                </a:solidFill>
              </a:rPr>
              <a:t>на сторінці 102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40165" y="1983441"/>
            <a:ext cx="5340365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3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18203" y="1487177"/>
            <a:ext cx="5624512" cy="1270089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5 ∙ 3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332134" y="1487178"/>
            <a:ext cx="5624512" cy="1270089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5 ∙ 4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094" b="71821"/>
          <a:stretch/>
        </p:blipFill>
        <p:spPr>
          <a:xfrm>
            <a:off x="318203" y="2895216"/>
            <a:ext cx="2400980" cy="367975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7" r="38577" b="71821"/>
          <a:stretch/>
        </p:blipFill>
        <p:spPr>
          <a:xfrm>
            <a:off x="6432510" y="3009991"/>
            <a:ext cx="2568919" cy="356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5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53" r="68867" b="40457"/>
          <a:stretch/>
        </p:blipFill>
        <p:spPr>
          <a:xfrm>
            <a:off x="6666392" y="2842656"/>
            <a:ext cx="2767893" cy="383677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20" t="30053" r="37586" b="41069"/>
          <a:stretch/>
        </p:blipFill>
        <p:spPr>
          <a:xfrm>
            <a:off x="353253" y="2757266"/>
            <a:ext cx="2644533" cy="392216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18203" y="1487177"/>
            <a:ext cx="5624512" cy="1270089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5 ∙ 6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418632" y="1487177"/>
            <a:ext cx="5624512" cy="1270089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5 ∙ 5</a:t>
            </a:r>
          </a:p>
        </p:txBody>
      </p:sp>
    </p:spTree>
    <p:extLst>
      <p:ext uri="{BB962C8B-B14F-4D97-AF65-F5344CB8AC3E}">
        <p14:creationId xmlns:p14="http://schemas.microsoft.com/office/powerpoint/2010/main" val="367441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2433" r="68588" b="7752"/>
          <a:stretch/>
        </p:blipFill>
        <p:spPr>
          <a:xfrm>
            <a:off x="427926" y="2967513"/>
            <a:ext cx="2610283" cy="362557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18203" y="1487177"/>
            <a:ext cx="5624512" cy="1270089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5 ∙ 7 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332134" y="1487178"/>
            <a:ext cx="5624512" cy="1270089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5 ∙ 9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49" t="64747" r="37921" b="7752"/>
          <a:stretch/>
        </p:blipFill>
        <p:spPr>
          <a:xfrm>
            <a:off x="7062373" y="2967513"/>
            <a:ext cx="1990528" cy="372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1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18203" y="1487177"/>
            <a:ext cx="5624512" cy="1270089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5 ∙ 2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332134" y="1487178"/>
            <a:ext cx="5624512" cy="1270089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9600" b="1" dirty="0">
                <a:ln>
                  <a:solidFill>
                    <a:sysClr val="windowText" lastClr="000000"/>
                  </a:solidFill>
                </a:ln>
              </a:rPr>
              <a:t>5 ∙ 8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094" b="71821"/>
          <a:stretch/>
        </p:blipFill>
        <p:spPr>
          <a:xfrm>
            <a:off x="318203" y="2895216"/>
            <a:ext cx="2400980" cy="367975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7" r="38577" b="71821"/>
          <a:stretch/>
        </p:blipFill>
        <p:spPr>
          <a:xfrm>
            <a:off x="6432510" y="3009991"/>
            <a:ext cx="2568919" cy="356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5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4486069" y="173871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2244411" y="349454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2668773" y="3473966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4992395" y="1784734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1381992" y="349454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xmlns="" id="{02ADAB77-86D1-4016-8864-B22D4B9582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780" y="1336502"/>
            <a:ext cx="3378905" cy="1431065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920537" y="3433359"/>
            <a:ext cx="560714" cy="69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5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68" y="1219811"/>
            <a:ext cx="9144000" cy="4762500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585392" cy="3525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Обчисліть ланцюжки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461206" y="1612740"/>
            <a:ext cx="184217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8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66" name="Прямоугольник 65"/>
          <p:cNvSpPr/>
          <p:nvPr/>
        </p:nvSpPr>
        <p:spPr>
          <a:xfrm>
            <a:off x="2542158" y="2508491"/>
            <a:ext cx="168507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- 16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2845926" y="3435196"/>
            <a:ext cx="122982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3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58" y="4571315"/>
            <a:ext cx="2089409" cy="2014787"/>
          </a:xfrm>
          <a:prstGeom prst="rect">
            <a:avLst/>
          </a:prstGeom>
        </p:spPr>
      </p:pic>
      <p:cxnSp>
        <p:nvCxnSpPr>
          <p:cNvPr id="13" name="Прямая соединительная линия 12"/>
          <p:cNvCxnSpPr/>
          <p:nvPr/>
        </p:nvCxnSpPr>
        <p:spPr>
          <a:xfrm flipV="1">
            <a:off x="2394204" y="4481603"/>
            <a:ext cx="1858909" cy="2664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4" name="Прямоугольник 73"/>
          <p:cNvSpPr/>
          <p:nvPr/>
        </p:nvSpPr>
        <p:spPr>
          <a:xfrm>
            <a:off x="3438303" y="4448037"/>
            <a:ext cx="37542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cap="none" spc="0" dirty="0" smtClean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Прямоугольник 74"/>
          <p:cNvSpPr/>
          <p:nvPr/>
        </p:nvSpPr>
        <p:spPr>
          <a:xfrm>
            <a:off x="5125699" y="1616699"/>
            <a:ext cx="184217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∙ 3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Прямоугольник 75"/>
          <p:cNvSpPr/>
          <p:nvPr/>
        </p:nvSpPr>
        <p:spPr>
          <a:xfrm>
            <a:off x="5123294" y="2524049"/>
            <a:ext cx="184698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+ 13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Прямоугольник 76"/>
          <p:cNvSpPr/>
          <p:nvPr/>
        </p:nvSpPr>
        <p:spPr>
          <a:xfrm>
            <a:off x="5644684" y="3389868"/>
            <a:ext cx="122982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4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8" name="Прямая соединительная линия 77"/>
          <p:cNvCxnSpPr/>
          <p:nvPr/>
        </p:nvCxnSpPr>
        <p:spPr>
          <a:xfrm flipV="1">
            <a:off x="5058696" y="4485562"/>
            <a:ext cx="1858909" cy="2664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9" name="Прямоугольник 78"/>
          <p:cNvSpPr/>
          <p:nvPr/>
        </p:nvSpPr>
        <p:spPr>
          <a:xfrm>
            <a:off x="6102795" y="4451996"/>
            <a:ext cx="37542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cap="none" spc="0" dirty="0" smtClean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7362663" y="1618106"/>
            <a:ext cx="227979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28 : 4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Прямоугольник 80"/>
          <p:cNvSpPr/>
          <p:nvPr/>
        </p:nvSpPr>
        <p:spPr>
          <a:xfrm>
            <a:off x="8420645" y="2526703"/>
            <a:ext cx="122180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 3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8374784" y="3396283"/>
            <a:ext cx="125547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- 9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3" name="Прямая соединительная линия 82"/>
          <p:cNvCxnSpPr/>
          <p:nvPr/>
        </p:nvCxnSpPr>
        <p:spPr>
          <a:xfrm flipV="1">
            <a:off x="7738434" y="4504279"/>
            <a:ext cx="1858909" cy="2664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4" name="Прямоугольник 83"/>
          <p:cNvSpPr/>
          <p:nvPr/>
        </p:nvSpPr>
        <p:spPr>
          <a:xfrm>
            <a:off x="8782533" y="4470713"/>
            <a:ext cx="37542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cap="none" spc="0" dirty="0" smtClean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9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6" grpId="0"/>
      <p:bldP spid="68" grpId="0"/>
      <p:bldP spid="74" grpId="0"/>
      <p:bldP spid="75" grpId="0"/>
      <p:bldP spid="76" grpId="0"/>
      <p:bldP spid="77" grpId="0"/>
      <p:bldP spid="79" grpId="0"/>
      <p:bldP spid="80" grpId="0"/>
      <p:bldP spid="81" grpId="0"/>
      <p:bldP spid="82" grpId="0"/>
      <p:bldP spid="8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568" y="1219811"/>
            <a:ext cx="9144000" cy="4762500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585392" cy="3525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Обчисліть ланцюжки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604654" y="1627691"/>
            <a:ext cx="227979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27 : 3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66" name="Прямоугольник 65"/>
          <p:cNvSpPr/>
          <p:nvPr/>
        </p:nvSpPr>
        <p:spPr>
          <a:xfrm>
            <a:off x="3628856" y="2539000"/>
            <a:ext cx="122982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3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3587584" y="3450309"/>
            <a:ext cx="122180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 8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919" y="2397730"/>
            <a:ext cx="2912877" cy="2808845"/>
          </a:xfrm>
          <a:prstGeom prst="rect">
            <a:avLst/>
          </a:prstGeom>
        </p:spPr>
      </p:pic>
      <p:cxnSp>
        <p:nvCxnSpPr>
          <p:cNvPr id="13" name="Прямая соединительная линия 12"/>
          <p:cNvCxnSpPr/>
          <p:nvPr/>
        </p:nvCxnSpPr>
        <p:spPr>
          <a:xfrm flipV="1">
            <a:off x="2756462" y="4496554"/>
            <a:ext cx="1858909" cy="2664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4" name="Прямоугольник 73"/>
          <p:cNvSpPr/>
          <p:nvPr/>
        </p:nvSpPr>
        <p:spPr>
          <a:xfrm>
            <a:off x="3800561" y="4462988"/>
            <a:ext cx="37542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cap="none" spc="0" dirty="0" smtClean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5319890" y="1612740"/>
            <a:ext cx="273504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34 - 29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Прямоугольник 80"/>
          <p:cNvSpPr/>
          <p:nvPr/>
        </p:nvSpPr>
        <p:spPr>
          <a:xfrm>
            <a:off x="6833125" y="2537400"/>
            <a:ext cx="122180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∙ 7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344835" y="3390917"/>
            <a:ext cx="168507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- 28</a:t>
            </a:r>
            <a:r>
              <a:rPr lang="uk-UA" sz="66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3" name="Прямая соединительная линия 82"/>
          <p:cNvCxnSpPr/>
          <p:nvPr/>
        </p:nvCxnSpPr>
        <p:spPr>
          <a:xfrm flipV="1">
            <a:off x="5923287" y="4498913"/>
            <a:ext cx="1858909" cy="2664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4" name="Прямоугольник 83"/>
          <p:cNvSpPr/>
          <p:nvPr/>
        </p:nvSpPr>
        <p:spPr>
          <a:xfrm>
            <a:off x="7282834" y="4464303"/>
            <a:ext cx="37542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600" b="1" cap="none" spc="0" dirty="0" smtClean="0">
                <a:ln w="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6600" b="1" cap="none" spc="0" dirty="0">
              <a:ln w="0"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62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6" grpId="0"/>
      <p:bldP spid="68" grpId="0"/>
      <p:bldP spid="74" grpId="0"/>
      <p:bldP spid="80" grpId="0"/>
      <p:bldP spid="81" grpId="0"/>
      <p:bldP spid="82" grpId="0"/>
      <p:bldP spid="8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585392" cy="38537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 малюнками й виразами складіть задачі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xmlns="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3" name="Группа 32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8" t="14686" r="65127" b="24115"/>
          <a:stretch/>
        </p:blipFill>
        <p:spPr>
          <a:xfrm>
            <a:off x="1341025" y="1386409"/>
            <a:ext cx="1954608" cy="3061628"/>
          </a:xfrm>
          <a:prstGeom prst="rect">
            <a:avLst/>
          </a:prstGeom>
        </p:spPr>
      </p:pic>
      <p:pic>
        <p:nvPicPr>
          <p:cNvPr id="69" name="Рисунок 6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8" t="14686" r="65127" b="24115"/>
          <a:stretch/>
        </p:blipFill>
        <p:spPr>
          <a:xfrm>
            <a:off x="3257068" y="1386409"/>
            <a:ext cx="1954608" cy="3061628"/>
          </a:xfrm>
          <a:prstGeom prst="rect">
            <a:avLst/>
          </a:prstGeom>
        </p:spPr>
      </p:pic>
      <p:pic>
        <p:nvPicPr>
          <p:cNvPr id="76" name="Рисунок 7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8" t="14686" r="65127" b="24115"/>
          <a:stretch/>
        </p:blipFill>
        <p:spPr>
          <a:xfrm>
            <a:off x="5069999" y="1386409"/>
            <a:ext cx="1954608" cy="306162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535052" y="2745662"/>
            <a:ext cx="1540550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2800" b="0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effectLst/>
              </a:rPr>
              <a:t>Цукрова </a:t>
            </a:r>
          </a:p>
          <a:p>
            <a:pPr algn="ctr"/>
            <a:r>
              <a:rPr lang="uk-UA" sz="2800" dirty="0">
                <a:ln w="0">
                  <a:solidFill>
                    <a:sysClr val="windowText" lastClr="000000"/>
                  </a:solidFill>
                </a:ln>
                <a:solidFill>
                  <a:srgbClr val="FF6600"/>
                </a:solidFill>
              </a:rPr>
              <a:t>пудра</a:t>
            </a:r>
            <a:endParaRPr lang="ru-RU" sz="2800" b="0" cap="none" spc="0" dirty="0">
              <a:ln w="0">
                <a:solidFill>
                  <a:sysClr val="windowText" lastClr="000000"/>
                </a:solidFill>
              </a:ln>
              <a:solidFill>
                <a:srgbClr val="FF6600"/>
              </a:solidFill>
              <a:effectLst/>
            </a:endParaRPr>
          </a:p>
        </p:txBody>
      </p:sp>
      <p:sp>
        <p:nvSpPr>
          <p:cNvPr id="81" name="Прямоугольник 80"/>
          <p:cNvSpPr/>
          <p:nvPr/>
        </p:nvSpPr>
        <p:spPr>
          <a:xfrm>
            <a:off x="3447359" y="2753430"/>
            <a:ext cx="1540550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2800" b="0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effectLst/>
              </a:rPr>
              <a:t>Цукрова </a:t>
            </a:r>
          </a:p>
          <a:p>
            <a:pPr algn="ctr"/>
            <a:r>
              <a:rPr lang="uk-UA" sz="2800" dirty="0">
                <a:ln w="0">
                  <a:solidFill>
                    <a:sysClr val="windowText" lastClr="000000"/>
                  </a:solidFill>
                </a:ln>
                <a:solidFill>
                  <a:srgbClr val="FF6600"/>
                </a:solidFill>
              </a:rPr>
              <a:t>пудра</a:t>
            </a:r>
            <a:endParaRPr lang="ru-RU" sz="2800" b="0" cap="none" spc="0" dirty="0">
              <a:ln w="0">
                <a:solidFill>
                  <a:sysClr val="windowText" lastClr="000000"/>
                </a:solidFill>
              </a:ln>
              <a:solidFill>
                <a:srgbClr val="FF6600"/>
              </a:solidFill>
              <a:effectLst/>
            </a:endParaRPr>
          </a:p>
        </p:txBody>
      </p:sp>
      <p:sp>
        <p:nvSpPr>
          <p:cNvPr id="86" name="Прямоугольник 85"/>
          <p:cNvSpPr/>
          <p:nvPr/>
        </p:nvSpPr>
        <p:spPr>
          <a:xfrm>
            <a:off x="5277028" y="2745662"/>
            <a:ext cx="1540550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2800" b="0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6600"/>
                </a:solidFill>
                <a:effectLst/>
              </a:rPr>
              <a:t>Цукрова </a:t>
            </a:r>
          </a:p>
          <a:p>
            <a:pPr algn="ctr"/>
            <a:r>
              <a:rPr lang="uk-UA" sz="2800" dirty="0">
                <a:ln w="0">
                  <a:solidFill>
                    <a:sysClr val="windowText" lastClr="000000"/>
                  </a:solidFill>
                </a:ln>
                <a:solidFill>
                  <a:srgbClr val="FF6600"/>
                </a:solidFill>
              </a:rPr>
              <a:t>пудра</a:t>
            </a:r>
            <a:endParaRPr lang="ru-RU" sz="2800" b="0" cap="none" spc="0" dirty="0">
              <a:ln w="0">
                <a:solidFill>
                  <a:sysClr val="windowText" lastClr="000000"/>
                </a:solidFill>
              </a:ln>
              <a:solidFill>
                <a:srgbClr val="FF6600"/>
              </a:solidFill>
              <a:effectLst/>
            </a:endParaRPr>
          </a:p>
        </p:txBody>
      </p:sp>
      <p:sp>
        <p:nvSpPr>
          <p:cNvPr id="87" name="Прямоугольник 86"/>
          <p:cNvSpPr/>
          <p:nvPr/>
        </p:nvSpPr>
        <p:spPr>
          <a:xfrm>
            <a:off x="1674426" y="4115207"/>
            <a:ext cx="115929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 кг</a:t>
            </a:r>
            <a:endParaRPr lang="uk-UA" sz="4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98" name="Прямоугольник 97"/>
          <p:cNvSpPr/>
          <p:nvPr/>
        </p:nvSpPr>
        <p:spPr>
          <a:xfrm>
            <a:off x="3581305" y="4063912"/>
            <a:ext cx="115929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 кг</a:t>
            </a:r>
            <a:endParaRPr lang="uk-UA" sz="4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01" name="Прямоугольник 100"/>
          <p:cNvSpPr/>
          <p:nvPr/>
        </p:nvSpPr>
        <p:spPr>
          <a:xfrm>
            <a:off x="5466488" y="4068504"/>
            <a:ext cx="115929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 кг</a:t>
            </a:r>
            <a:endParaRPr lang="uk-UA" sz="4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03" name="Прямоугольник 102"/>
          <p:cNvSpPr/>
          <p:nvPr/>
        </p:nvSpPr>
        <p:spPr>
          <a:xfrm>
            <a:off x="7623504" y="2501724"/>
            <a:ext cx="47000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8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?</a:t>
            </a:r>
            <a:endParaRPr lang="uk-UA" sz="48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9" name="Правая фигурная скобка 8"/>
          <p:cNvSpPr/>
          <p:nvPr/>
        </p:nvSpPr>
        <p:spPr>
          <a:xfrm>
            <a:off x="6952319" y="1355035"/>
            <a:ext cx="597608" cy="3124376"/>
          </a:xfrm>
          <a:prstGeom prst="rightBrace">
            <a:avLst/>
          </a:prstGeom>
          <a:ln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Скругленный прямоугольник 109"/>
          <p:cNvSpPr/>
          <p:nvPr/>
        </p:nvSpPr>
        <p:spPr>
          <a:xfrm>
            <a:off x="1346605" y="4947217"/>
            <a:ext cx="10409913" cy="166140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Задача 1</a:t>
            </a:r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.</a:t>
            </a:r>
            <a:r>
              <a:rPr lang="ru-RU" sz="3600" b="1" dirty="0"/>
              <a:t> </a:t>
            </a:r>
            <a:r>
              <a:rPr lang="ru-RU" sz="3600" b="1" dirty="0">
                <a:ln>
                  <a:solidFill>
                    <a:sysClr val="windowText" lastClr="000000"/>
                  </a:solidFill>
                </a:ln>
              </a:rPr>
              <a:t>У </a:t>
            </a:r>
            <a:r>
              <a:rPr lang="ru-RU" sz="3600" b="1" dirty="0" err="1">
                <a:ln>
                  <a:solidFill>
                    <a:sysClr val="windowText" lastClr="000000"/>
                  </a:solidFill>
                </a:ln>
              </a:rPr>
              <a:t>пакеті</a:t>
            </a:r>
            <a:r>
              <a:rPr lang="ru-RU" sz="3600" b="1" dirty="0">
                <a:ln>
                  <a:solidFill>
                    <a:sysClr val="windowText" lastClr="000000"/>
                  </a:solidFill>
                </a:ln>
              </a:rPr>
              <a:t> 5 кг </a:t>
            </a:r>
            <a:r>
              <a:rPr lang="ru-RU" sz="3600" b="1" dirty="0" err="1">
                <a:ln>
                  <a:solidFill>
                    <a:sysClr val="windowText" lastClr="000000"/>
                  </a:solidFill>
                </a:ln>
              </a:rPr>
              <a:t>цукрової</a:t>
            </a:r>
            <a:r>
              <a:rPr lang="ru-RU" sz="3600" b="1" dirty="0">
                <a:ln>
                  <a:solidFill>
                    <a:sysClr val="windowText" lastClr="000000"/>
                  </a:solidFill>
                </a:ln>
              </a:rPr>
              <a:t> пудри. Купили 3 таких </a:t>
            </a:r>
            <a:r>
              <a:rPr lang="ru-RU" sz="3600" b="1" dirty="0" err="1">
                <a:ln>
                  <a:solidFill>
                    <a:sysClr val="windowText" lastClr="000000"/>
                  </a:solidFill>
                </a:ln>
              </a:rPr>
              <a:t>пакети</a:t>
            </a:r>
            <a:r>
              <a:rPr lang="ru-RU" sz="3600" b="1" dirty="0">
                <a:ln>
                  <a:solidFill>
                    <a:sysClr val="windowText" lastClr="000000"/>
                  </a:solidFill>
                </a:ln>
              </a:rPr>
              <a:t> з пудрою. </a:t>
            </a:r>
            <a:r>
              <a:rPr lang="ru-RU" sz="3600" b="1" dirty="0" err="1">
                <a:ln>
                  <a:solidFill>
                    <a:sysClr val="windowText" lastClr="000000"/>
                  </a:solidFill>
                </a:ln>
              </a:rPr>
              <a:t>Скільки</a:t>
            </a:r>
            <a:r>
              <a:rPr lang="ru-RU" sz="36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3600" b="1" dirty="0" err="1">
                <a:ln>
                  <a:solidFill>
                    <a:sysClr val="windowText" lastClr="000000"/>
                  </a:solidFill>
                </a:ln>
              </a:rPr>
              <a:t>всього</a:t>
            </a:r>
            <a:r>
              <a:rPr lang="ru-RU" sz="36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3600" b="1" dirty="0" err="1">
                <a:ln>
                  <a:solidFill>
                    <a:sysClr val="windowText" lastClr="000000"/>
                  </a:solidFill>
                </a:ln>
              </a:rPr>
              <a:t>кілограмів</a:t>
            </a:r>
            <a:r>
              <a:rPr lang="ru-RU" sz="3600" b="1" dirty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ru-RU" sz="3600" b="1" dirty="0" err="1">
                <a:ln>
                  <a:solidFill>
                    <a:sysClr val="windowText" lastClr="000000"/>
                  </a:solidFill>
                </a:ln>
              </a:rPr>
              <a:t>цукрової</a:t>
            </a:r>
            <a:r>
              <a:rPr lang="ru-RU" sz="3600" b="1" dirty="0">
                <a:ln>
                  <a:solidFill>
                    <a:sysClr val="windowText" lastClr="000000"/>
                  </a:solidFill>
                </a:ln>
              </a:rPr>
              <a:t> пудри  купили?</a:t>
            </a:r>
            <a:r>
              <a:rPr lang="uk-UA" sz="3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984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34752</TotalTime>
  <Words>377</Words>
  <Application>Microsoft Office PowerPoint</Application>
  <PresentationFormat>Произвольный</PresentationFormat>
  <Paragraphs>141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Виктория</cp:lastModifiedBy>
  <cp:revision>4214</cp:revision>
  <dcterms:created xsi:type="dcterms:W3CDTF">2018-01-05T16:38:53Z</dcterms:created>
  <dcterms:modified xsi:type="dcterms:W3CDTF">2022-02-15T20:33:43Z</dcterms:modified>
</cp:coreProperties>
</file>