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1696" r:id="rId3"/>
    <p:sldId id="2664" r:id="rId4"/>
    <p:sldId id="2700" r:id="rId5"/>
    <p:sldId id="2701" r:id="rId6"/>
    <p:sldId id="2702" r:id="rId7"/>
    <p:sldId id="2703" r:id="rId8"/>
    <p:sldId id="2704" r:id="rId9"/>
    <p:sldId id="2705" r:id="rId10"/>
    <p:sldId id="2706" r:id="rId11"/>
    <p:sldId id="2707" r:id="rId12"/>
    <p:sldId id="2489" r:id="rId13"/>
    <p:sldId id="888" r:id="rId14"/>
    <p:sldId id="2451" r:id="rId15"/>
    <p:sldId id="2731" r:id="rId16"/>
    <p:sldId id="2732" r:id="rId17"/>
    <p:sldId id="2720" r:id="rId18"/>
    <p:sldId id="2733" r:id="rId19"/>
    <p:sldId id="2721" r:id="rId20"/>
    <p:sldId id="2734" r:id="rId21"/>
    <p:sldId id="2735" r:id="rId22"/>
    <p:sldId id="2673" r:id="rId23"/>
    <p:sldId id="2736" r:id="rId24"/>
    <p:sldId id="2737" r:id="rId25"/>
    <p:sldId id="2738" r:id="rId26"/>
    <p:sldId id="2645" r:id="rId27"/>
    <p:sldId id="2739" r:id="rId28"/>
    <p:sldId id="2740" r:id="rId29"/>
    <p:sldId id="965" r:id="rId30"/>
    <p:sldId id="227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00"/>
            <p14:sldId id="2701"/>
            <p14:sldId id="2702"/>
            <p14:sldId id="2703"/>
            <p14:sldId id="2704"/>
            <p14:sldId id="2705"/>
            <p14:sldId id="2706"/>
            <p14:sldId id="2707"/>
            <p14:sldId id="2489"/>
            <p14:sldId id="888"/>
            <p14:sldId id="2451"/>
            <p14:sldId id="2731"/>
            <p14:sldId id="2732"/>
            <p14:sldId id="2720"/>
            <p14:sldId id="2733"/>
            <p14:sldId id="2721"/>
            <p14:sldId id="2734"/>
            <p14:sldId id="2735"/>
            <p14:sldId id="2673"/>
            <p14:sldId id="2736"/>
            <p14:sldId id="2737"/>
            <p14:sldId id="2738"/>
            <p14:sldId id="2645"/>
            <p14:sldId id="2739"/>
            <p14:sldId id="2740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A1CBA"/>
    <a:srgbClr val="1694E9"/>
    <a:srgbClr val="FF66FF"/>
    <a:srgbClr val="FF3131"/>
    <a:srgbClr val="2F3242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43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2.png"/><Relationship Id="rId2" Type="http://schemas.openxmlformats.org/officeDocument/2006/relationships/image" Target="../media/image9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41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9" Type="http://schemas.openxmlformats.org/officeDocument/2006/relationships/image" Target="../media/image67.png"/><Relationship Id="rId21" Type="http://schemas.openxmlformats.org/officeDocument/2006/relationships/image" Target="../media/image49.png"/><Relationship Id="rId34" Type="http://schemas.openxmlformats.org/officeDocument/2006/relationships/image" Target="../media/image62.png"/><Relationship Id="rId42" Type="http://schemas.openxmlformats.org/officeDocument/2006/relationships/image" Target="../media/image70.png"/><Relationship Id="rId47" Type="http://schemas.openxmlformats.org/officeDocument/2006/relationships/image" Target="../media/image75.png"/><Relationship Id="rId50" Type="http://schemas.openxmlformats.org/officeDocument/2006/relationships/image" Target="../media/image78.png"/><Relationship Id="rId55" Type="http://schemas.openxmlformats.org/officeDocument/2006/relationships/image" Target="../media/image83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38" Type="http://schemas.openxmlformats.org/officeDocument/2006/relationships/image" Target="../media/image66.png"/><Relationship Id="rId46" Type="http://schemas.openxmlformats.org/officeDocument/2006/relationships/image" Target="../media/image74.png"/><Relationship Id="rId2" Type="http://schemas.openxmlformats.org/officeDocument/2006/relationships/image" Target="../media/image45.png"/><Relationship Id="rId16" Type="http://schemas.openxmlformats.org/officeDocument/2006/relationships/image" Target="../media/image41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41" Type="http://schemas.openxmlformats.org/officeDocument/2006/relationships/image" Target="../media/image69.png"/><Relationship Id="rId54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45" Type="http://schemas.openxmlformats.org/officeDocument/2006/relationships/image" Target="../media/image73.png"/><Relationship Id="rId53" Type="http://schemas.openxmlformats.org/officeDocument/2006/relationships/image" Target="../media/image81.png"/><Relationship Id="rId58" Type="http://schemas.openxmlformats.org/officeDocument/2006/relationships/image" Target="../media/image8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49" Type="http://schemas.openxmlformats.org/officeDocument/2006/relationships/image" Target="../media/image77.png"/><Relationship Id="rId57" Type="http://schemas.openxmlformats.org/officeDocument/2006/relationships/image" Target="../media/image85.png"/><Relationship Id="rId10" Type="http://schemas.openxmlformats.org/officeDocument/2006/relationships/image" Target="../media/image16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4" Type="http://schemas.openxmlformats.org/officeDocument/2006/relationships/image" Target="../media/image72.png"/><Relationship Id="rId52" Type="http://schemas.openxmlformats.org/officeDocument/2006/relationships/image" Target="../media/image8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Relationship Id="rId43" Type="http://schemas.openxmlformats.org/officeDocument/2006/relationships/image" Target="../media/image71.png"/><Relationship Id="rId48" Type="http://schemas.openxmlformats.org/officeDocument/2006/relationships/image" Target="../media/image76.png"/><Relationship Id="rId56" Type="http://schemas.openxmlformats.org/officeDocument/2006/relationships/image" Target="../media/image84.png"/><Relationship Id="rId8" Type="http://schemas.openxmlformats.org/officeDocument/2006/relationships/image" Target="../media/image14.png"/><Relationship Id="rId51" Type="http://schemas.openxmlformats.org/officeDocument/2006/relationships/image" Target="../media/image79.png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8167" y="2746034"/>
            <a:ext cx="6856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Множення </a:t>
            </a:r>
            <a:endParaRPr lang="en-US" sz="5400" b="1" dirty="0">
              <a:solidFill>
                <a:srgbClr val="2F3242"/>
              </a:solidFill>
            </a:endParaRPr>
          </a:p>
          <a:p>
            <a:pPr algn="ctr"/>
            <a:r>
              <a:rPr lang="uk-UA" sz="5400" b="1" dirty="0">
                <a:solidFill>
                  <a:srgbClr val="2F3242"/>
                </a:solidFill>
              </a:rPr>
              <a:t>суми на число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67838" y="1347220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667840" y="293263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39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4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116680" y="4597561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4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50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168772" y="1427307"/>
            <a:ext cx="5694103" cy="127686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∙ 20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862875" y="1427306"/>
            <a:ext cx="3073804" cy="12768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68772" y="2777015"/>
            <a:ext cx="6234716" cy="1276861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400 : 20 =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403488" y="2777014"/>
            <a:ext cx="2533191" cy="12768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68772" y="4159301"/>
            <a:ext cx="5694103" cy="12768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 ∙ 10 =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862875" y="4159300"/>
            <a:ext cx="3073804" cy="1276861"/>
          </a:xfrm>
          <a:prstGeom prst="roundRect">
            <a:avLst/>
          </a:prstGeom>
          <a:solidFill>
            <a:srgbClr val="FF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Різницю чисел 92 і 87 збільш у 100 разів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168772" y="1427307"/>
            <a:ext cx="10683181" cy="153068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(92 – 87) ∙ 100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196917" y="3214522"/>
            <a:ext cx="10655036" cy="12768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100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17953" y="4747909"/>
            <a:ext cx="10655036" cy="12768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500 </a:t>
            </a:r>
          </a:p>
        </p:txBody>
      </p:sp>
    </p:spTree>
    <p:extLst>
      <p:ext uri="{BB962C8B-B14F-4D97-AF65-F5344CB8AC3E}">
        <p14:creationId xmlns:p14="http://schemas.microsoft.com/office/powerpoint/2010/main" val="1881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Частку чисел 800 і 20 зменш у 5 разів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168772" y="1427307"/>
            <a:ext cx="10683181" cy="153068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(800 : 20) : 5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196917" y="3214522"/>
            <a:ext cx="10655036" cy="12768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: 5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17953" y="4747909"/>
            <a:ext cx="10655036" cy="12768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143722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розв'язання різними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5600864" y="1334958"/>
            <a:ext cx="6251089" cy="5161092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Діти вирізали кілька наборів метеликів для панно. У кожному наборі було 3 білих паперових і 2 рожевих метелики. Скільки всього метеликів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у 7 таких наборах?</a:t>
            </a:r>
          </a:p>
        </p:txBody>
      </p:sp>
      <p:pic>
        <p:nvPicPr>
          <p:cNvPr id="34" name="Picture 2" descr="Результат пошуку зображень за запитом паперовий метелик рожевий і білий"/>
          <p:cNvPicPr>
            <a:picLocks noChangeAspect="1" noChangeArrowheads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196" b="38947"/>
          <a:stretch/>
        </p:blipFill>
        <p:spPr bwMode="auto">
          <a:xfrm>
            <a:off x="1101970" y="2761961"/>
            <a:ext cx="1137383" cy="144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Результат пошуку зображень за запитом паперовий метелик рожевий і білий"/>
          <p:cNvPicPr>
            <a:picLocks noChangeAspect="1" noChangeArrowheads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7336" y="1723812"/>
            <a:ext cx="1621020" cy="11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Результат пошуку зображень за запитом паперовий метелик рожевий і білий"/>
          <p:cNvPicPr>
            <a:picLocks noChangeAspect="1" noChangeArrowheads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75305" y="1723812"/>
            <a:ext cx="1621020" cy="11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Результат пошуку зображень за запитом паперовий метелик рожевий і білий"/>
          <p:cNvPicPr>
            <a:picLocks noChangeAspect="1" noChangeArrowheads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6325" y="1723812"/>
            <a:ext cx="1621020" cy="11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Результат пошуку зображень за запитом паперовий метелик рожевий і білий"/>
          <p:cNvPicPr>
            <a:picLocks noChangeAspect="1" noChangeArrowheads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196" b="38947"/>
          <a:stretch/>
        </p:blipFill>
        <p:spPr bwMode="auto">
          <a:xfrm>
            <a:off x="3085828" y="2761961"/>
            <a:ext cx="1137383" cy="144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Правая фигурная скобка 43"/>
          <p:cNvSpPr/>
          <p:nvPr/>
        </p:nvSpPr>
        <p:spPr>
          <a:xfrm rot="5400000">
            <a:off x="2422920" y="1909073"/>
            <a:ext cx="881219" cy="48063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842713" y="4640576"/>
            <a:ext cx="2286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набір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Стрелка вниз 50"/>
          <p:cNvSpPr/>
          <p:nvPr/>
        </p:nvSpPr>
        <p:spPr>
          <a:xfrm>
            <a:off x="2580929" y="5463855"/>
            <a:ext cx="649311" cy="53802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129685" y="5803711"/>
            <a:ext cx="3829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наборів - 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0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7" grpId="0"/>
      <p:bldP spid="51" grpId="0" animBg="1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розв'язання різними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196694" y="1475462"/>
            <a:ext cx="4918345" cy="3865692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 спосіб: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(3 + 2) ∙ 7 = 35 (м)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Відповідь: 35 метеликів.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175183" y="1475462"/>
            <a:ext cx="5044058" cy="38656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 спосіб: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∙ 7 + 2 ∙ 7 = 35 (м)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Відповідь: 35 метеликів.</a:t>
            </a:r>
          </a:p>
        </p:txBody>
      </p:sp>
    </p:spTree>
    <p:extLst>
      <p:ext uri="{BB962C8B-B14F-4D97-AF65-F5344CB8AC3E}">
        <p14:creationId xmlns:p14="http://schemas.microsoft.com/office/powerpoint/2010/main" val="28175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 помножили суму на число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117196" y="1456402"/>
            <a:ext cx="10734757" cy="1559427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(4 + 3) ∙ 9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17196" y="3175346"/>
            <a:ext cx="10734757" cy="127269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7 ∙ 9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117196" y="4607272"/>
            <a:ext cx="10734757" cy="12726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39001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03"/>
          <a:stretch/>
        </p:blipFill>
        <p:spPr bwMode="auto">
          <a:xfrm>
            <a:off x="220968" y="1806203"/>
            <a:ext cx="3930359" cy="41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4337939" y="1746350"/>
            <a:ext cx="7479086" cy="3507343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Добрий день, </a:t>
            </a:r>
            <a:r>
              <a:rPr lang="ru-RU" sz="4000" b="1" dirty="0" err="1">
                <a:solidFill>
                  <a:schemeClr val="bg1"/>
                </a:solidFill>
              </a:rPr>
              <a:t>дорогі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друзі</a:t>
            </a:r>
            <a:r>
              <a:rPr lang="ru-RU" sz="4000" b="1" dirty="0">
                <a:solidFill>
                  <a:schemeClr val="bg1"/>
                </a:solidFill>
              </a:rPr>
              <a:t>!</a:t>
            </a:r>
          </a:p>
          <a:p>
            <a:r>
              <a:rPr lang="ru-RU" sz="4000" b="1" dirty="0">
                <a:solidFill>
                  <a:schemeClr val="bg1"/>
                </a:solidFill>
              </a:rPr>
              <a:t>Добрий день!</a:t>
            </a:r>
          </a:p>
          <a:p>
            <a:r>
              <a:rPr lang="ru-RU" sz="4000" b="1" dirty="0">
                <a:solidFill>
                  <a:schemeClr val="bg1"/>
                </a:solidFill>
              </a:rPr>
              <a:t>На вас </a:t>
            </a:r>
            <a:r>
              <a:rPr lang="ru-RU" sz="4000" b="1" dirty="0" err="1">
                <a:solidFill>
                  <a:schemeClr val="bg1"/>
                </a:solidFill>
              </a:rPr>
              <a:t>чекає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гарний</a:t>
            </a:r>
            <a:r>
              <a:rPr lang="ru-RU" sz="4000" b="1" dirty="0">
                <a:solidFill>
                  <a:schemeClr val="bg1"/>
                </a:solidFill>
              </a:rPr>
              <a:t> день.</a:t>
            </a:r>
          </a:p>
          <a:p>
            <a:r>
              <a:rPr lang="ru-RU" sz="4000" b="1" dirty="0" err="1">
                <a:solidFill>
                  <a:schemeClr val="bg1"/>
                </a:solidFill>
              </a:rPr>
              <a:t>Бачу</a:t>
            </a:r>
            <a:r>
              <a:rPr lang="ru-RU" sz="4000" b="1" dirty="0">
                <a:solidFill>
                  <a:schemeClr val="bg1"/>
                </a:solidFill>
              </a:rPr>
              <a:t>, </a:t>
            </a:r>
            <a:r>
              <a:rPr lang="ru-RU" sz="4000" b="1" dirty="0" err="1">
                <a:solidFill>
                  <a:schemeClr val="bg1"/>
                </a:solidFill>
              </a:rPr>
              <a:t>всі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веселі</a:t>
            </a:r>
            <a:r>
              <a:rPr lang="ru-RU" sz="4000" b="1" dirty="0">
                <a:solidFill>
                  <a:schemeClr val="bg1"/>
                </a:solidFill>
              </a:rPr>
              <a:t> і </a:t>
            </a:r>
            <a:r>
              <a:rPr lang="ru-RU" sz="4000" b="1" dirty="0" err="1">
                <a:solidFill>
                  <a:schemeClr val="bg1"/>
                </a:solidFill>
              </a:rPr>
              <a:t>здорові</a:t>
            </a:r>
            <a:endParaRPr lang="ru-RU" sz="4000" b="1" dirty="0">
              <a:solidFill>
                <a:schemeClr val="bg1"/>
              </a:solidFill>
            </a:endParaRPr>
          </a:p>
          <a:p>
            <a:r>
              <a:rPr lang="ru-RU" sz="4000" b="1" dirty="0">
                <a:solidFill>
                  <a:schemeClr val="bg1"/>
                </a:solidFill>
              </a:rPr>
              <a:t>До уроку </a:t>
            </a:r>
            <a:r>
              <a:rPr lang="ru-RU" sz="4000" b="1" dirty="0" err="1">
                <a:solidFill>
                  <a:schemeClr val="bg1"/>
                </a:solidFill>
              </a:rPr>
              <a:t>всі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готові</a:t>
            </a:r>
            <a:r>
              <a:rPr lang="ru-RU" sz="4000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інший спосіб множення суми на число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069814" y="1428856"/>
            <a:ext cx="10734757" cy="1559427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(4 + 3) ∙ 9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17196" y="3175346"/>
            <a:ext cx="10734757" cy="127269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 ∙ 9 + 3 ∙ 9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117196" y="4607272"/>
            <a:ext cx="10734757" cy="12726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36 + 27 = 63</a:t>
            </a:r>
          </a:p>
        </p:txBody>
      </p:sp>
    </p:spTree>
    <p:extLst>
      <p:ext uri="{BB962C8B-B14F-4D97-AF65-F5344CB8AC3E}">
        <p14:creationId xmlns:p14="http://schemas.microsoft.com/office/powerpoint/2010/main" val="33822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Щоб помножити суму на число, можна помножити на це число кожний доданок і знайдені добутки додати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Застосуй правило в обчисленнях  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7" name="Скругленный прямоугольник 36"/>
          <p:cNvSpPr/>
          <p:nvPr/>
        </p:nvSpPr>
        <p:spPr>
          <a:xfrm>
            <a:off x="1054100" y="1627096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(20 + 8) ∙ 3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054100" y="2269432"/>
            <a:ext cx="10577477" cy="65814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20 ∙ 3 + 8 ∙ 3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054100" y="2914694"/>
            <a:ext cx="10577477" cy="65814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60 + 24 = 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54100" y="3603385"/>
            <a:ext cx="10577477" cy="658149"/>
          </a:xfrm>
          <a:prstGeom prst="roundRect">
            <a:avLst/>
          </a:prstGeom>
          <a:solidFill>
            <a:srgbClr val="FF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398780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5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Застосуй правило в обчисленнях  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7" name="Скругленный прямоугольник 36"/>
          <p:cNvSpPr/>
          <p:nvPr/>
        </p:nvSpPr>
        <p:spPr>
          <a:xfrm>
            <a:off x="1054100" y="1627096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(300 + 60) ∙ 2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054100" y="2269432"/>
            <a:ext cx="10577477" cy="65814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300 ∙ 2 + 60 ∙ 2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054100" y="2914694"/>
            <a:ext cx="10577477" cy="65814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600 + 120 = 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54100" y="3603385"/>
            <a:ext cx="10577477" cy="658149"/>
          </a:xfrm>
          <a:prstGeom prst="roundRect">
            <a:avLst/>
          </a:prstGeom>
          <a:solidFill>
            <a:srgbClr val="FF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720</a:t>
            </a:r>
          </a:p>
        </p:txBody>
      </p:sp>
    </p:spTree>
    <p:extLst>
      <p:ext uri="{BB962C8B-B14F-4D97-AF65-F5344CB8AC3E}">
        <p14:creationId xmlns:p14="http://schemas.microsoft.com/office/powerpoint/2010/main" val="87982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52" grpId="0" animBg="1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Застосуй правило в обчисленнях  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7" name="Скругленный прямоугольник 36"/>
          <p:cNvSpPr/>
          <p:nvPr/>
        </p:nvSpPr>
        <p:spPr>
          <a:xfrm>
            <a:off x="1054100" y="1627096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(100 + 30 + 4) ∙ 3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054100" y="2269432"/>
            <a:ext cx="10577477" cy="65814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 ∙ 3 + 30 ∙ 3 + 4 ∙ 3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054100" y="2914694"/>
            <a:ext cx="10577477" cy="65814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300 + 90 + 12 = 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54100" y="3603385"/>
            <a:ext cx="10577477" cy="658149"/>
          </a:xfrm>
          <a:prstGeom prst="roundRect">
            <a:avLst/>
          </a:prstGeom>
          <a:solidFill>
            <a:srgbClr val="FF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402</a:t>
            </a:r>
          </a:p>
        </p:txBody>
      </p:sp>
    </p:spTree>
    <p:extLst>
      <p:ext uri="{BB962C8B-B14F-4D97-AF65-F5344CB8AC3E}">
        <p14:creationId xmlns:p14="http://schemas.microsoft.com/office/powerpoint/2010/main" val="164217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5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обчислення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Вирази 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9868" y="1575805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0352" y="1558256"/>
            <a:ext cx="498850" cy="6337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8224" y="2412208"/>
            <a:ext cx="503493" cy="63962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1440" y="2578568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993" y="2429650"/>
            <a:ext cx="408812" cy="418784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9955" y="2591907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5300" y="2370748"/>
            <a:ext cx="545931" cy="68108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5770" y="2412867"/>
            <a:ext cx="503493" cy="639623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1807" y="3255568"/>
            <a:ext cx="503493" cy="63962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7607" y="3393236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8161" y="3249110"/>
            <a:ext cx="503493" cy="639623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2976" y="3334477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0237" y="3263321"/>
            <a:ext cx="503493" cy="63962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5922" y="2462851"/>
            <a:ext cx="408812" cy="41878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9152" y="3261667"/>
            <a:ext cx="503493" cy="63962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5922" y="2592364"/>
            <a:ext cx="408812" cy="41878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56784" y="2571016"/>
            <a:ext cx="312609" cy="281666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67158" y="2370419"/>
            <a:ext cx="545931" cy="68108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1250" y="3269252"/>
            <a:ext cx="503493" cy="63962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86" y="3283432"/>
            <a:ext cx="408812" cy="41878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8748" y="3445689"/>
            <a:ext cx="408812" cy="4187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0937" y="4542849"/>
            <a:ext cx="503493" cy="63962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8636" y="4676801"/>
            <a:ext cx="312609" cy="281666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0494" y="4523042"/>
            <a:ext cx="503493" cy="63962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075" y="4566241"/>
            <a:ext cx="408812" cy="418784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1369" y="4542214"/>
            <a:ext cx="503493" cy="63962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993" y="4546942"/>
            <a:ext cx="408812" cy="41878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3828" y="3235294"/>
            <a:ext cx="545931" cy="68108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9955" y="4709199"/>
            <a:ext cx="408812" cy="41878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7970" y="4520180"/>
            <a:ext cx="545931" cy="681083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0776" y="3256514"/>
            <a:ext cx="545931" cy="681083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1874" y="2403721"/>
            <a:ext cx="503493" cy="63962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2840" y="3301898"/>
            <a:ext cx="408812" cy="418784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3802" y="3464155"/>
            <a:ext cx="408812" cy="418784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0608" y="2403721"/>
            <a:ext cx="545931" cy="681083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67890" y="5220330"/>
            <a:ext cx="1575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)</a:t>
            </a:r>
          </a:p>
        </p:txBody>
      </p:sp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3607" y="5367219"/>
            <a:ext cx="503493" cy="639623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87188" y="5520328"/>
            <a:ext cx="312609" cy="281666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0494" y="5366402"/>
            <a:ext cx="503493" cy="639623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075" y="4730546"/>
            <a:ext cx="408812" cy="418784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1369" y="5385574"/>
            <a:ext cx="503493" cy="639623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993" y="5390302"/>
            <a:ext cx="408812" cy="418784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9955" y="5552559"/>
            <a:ext cx="408812" cy="418784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1959" y="5346148"/>
            <a:ext cx="545931" cy="681083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9860" y="3255211"/>
            <a:ext cx="503493" cy="639623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7272" y="2403721"/>
            <a:ext cx="503493" cy="639623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2145" y="2424450"/>
            <a:ext cx="503493" cy="639623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62404" y="3370457"/>
            <a:ext cx="312609" cy="281666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3887" y="3269252"/>
            <a:ext cx="545931" cy="681083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2080" y="2420138"/>
            <a:ext cx="503493" cy="639623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3468" y="2437118"/>
            <a:ext cx="408812" cy="418784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430" y="2599375"/>
            <a:ext cx="408812" cy="418784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0855" y="2413323"/>
            <a:ext cx="503493" cy="639623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2362" y="3257578"/>
            <a:ext cx="503493" cy="639623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7871" y="3228347"/>
            <a:ext cx="545931" cy="681083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44819" y="3249567"/>
            <a:ext cx="545931" cy="68108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3731" y="5398113"/>
            <a:ext cx="408812" cy="41878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2244" y="4545285"/>
            <a:ext cx="503493" cy="639623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3843" y="5396775"/>
            <a:ext cx="503493" cy="639623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8278" y="4516674"/>
            <a:ext cx="503493" cy="639623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9177" y="4530715"/>
            <a:ext cx="545931" cy="681083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693" y="4516674"/>
            <a:ext cx="503493" cy="639623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3803" y="4712132"/>
            <a:ext cx="421206" cy="276501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8841" y="4539247"/>
            <a:ext cx="545931" cy="681083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0025" y="4525206"/>
            <a:ext cx="503493" cy="639623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4542" y="4544986"/>
            <a:ext cx="408812" cy="418784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5504" y="4707243"/>
            <a:ext cx="408812" cy="418784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9094" y="4540909"/>
            <a:ext cx="503493" cy="639623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53525" y="4658272"/>
            <a:ext cx="312609" cy="281666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6119" y="4516674"/>
            <a:ext cx="503493" cy="639623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9774" y="4516674"/>
            <a:ext cx="503493" cy="639623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8071" y="4513122"/>
            <a:ext cx="498850" cy="633725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8278" y="5362668"/>
            <a:ext cx="503493" cy="639623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9177" y="5376709"/>
            <a:ext cx="545931" cy="681083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693" y="5362668"/>
            <a:ext cx="503493" cy="639623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3803" y="5558126"/>
            <a:ext cx="421206" cy="276501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8841" y="5385241"/>
            <a:ext cx="545931" cy="681083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0025" y="5371200"/>
            <a:ext cx="503493" cy="639623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4542" y="5473131"/>
            <a:ext cx="408812" cy="418784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9094" y="5386903"/>
            <a:ext cx="503493" cy="639623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53525" y="5504266"/>
            <a:ext cx="312609" cy="281666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6119" y="5362668"/>
            <a:ext cx="503493" cy="639623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9774" y="5362668"/>
            <a:ext cx="503493" cy="639623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8071" y="5359116"/>
            <a:ext cx="498850" cy="6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95950" y="1191415"/>
            <a:ext cx="6245038" cy="5379827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Букет квітів з паперу виготовили з 5 аркушів жовтого паперу і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аркушів зеленого. Скільки всього аркушів паперу потрібно, щоб виготовити 4 таких букети квітів?</a:t>
            </a:r>
          </a:p>
        </p:txBody>
      </p:sp>
      <p:sp>
        <p:nvSpPr>
          <p:cNvPr id="7" name="AutoShape 2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092637" y="2700905"/>
            <a:ext cx="4197057" cy="23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696690" y="2426607"/>
            <a:ext cx="4197057" cy="23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5891610" y="2426606"/>
            <a:ext cx="4197057" cy="23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8158004" y="2426607"/>
            <a:ext cx="4197057" cy="23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913755" y="1508500"/>
            <a:ext cx="1698073" cy="1888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13754" y="3817122"/>
            <a:ext cx="1698073" cy="1888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04266" y="1960208"/>
            <a:ext cx="1883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r>
              <a:rPr lang="uk-UA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арк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042002" y="4260922"/>
            <a:ext cx="1883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арк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629074" y="5757654"/>
            <a:ext cx="2293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букет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5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11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4109786" y="2013511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5041844" y="2013510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5983508" y="2013510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913755" y="1508500"/>
            <a:ext cx="1698073" cy="1888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913754" y="3817122"/>
            <a:ext cx="1698073" cy="1888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0781" y="1905992"/>
            <a:ext cx="662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147066" y="4206706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441522" y="5757654"/>
            <a:ext cx="2668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букети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7857231" y="2012632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8789289" y="2012631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9730953" y="2012631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984001" y="4321252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4916059" y="4321251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5857723" y="4321251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7605659" y="4368256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8537717" y="4368255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Результат пошуку зображень за запитом жовті квіти з папе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0469" y1="64861" x2="38125" y2="99306"/>
                        <a14:backgroundMark x1="76641" y1="97917" x2="76016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9479381" y="4368255"/>
            <a:ext cx="2308621" cy="12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Стрелка вправо 12"/>
          <p:cNvSpPr/>
          <p:nvPr/>
        </p:nvSpPr>
        <p:spPr>
          <a:xfrm>
            <a:off x="1869776" y="3198153"/>
            <a:ext cx="826537" cy="7152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3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11" grpId="0"/>
      <p:bldP spid="21" grpId="0"/>
      <p:bldP spid="2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50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291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2</a:t>
            </a:r>
            <a:r>
              <a:rPr lang="en-US" sz="4400" b="1" dirty="0">
                <a:solidFill>
                  <a:srgbClr val="2F3242"/>
                </a:solidFill>
              </a:rPr>
              <a:t>90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en-US" sz="4800" dirty="0">
                <a:solidFill>
                  <a:srgbClr val="2F3242"/>
                </a:solidFill>
              </a:rPr>
              <a:t>50</a:t>
            </a:r>
            <a:r>
              <a:rPr lang="uk-UA" sz="4800" dirty="0">
                <a:solidFill>
                  <a:srgbClr val="2F3242"/>
                </a:solidFill>
              </a:rPr>
              <a:t>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2</a:t>
            </a:r>
            <a:r>
              <a:rPr lang="en-US" sz="4800" dirty="0">
                <a:solidFill>
                  <a:srgbClr val="2F3242"/>
                </a:solidFill>
              </a:rPr>
              <a:t>90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en-US" sz="4800" dirty="0">
                <a:solidFill>
                  <a:srgbClr val="2F3242"/>
                </a:solidFill>
              </a:rPr>
              <a:t>291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116678" y="1347220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116679" y="4597561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4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00938" y="1347220"/>
            <a:ext cx="376737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 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49778" y="1347220"/>
            <a:ext cx="28696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80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5520" y="459756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3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57794" y="1347220"/>
            <a:ext cx="285366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5520" y="459756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57589</TotalTime>
  <Words>742</Words>
  <Application>Microsoft Office PowerPoint</Application>
  <PresentationFormat>Широкоэкранный</PresentationFormat>
  <Paragraphs>317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10226</cp:revision>
  <dcterms:created xsi:type="dcterms:W3CDTF">2018-01-05T16:38:53Z</dcterms:created>
  <dcterms:modified xsi:type="dcterms:W3CDTF">2022-02-17T06:46:34Z</dcterms:modified>
</cp:coreProperties>
</file>