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1696" r:id="rId3"/>
    <p:sldId id="2664" r:id="rId4"/>
    <p:sldId id="2700" r:id="rId5"/>
    <p:sldId id="2701" r:id="rId6"/>
    <p:sldId id="2702" r:id="rId7"/>
    <p:sldId id="2703" r:id="rId8"/>
    <p:sldId id="2704" r:id="rId9"/>
    <p:sldId id="2705" r:id="rId10"/>
    <p:sldId id="2706" r:id="rId11"/>
    <p:sldId id="2707" r:id="rId12"/>
    <p:sldId id="2489" r:id="rId13"/>
    <p:sldId id="2720" r:id="rId14"/>
    <p:sldId id="2733" r:id="rId15"/>
    <p:sldId id="2735" r:id="rId16"/>
    <p:sldId id="2673" r:id="rId17"/>
    <p:sldId id="2738" r:id="rId18"/>
    <p:sldId id="2739" r:id="rId19"/>
    <p:sldId id="2740" r:id="rId20"/>
    <p:sldId id="2744" r:id="rId21"/>
    <p:sldId id="2745" r:id="rId22"/>
    <p:sldId id="2746" r:id="rId23"/>
    <p:sldId id="2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00"/>
            <p14:sldId id="2701"/>
            <p14:sldId id="2702"/>
            <p14:sldId id="2703"/>
            <p14:sldId id="2704"/>
            <p14:sldId id="2705"/>
            <p14:sldId id="2706"/>
            <p14:sldId id="2707"/>
            <p14:sldId id="2489"/>
            <p14:sldId id="2720"/>
            <p14:sldId id="2733"/>
            <p14:sldId id="2735"/>
            <p14:sldId id="2673"/>
            <p14:sldId id="2738"/>
            <p14:sldId id="2739"/>
            <p14:sldId id="2740"/>
            <p14:sldId id="2744"/>
            <p14:sldId id="2745"/>
            <p14:sldId id="2746"/>
          </p14:sldIdLst>
        </p14:section>
        <p14:section name="Раздел без заголовка" id="{AC9334F8-F988-4E78-9E68-3A8F16322EC6}">
          <p14:sldIdLst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A1CBA"/>
    <a:srgbClr val="1694E9"/>
    <a:srgbClr val="FF66FF"/>
    <a:srgbClr val="FF3131"/>
    <a:srgbClr val="2F3242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167" y="2746034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</a:t>
            </a:r>
            <a:endParaRPr lang="en-US" sz="5400" b="1" dirty="0">
              <a:solidFill>
                <a:srgbClr val="2F3242"/>
              </a:solidFill>
            </a:endParaRP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суми на 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67838" y="134722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67840" y="293263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39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80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37577" y="3403854"/>
            <a:ext cx="3036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>
                <a:solidFill>
                  <a:srgbClr val="0070C0"/>
                </a:solidFill>
              </a:rPr>
              <a:t>(8 + 4) : 1 = </a:t>
            </a:r>
            <a:r>
              <a:rPr lang="uk-UA" sz="4000" b="1" dirty="0" smtClean="0">
                <a:solidFill>
                  <a:srgbClr val="0070C0"/>
                </a:solidFill>
              </a:rPr>
              <a:t>…</a:t>
            </a:r>
            <a:endParaRPr lang="uk-UA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5600864" y="1334958"/>
            <a:ext cx="6251089" cy="5161092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Діти вирізали кілька наборів метеликів для панно. У кожному наборі було 3 білих паперових і 2 рожевих метелики. Скільки всього метеликів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7 таких наборах?</a:t>
            </a:r>
          </a:p>
        </p:txBody>
      </p:sp>
      <p:pic>
        <p:nvPicPr>
          <p:cNvPr id="34" name="Picture 2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6" b="38947"/>
          <a:stretch/>
        </p:blipFill>
        <p:spPr bwMode="auto">
          <a:xfrm>
            <a:off x="1101970" y="2761961"/>
            <a:ext cx="1137383" cy="14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6" t="27808" r="19034" b="31636"/>
          <a:stretch/>
        </p:blipFill>
        <p:spPr bwMode="auto">
          <a:xfrm>
            <a:off x="397336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6" t="27808" r="19034" b="31636"/>
          <a:stretch/>
        </p:blipFill>
        <p:spPr bwMode="auto">
          <a:xfrm>
            <a:off x="2175305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6" t="27808" r="19034" b="31636"/>
          <a:stretch/>
        </p:blipFill>
        <p:spPr bwMode="auto">
          <a:xfrm>
            <a:off x="3796325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6" b="38947"/>
          <a:stretch/>
        </p:blipFill>
        <p:spPr bwMode="auto">
          <a:xfrm>
            <a:off x="3085828" y="2761961"/>
            <a:ext cx="1137383" cy="14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Правая фигурная скобка 43"/>
          <p:cNvSpPr/>
          <p:nvPr/>
        </p:nvSpPr>
        <p:spPr>
          <a:xfrm rot="5400000">
            <a:off x="2422920" y="1909073"/>
            <a:ext cx="881219" cy="4806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842713" y="4640576"/>
            <a:ext cx="2286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набір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Стрелка вниз 50"/>
          <p:cNvSpPr/>
          <p:nvPr/>
        </p:nvSpPr>
        <p:spPr>
          <a:xfrm>
            <a:off x="2580929" y="5463855"/>
            <a:ext cx="649311" cy="53802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129685" y="5803711"/>
            <a:ext cx="3829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наборів - 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7" grpId="0"/>
      <p:bldP spid="51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96694" y="1475462"/>
            <a:ext cx="4918345" cy="3865692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спосіб: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 + 2) ∙ 7 = 35 (м)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35 метеликів.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175183" y="1475462"/>
            <a:ext cx="5044058" cy="38656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спосіб: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7 + 2 ∙ 7 = 35 (м)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35 метеликів.</a:t>
            </a:r>
          </a:p>
        </p:txBody>
      </p:sp>
    </p:spTree>
    <p:extLst>
      <p:ext uri="{BB962C8B-B14F-4D97-AF65-F5344CB8AC3E}">
        <p14:creationId xmlns:p14="http://schemas.microsoft.com/office/powerpoint/2010/main" val="28175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Щоб помножити суму на число, можна помножити на це число кожний доданок і знайдені добутки додати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в обчисленнях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054100" y="1627096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+ 8) ∙ 3 = 20 ∙ 3 + 8 ∙ 3 =60 + 24 =84</a:t>
            </a: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28601" y="2534816"/>
            <a:ext cx="11834445" cy="65814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 + 60) ∙ 2 =300 ∙ 2 + 60 ∙ 2 =600 + 120 =720</a:t>
            </a: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24497" y="3442537"/>
            <a:ext cx="11526069" cy="65814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+ 30 + 4) ∙ 3 =100 ∙ 3 + 30 ∙ 3 + 4 ∙ 3 =</a:t>
            </a: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507" y="4202275"/>
            <a:ext cx="11526069" cy="658149"/>
          </a:xfrm>
          <a:prstGeom prst="roundRect">
            <a:avLst/>
          </a:prstGeom>
          <a:solidFill>
            <a:srgbClr val="FF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8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300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+ 90 + 12 =402</a:t>
            </a:r>
          </a:p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43404" r="76174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5" t="43891" r="22114" b="42267"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5" t="43419" r="31233" b="43545"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8" t="43726" r="31440" b="43238"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21440" y="2578568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4" t="43444" r="22604" b="43520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2429650"/>
            <a:ext cx="408812" cy="418784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2591907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42791" r="75472" b="43367"/>
          <a:stretch/>
        </p:blipFill>
        <p:spPr>
          <a:xfrm>
            <a:off x="2065300" y="2370748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7" t="43798" r="13371" b="43166"/>
          <a:stretch/>
        </p:blipFill>
        <p:spPr>
          <a:xfrm>
            <a:off x="3705770" y="2412867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43653" r="22548" b="43311"/>
          <a:stretch/>
        </p:blipFill>
        <p:spPr>
          <a:xfrm>
            <a:off x="1561807" y="3255568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57607" y="3393236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2" t="43691" r="31146" b="43273"/>
          <a:stretch/>
        </p:blipFill>
        <p:spPr>
          <a:xfrm>
            <a:off x="2428161" y="3249110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976" y="3334477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0" t="43439" r="39658" b="43525"/>
          <a:stretch/>
        </p:blipFill>
        <p:spPr>
          <a:xfrm>
            <a:off x="3710237" y="3263321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5922" y="2462851"/>
            <a:ext cx="408812" cy="41878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6" t="43653" r="48882" b="43311"/>
          <a:stretch/>
        </p:blipFill>
        <p:spPr>
          <a:xfrm>
            <a:off x="3279152" y="3261667"/>
            <a:ext cx="503493" cy="63962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5922" y="2592364"/>
            <a:ext cx="408812" cy="41878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56784" y="2571016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2" t="42863" r="38647" b="43295"/>
          <a:stretch/>
        </p:blipFill>
        <p:spPr>
          <a:xfrm>
            <a:off x="8867158" y="2370419"/>
            <a:ext cx="545931" cy="68108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7" t="44081" r="48971" b="42883"/>
          <a:stretch/>
        </p:blipFill>
        <p:spPr>
          <a:xfrm>
            <a:off x="7531250" y="3269252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86" y="3283432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8748" y="3445689"/>
            <a:ext cx="408812" cy="4187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0" t="44160" r="31908" b="42804"/>
          <a:stretch/>
        </p:blipFill>
        <p:spPr>
          <a:xfrm>
            <a:off x="1510937" y="454284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48636" y="4676801"/>
            <a:ext cx="312609" cy="281666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4" t="43589" r="22464" b="43375"/>
          <a:stretch/>
        </p:blipFill>
        <p:spPr>
          <a:xfrm>
            <a:off x="2850494" y="4523042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75" y="4566241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6" t="43988" r="67432" b="42976"/>
          <a:stretch/>
        </p:blipFill>
        <p:spPr>
          <a:xfrm>
            <a:off x="3701369" y="4542214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4546942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7" t="43170" r="3152" b="42988"/>
          <a:stretch/>
        </p:blipFill>
        <p:spPr>
          <a:xfrm>
            <a:off x="8893828" y="3235294"/>
            <a:ext cx="545931" cy="68108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4709199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43421" r="76444" b="42737"/>
          <a:stretch/>
        </p:blipFill>
        <p:spPr>
          <a:xfrm>
            <a:off x="1967970" y="4520180"/>
            <a:ext cx="545931" cy="68108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43444" r="84337" b="42714"/>
          <a:stretch/>
        </p:blipFill>
        <p:spPr>
          <a:xfrm>
            <a:off x="8470776" y="3256514"/>
            <a:ext cx="545931" cy="68108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2" t="43653" r="4256" b="43311"/>
          <a:stretch/>
        </p:blipFill>
        <p:spPr>
          <a:xfrm>
            <a:off x="6261874" y="2403721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840" y="3301898"/>
            <a:ext cx="408812" cy="41878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3802" y="3464155"/>
            <a:ext cx="408812" cy="418784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2" t="43542" r="38357" b="42616"/>
          <a:stretch/>
        </p:blipFill>
        <p:spPr>
          <a:xfrm>
            <a:off x="5920608" y="2403721"/>
            <a:ext cx="545931" cy="681083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67890" y="5220330"/>
            <a:ext cx="157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)</a:t>
            </a:r>
          </a:p>
        </p:txBody>
      </p: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8" t="43653" r="31280" b="43311"/>
          <a:stretch/>
        </p:blipFill>
        <p:spPr>
          <a:xfrm>
            <a:off x="1553607" y="5367219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87188" y="5520328"/>
            <a:ext cx="312609" cy="281666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1" t="43496" r="22327" b="43468"/>
          <a:stretch/>
        </p:blipFill>
        <p:spPr>
          <a:xfrm>
            <a:off x="2850494" y="5366402"/>
            <a:ext cx="503493" cy="639623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75" y="4730546"/>
            <a:ext cx="408812" cy="418784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0" t="44026" r="67348" b="42938"/>
          <a:stretch/>
        </p:blipFill>
        <p:spPr>
          <a:xfrm>
            <a:off x="3701369" y="5385574"/>
            <a:ext cx="503493" cy="639623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5390302"/>
            <a:ext cx="408812" cy="418784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5552559"/>
            <a:ext cx="408812" cy="418784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43271" r="75703" b="42887"/>
          <a:stretch/>
        </p:blipFill>
        <p:spPr>
          <a:xfrm>
            <a:off x="2031959" y="5346148"/>
            <a:ext cx="545931" cy="681083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t="43467" r="4413" b="43497"/>
          <a:stretch/>
        </p:blipFill>
        <p:spPr>
          <a:xfrm>
            <a:off x="6709860" y="3255211"/>
            <a:ext cx="503493" cy="639623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2" t="43403" r="48486" b="43561"/>
          <a:stretch/>
        </p:blipFill>
        <p:spPr>
          <a:xfrm>
            <a:off x="9707272" y="2403721"/>
            <a:ext cx="503493" cy="639623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8" t="43839" r="76730" b="43125"/>
          <a:stretch/>
        </p:blipFill>
        <p:spPr>
          <a:xfrm>
            <a:off x="7532145" y="2424450"/>
            <a:ext cx="503493" cy="639623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62404" y="3370457"/>
            <a:ext cx="312609" cy="281666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9" t="43844" r="47680" b="42314"/>
          <a:stretch/>
        </p:blipFill>
        <p:spPr>
          <a:xfrm>
            <a:off x="5893887" y="3269252"/>
            <a:ext cx="545931" cy="681083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7982080" y="2420138"/>
            <a:ext cx="503493" cy="639623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3468" y="2437118"/>
            <a:ext cx="408812" cy="418784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430" y="2599375"/>
            <a:ext cx="408812" cy="418784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6680855" y="2413323"/>
            <a:ext cx="503493" cy="639623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6282362" y="3257578"/>
            <a:ext cx="503493" cy="639623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7" t="43170" r="3152" b="42988"/>
          <a:stretch/>
        </p:blipFill>
        <p:spPr>
          <a:xfrm>
            <a:off x="10167871" y="3228347"/>
            <a:ext cx="545931" cy="681083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43444" r="84337" b="42714"/>
          <a:stretch/>
        </p:blipFill>
        <p:spPr>
          <a:xfrm>
            <a:off x="9744819" y="3249567"/>
            <a:ext cx="545931" cy="68108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3731" y="5398113"/>
            <a:ext cx="408812" cy="41878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6" t="43988" r="67432" b="42976"/>
          <a:stretch/>
        </p:blipFill>
        <p:spPr>
          <a:xfrm>
            <a:off x="4552244" y="4545285"/>
            <a:ext cx="503493" cy="639623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6" t="43988" r="67432" b="42976"/>
          <a:stretch/>
        </p:blipFill>
        <p:spPr>
          <a:xfrm>
            <a:off x="4553843" y="5396775"/>
            <a:ext cx="503493" cy="639623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t="43467" r="4413" b="43497"/>
          <a:stretch/>
        </p:blipFill>
        <p:spPr>
          <a:xfrm>
            <a:off x="6698278" y="4516674"/>
            <a:ext cx="503493" cy="639623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6" t="43844" r="21373" b="42314"/>
          <a:stretch/>
        </p:blipFill>
        <p:spPr>
          <a:xfrm>
            <a:off x="5909177" y="4530715"/>
            <a:ext cx="545931" cy="681083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6248693" y="4516674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12520" r="91148" b="82489"/>
          <a:stretch/>
        </p:blipFill>
        <p:spPr>
          <a:xfrm>
            <a:off x="7073803" y="4712132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7" t="43844" r="21262" b="42314"/>
          <a:stretch/>
        </p:blipFill>
        <p:spPr>
          <a:xfrm>
            <a:off x="7618841" y="4539247"/>
            <a:ext cx="545931" cy="681083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7970025" y="4525206"/>
            <a:ext cx="503493" cy="639623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542" y="4544986"/>
            <a:ext cx="408812" cy="418784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5504" y="4707243"/>
            <a:ext cx="408812" cy="418784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1" t="44194" r="58247" b="42770"/>
          <a:stretch/>
        </p:blipFill>
        <p:spPr>
          <a:xfrm>
            <a:off x="8809094" y="4540909"/>
            <a:ext cx="503493" cy="639623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53525" y="4658272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t="43467" r="4413" b="43497"/>
          <a:stretch/>
        </p:blipFill>
        <p:spPr>
          <a:xfrm>
            <a:off x="10546119" y="4516674"/>
            <a:ext cx="503493" cy="639623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8" t="43559" r="22410" b="43405"/>
          <a:stretch/>
        </p:blipFill>
        <p:spPr>
          <a:xfrm>
            <a:off x="10119774" y="4516674"/>
            <a:ext cx="503493" cy="639623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3" t="43325" r="31145" b="43639"/>
          <a:stretch/>
        </p:blipFill>
        <p:spPr>
          <a:xfrm>
            <a:off x="9698071" y="4513122"/>
            <a:ext cx="498850" cy="633725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t="43467" r="4413" b="43497"/>
          <a:stretch/>
        </p:blipFill>
        <p:spPr>
          <a:xfrm>
            <a:off x="6698278" y="5362668"/>
            <a:ext cx="503493" cy="639623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t="43844" r="66241" b="42314"/>
          <a:stretch/>
        </p:blipFill>
        <p:spPr>
          <a:xfrm>
            <a:off x="5909177" y="5376709"/>
            <a:ext cx="545931" cy="681083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6248693" y="5362668"/>
            <a:ext cx="503493" cy="639623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7073803" y="5558126"/>
            <a:ext cx="421206" cy="276501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1" t="43751" r="66158" b="42407"/>
          <a:stretch/>
        </p:blipFill>
        <p:spPr>
          <a:xfrm>
            <a:off x="7618841" y="5385241"/>
            <a:ext cx="545931" cy="681083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43560" r="4412" b="43404"/>
          <a:stretch/>
        </p:blipFill>
        <p:spPr>
          <a:xfrm>
            <a:off x="7970025" y="5371200"/>
            <a:ext cx="503493" cy="639623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542" y="5473131"/>
            <a:ext cx="408812" cy="418784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7" t="43821" r="67681" b="43143"/>
          <a:stretch/>
        </p:blipFill>
        <p:spPr>
          <a:xfrm>
            <a:off x="8809094" y="5386903"/>
            <a:ext cx="503493" cy="639623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53525" y="5504266"/>
            <a:ext cx="312609" cy="281666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t="43467" r="4413" b="43497"/>
          <a:stretch/>
        </p:blipFill>
        <p:spPr>
          <a:xfrm>
            <a:off x="10546119" y="5362668"/>
            <a:ext cx="503493" cy="639623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3" t="43559" r="13205" b="43405"/>
          <a:stretch/>
        </p:blipFill>
        <p:spPr>
          <a:xfrm>
            <a:off x="10119774" y="5362668"/>
            <a:ext cx="503493" cy="639623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4" t="43192" r="67414" b="43772"/>
          <a:stretch/>
        </p:blipFill>
        <p:spPr>
          <a:xfrm>
            <a:off x="9698071" y="5359116"/>
            <a:ext cx="498850" cy="6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96690" y="2426607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91610" y="2426606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58004" y="2426607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913755" y="1508500"/>
            <a:ext cx="1698073" cy="1888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3754" y="3817122"/>
            <a:ext cx="1698073" cy="1888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04266" y="1960208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uk-UA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арк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42002" y="4260922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арк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629074" y="5757654"/>
            <a:ext cx="229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букет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1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09786" y="201351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1844" y="2013510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83508" y="2013510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913755" y="1508500"/>
            <a:ext cx="1698073" cy="1888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3754" y="3817122"/>
            <a:ext cx="1698073" cy="1888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0781" y="1905992"/>
            <a:ext cx="662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7066" y="420670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41522" y="5757654"/>
            <a:ext cx="266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букети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57231" y="2012632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89289" y="201263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30953" y="201263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4001" y="4321252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16059" y="432125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57723" y="432125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05659" y="4368256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37717" y="4368255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479381" y="4368255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 вправо 12"/>
          <p:cNvSpPr/>
          <p:nvPr/>
        </p:nvSpPr>
        <p:spPr>
          <a:xfrm>
            <a:off x="1869776" y="3198153"/>
            <a:ext cx="826537" cy="7152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1" grpId="0"/>
      <p:bldP spid="21" grpId="0"/>
      <p:bldP spid="2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7" b="3197"/>
          <a:stretch/>
        </p:blipFill>
        <p:spPr bwMode="auto">
          <a:xfrm>
            <a:off x="220968" y="1806203"/>
            <a:ext cx="3930359" cy="41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7939" y="1746350"/>
            <a:ext cx="7479086" cy="350734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sz="4000" b="1" dirty="0" err="1">
                <a:solidFill>
                  <a:schemeClr val="bg1"/>
                </a:solidFill>
              </a:rPr>
              <a:t>Добрий</a:t>
            </a:r>
            <a:r>
              <a:rPr lang="ru-RU" sz="4000" b="1" dirty="0">
                <a:solidFill>
                  <a:schemeClr val="bg1"/>
                </a:solidFill>
              </a:rPr>
              <a:t> день, </a:t>
            </a:r>
            <a:r>
              <a:rPr lang="ru-RU" sz="4000" b="1" dirty="0" err="1">
                <a:solidFill>
                  <a:schemeClr val="bg1"/>
                </a:solidFill>
              </a:rPr>
              <a:t>дорогі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друзі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  <a:p>
            <a:r>
              <a:rPr lang="ru-RU" sz="4000" b="1" dirty="0" err="1">
                <a:solidFill>
                  <a:schemeClr val="bg1"/>
                </a:solidFill>
              </a:rPr>
              <a:t>Добрий</a:t>
            </a:r>
            <a:r>
              <a:rPr lang="ru-RU" sz="4000" b="1" dirty="0">
                <a:solidFill>
                  <a:schemeClr val="bg1"/>
                </a:solidFill>
              </a:rPr>
              <a:t> день!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На вас </a:t>
            </a:r>
            <a:r>
              <a:rPr lang="ru-RU" sz="4000" b="1" dirty="0" err="1">
                <a:solidFill>
                  <a:schemeClr val="bg1"/>
                </a:solidFill>
              </a:rPr>
              <a:t>чекає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гарний</a:t>
            </a:r>
            <a:r>
              <a:rPr lang="ru-RU" sz="4000" b="1" dirty="0">
                <a:solidFill>
                  <a:schemeClr val="bg1"/>
                </a:solidFill>
              </a:rPr>
              <a:t> день.</a:t>
            </a:r>
          </a:p>
          <a:p>
            <a:r>
              <a:rPr lang="ru-RU" sz="4000" b="1" dirty="0" err="1">
                <a:solidFill>
                  <a:schemeClr val="bg1"/>
                </a:solidFill>
              </a:rPr>
              <a:t>Бачу</a:t>
            </a:r>
            <a:r>
              <a:rPr lang="ru-RU" sz="4000" b="1" dirty="0">
                <a:solidFill>
                  <a:schemeClr val="bg1"/>
                </a:solidFill>
              </a:rPr>
              <a:t>,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веселі</a:t>
            </a:r>
            <a:r>
              <a:rPr lang="ru-RU" sz="4000" b="1" dirty="0">
                <a:solidFill>
                  <a:schemeClr val="bg1"/>
                </a:solidFill>
              </a:rPr>
              <a:t> і </a:t>
            </a:r>
            <a:r>
              <a:rPr lang="ru-RU" sz="4000" b="1" dirty="0" err="1">
                <a:solidFill>
                  <a:schemeClr val="bg1"/>
                </a:solidFill>
              </a:rPr>
              <a:t>здорові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ru-RU" sz="4000" b="1" dirty="0">
                <a:solidFill>
                  <a:schemeClr val="bg1"/>
                </a:solidFill>
              </a:rPr>
              <a:t>До уроку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готові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16.02.2022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Розглянь розв'язання різними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253213" y="1081987"/>
            <a:ext cx="11493310" cy="2182151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latin typeface="Calibri"/>
              </a:rPr>
              <a:t>І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спосіб 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(5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∙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 (</a:t>
            </a:r>
            <a:r>
              <a:rPr kumimoji="0" lang="uk-UA" sz="4000" b="1" i="0" u="none" strike="noStrike" kern="1200" cap="none" spc="0" normalizeH="0" baseline="0" noProof="0" dirty="0" err="1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арк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Відповідь: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 аркуша</a:t>
            </a:r>
            <a:r>
              <a:rPr kumimoji="0" lang="uk-UA" sz="4000" b="1" i="0" u="none" strike="noStrike" kern="1200" cap="none" spc="0" normalizeH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потрібно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74792" y="3463301"/>
            <a:ext cx="10480235" cy="240380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latin typeface="Calibri"/>
              </a:rPr>
              <a:t>ІІ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спосіб 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latin typeface="Calibri"/>
              </a:rPr>
              <a:t>5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∙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∙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 (</a:t>
            </a:r>
            <a:r>
              <a:rPr kumimoji="0" lang="uk-UA" sz="4000" b="1" i="0" u="none" strike="noStrike" kern="1200" cap="none" spc="0" normalizeH="0" baseline="0" noProof="0" dirty="0" err="1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арк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Відповідь: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32аркуша потрібно.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7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7649" y="1376051"/>
            <a:ext cx="117162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b="1" dirty="0" smtClean="0">
                <a:solidFill>
                  <a:srgbClr val="0070C0"/>
                </a:solidFill>
              </a:rPr>
              <a:t>Задача 291</a:t>
            </a:r>
          </a:p>
          <a:p>
            <a:pPr>
              <a:lnSpc>
                <a:spcPct val="150000"/>
              </a:lnSpc>
            </a:pPr>
            <a:r>
              <a:rPr lang="ru-RU" sz="4000" b="1" dirty="0" smtClean="0">
                <a:solidFill>
                  <a:srgbClr val="0070C0"/>
                </a:solidFill>
              </a:rPr>
              <a:t>1</a:t>
            </a:r>
            <a:r>
              <a:rPr lang="ru-RU" sz="4000" b="1" dirty="0">
                <a:solidFill>
                  <a:srgbClr val="0070C0"/>
                </a:solidFill>
              </a:rPr>
              <a:t>) </a:t>
            </a:r>
            <a:r>
              <a:rPr lang="ru-RU" sz="4000" b="1" dirty="0" smtClean="0">
                <a:solidFill>
                  <a:srgbClr val="0070C0"/>
                </a:solidFill>
              </a:rPr>
              <a:t>(</a:t>
            </a:r>
            <a:r>
              <a:rPr lang="ru-RU" sz="4000" b="1" dirty="0">
                <a:solidFill>
                  <a:srgbClr val="0070C0"/>
                </a:solidFill>
              </a:rPr>
              <a:t>а : 9)  — взяли води.</a:t>
            </a:r>
          </a:p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</a:rPr>
              <a:t>2) </a:t>
            </a:r>
            <a:r>
              <a:rPr lang="ru-RU" sz="4000" b="1" dirty="0" smtClean="0">
                <a:solidFill>
                  <a:srgbClr val="0070C0"/>
                </a:solidFill>
              </a:rPr>
              <a:t>(</a:t>
            </a:r>
            <a:r>
              <a:rPr lang="ru-RU" sz="4000" b="1" dirty="0">
                <a:solidFill>
                  <a:srgbClr val="0070C0"/>
                </a:solidFill>
              </a:rPr>
              <a:t>а + а : 9) —  </a:t>
            </a:r>
            <a:r>
              <a:rPr lang="ru-RU" sz="4000" b="1" dirty="0" err="1">
                <a:solidFill>
                  <a:srgbClr val="0070C0"/>
                </a:solidFill>
              </a:rPr>
              <a:t>кілограмів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err="1">
                <a:solidFill>
                  <a:srgbClr val="0070C0"/>
                </a:solidFill>
              </a:rPr>
              <a:t>тіста</a:t>
            </a:r>
            <a:r>
              <a:rPr lang="ru-RU" sz="4000" b="1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4000" b="1" dirty="0" err="1" smtClean="0">
                <a:solidFill>
                  <a:srgbClr val="0070C0"/>
                </a:solidFill>
              </a:rPr>
              <a:t>Відповідь</a:t>
            </a:r>
            <a:r>
              <a:rPr lang="ru-RU" sz="4000" b="1" dirty="0">
                <a:solidFill>
                  <a:srgbClr val="0070C0"/>
                </a:solidFill>
              </a:rPr>
              <a:t>: (а + а : 9) —  </a:t>
            </a:r>
            <a:r>
              <a:rPr lang="ru-RU" sz="4000" b="1" dirty="0" smtClean="0">
                <a:solidFill>
                  <a:srgbClr val="0070C0"/>
                </a:solidFill>
              </a:rPr>
              <a:t>кг </a:t>
            </a:r>
            <a:r>
              <a:rPr lang="ru-RU" sz="4000" b="1" dirty="0" err="1" smtClean="0">
                <a:solidFill>
                  <a:srgbClr val="0070C0"/>
                </a:solidFill>
              </a:rPr>
              <a:t>солоного</a:t>
            </a:r>
            <a:r>
              <a:rPr lang="ru-RU" sz="4000" b="1" dirty="0" smtClean="0">
                <a:solidFill>
                  <a:srgbClr val="0070C0"/>
                </a:solidFill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</a:rPr>
              <a:t>тіста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</a:rPr>
              <a:t>одержали.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9480" y="1465042"/>
            <a:ext cx="9750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4000" b="1" dirty="0" smtClean="0">
                <a:solidFill>
                  <a:srgbClr val="0070C0"/>
                </a:solidFill>
              </a:rPr>
              <a:t>Приклади 292</a:t>
            </a:r>
          </a:p>
          <a:p>
            <a:pPr>
              <a:lnSpc>
                <a:spcPct val="150000"/>
              </a:lnSpc>
            </a:pPr>
            <a:r>
              <a:rPr lang="uk-UA" sz="4000" b="1" dirty="0" smtClean="0">
                <a:solidFill>
                  <a:srgbClr val="0070C0"/>
                </a:solidFill>
              </a:rPr>
              <a:t>(</a:t>
            </a:r>
            <a:r>
              <a:rPr lang="uk-UA" sz="4000" b="1" dirty="0">
                <a:solidFill>
                  <a:srgbClr val="0070C0"/>
                </a:solidFill>
              </a:rPr>
              <a:t>9 ∙ 10) : 30 = 		900 : (17 – 8) =</a:t>
            </a: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rgbClr val="0070C0"/>
                </a:solidFill>
              </a:rPr>
              <a:t>(200 ∙ 3) – 400 = 		(300 + 500) : 20 =</a:t>
            </a:r>
          </a:p>
        </p:txBody>
      </p:sp>
    </p:spTree>
    <p:extLst>
      <p:ext uri="{BB962C8B-B14F-4D97-AF65-F5344CB8AC3E}">
        <p14:creationId xmlns:p14="http://schemas.microsoft.com/office/powerpoint/2010/main" val="14959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16678" y="134722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79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0938" y="1347220"/>
            <a:ext cx="37673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49778" y="1347220"/>
            <a:ext cx="2869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80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3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7794" y="1347220"/>
            <a:ext cx="285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57613</TotalTime>
  <Words>570</Words>
  <Application>Microsoft Office PowerPoint</Application>
  <PresentationFormat>Широкоэкранный</PresentationFormat>
  <Paragraphs>232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10227</cp:revision>
  <dcterms:created xsi:type="dcterms:W3CDTF">2018-01-05T16:38:53Z</dcterms:created>
  <dcterms:modified xsi:type="dcterms:W3CDTF">2022-02-16T11:10:12Z</dcterms:modified>
</cp:coreProperties>
</file>