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09" r:id="rId3"/>
    <p:sldId id="310" r:id="rId4"/>
    <p:sldId id="311" r:id="rId5"/>
    <p:sldId id="280" r:id="rId6"/>
    <p:sldId id="281" r:id="rId7"/>
    <p:sldId id="282" r:id="rId8"/>
    <p:sldId id="274" r:id="rId9"/>
    <p:sldId id="283" r:id="rId10"/>
    <p:sldId id="296" r:id="rId11"/>
    <p:sldId id="297" r:id="rId12"/>
    <p:sldId id="302" r:id="rId13"/>
    <p:sldId id="298" r:id="rId14"/>
    <p:sldId id="326" r:id="rId15"/>
    <p:sldId id="32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00B050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№57-58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171" y="4737883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 smtClean="0">
                <a:solidFill>
                  <a:srgbClr val="2F3242"/>
                </a:solidFill>
              </a:rPr>
              <a:t>Р</a:t>
            </a:r>
            <a:r>
              <a:rPr lang="uk-UA" sz="8000" b="1" dirty="0" smtClean="0">
                <a:solidFill>
                  <a:srgbClr val="2F3242"/>
                </a:solidFill>
              </a:rPr>
              <a:t>иби </a:t>
            </a:r>
            <a:endParaRPr lang="ru-RU" sz="8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ºÐ¾Ð¼Ð°ÑÐ¸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76" t="2881" r="2418" b="2087"/>
          <a:stretch/>
        </p:blipFill>
        <p:spPr bwMode="auto">
          <a:xfrm>
            <a:off x="5936294" y="178195"/>
            <a:ext cx="5935408" cy="4242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53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яких риб зображено. Упиши відповідні числа: 1-лящ, 2-йорж, 3-сом, 4-карась, 5-щука.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56534947-599B-4265-B620-30175D70F1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596"/>
          <a:stretch/>
        </p:blipFill>
        <p:spPr>
          <a:xfrm>
            <a:off x="337745" y="1304431"/>
            <a:ext cx="3316171" cy="29154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FBA28206-3DE6-4361-BBC4-5B53911FC1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737" b="34877"/>
          <a:stretch/>
        </p:blipFill>
        <p:spPr>
          <a:xfrm>
            <a:off x="3954593" y="1931323"/>
            <a:ext cx="3736140" cy="12060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068E8B75-36C4-494F-8134-2CB2270B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632" b="22951"/>
          <a:stretch/>
        </p:blipFill>
        <p:spPr>
          <a:xfrm>
            <a:off x="7991411" y="1336529"/>
            <a:ext cx="4096251" cy="20581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31C3DC1D-2E90-4E68-AF1B-4B63197F42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59" b="24070"/>
          <a:stretch/>
        </p:blipFill>
        <p:spPr>
          <a:xfrm>
            <a:off x="5885979" y="3615545"/>
            <a:ext cx="5304214" cy="27479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3965D80D-CF18-4CC4-BE72-A0FB9A244F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1888531" y="4082284"/>
            <a:ext cx="3530769" cy="2454442"/>
          </a:xfrm>
          <a:prstGeom prst="rect">
            <a:avLst/>
          </a:prstGeom>
        </p:spPr>
      </p:pic>
      <p:sp>
        <p:nvSpPr>
          <p:cNvPr id="21" name="Прямокутник 20">
            <a:extLst>
              <a:ext uri="{FF2B5EF4-FFF2-40B4-BE49-F238E27FC236}">
                <a16:creationId xmlns="" xmlns:a16="http://schemas.microsoft.com/office/drawing/2014/main" id="{A274E227-01B7-44C1-B902-3F39941366DC}"/>
              </a:ext>
            </a:extLst>
          </p:cNvPr>
          <p:cNvSpPr/>
          <p:nvPr/>
        </p:nvSpPr>
        <p:spPr>
          <a:xfrm>
            <a:off x="1001807" y="3615545"/>
            <a:ext cx="565204" cy="56520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="" xmlns:a16="http://schemas.microsoft.com/office/drawing/2014/main" id="{1FC4DA9D-8A6E-4431-ABE8-3825A54A231B}"/>
              </a:ext>
            </a:extLst>
          </p:cNvPr>
          <p:cNvSpPr/>
          <p:nvPr/>
        </p:nvSpPr>
        <p:spPr>
          <a:xfrm>
            <a:off x="4276790" y="3050341"/>
            <a:ext cx="565204" cy="56520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="" xmlns:a16="http://schemas.microsoft.com/office/drawing/2014/main" id="{B6FA7472-E743-45C4-8B78-7673559DBFC8}"/>
              </a:ext>
            </a:extLst>
          </p:cNvPr>
          <p:cNvSpPr/>
          <p:nvPr/>
        </p:nvSpPr>
        <p:spPr>
          <a:xfrm>
            <a:off x="8604709" y="3112104"/>
            <a:ext cx="565204" cy="56520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="" xmlns:a16="http://schemas.microsoft.com/office/drawing/2014/main" id="{F0D4CF01-347B-4E61-A871-4A8051C1A2E2}"/>
              </a:ext>
            </a:extLst>
          </p:cNvPr>
          <p:cNvSpPr/>
          <p:nvPr/>
        </p:nvSpPr>
        <p:spPr>
          <a:xfrm>
            <a:off x="1995830" y="6000391"/>
            <a:ext cx="565204" cy="56520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="" xmlns:a16="http://schemas.microsoft.com/office/drawing/2014/main" id="{9BCED861-E8E2-4326-B7C0-7F756761328A}"/>
              </a:ext>
            </a:extLst>
          </p:cNvPr>
          <p:cNvSpPr/>
          <p:nvPr/>
        </p:nvSpPr>
        <p:spPr>
          <a:xfrm>
            <a:off x="6565831" y="5798267"/>
            <a:ext cx="565204" cy="56520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62EEEB-7246-422C-9A0B-336CE19E33BF}"/>
              </a:ext>
            </a:extLst>
          </p:cNvPr>
          <p:cNvSpPr txBox="1"/>
          <p:nvPr/>
        </p:nvSpPr>
        <p:spPr>
          <a:xfrm>
            <a:off x="1056695" y="3565086"/>
            <a:ext cx="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D28A33E-6F56-4DDE-B918-9532BF84B2E0}"/>
              </a:ext>
            </a:extLst>
          </p:cNvPr>
          <p:cNvSpPr txBox="1"/>
          <p:nvPr/>
        </p:nvSpPr>
        <p:spPr>
          <a:xfrm>
            <a:off x="4369135" y="3009777"/>
            <a:ext cx="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FA77D5E-BEF0-4987-9FFC-6A728A628C76}"/>
              </a:ext>
            </a:extLst>
          </p:cNvPr>
          <p:cNvSpPr txBox="1"/>
          <p:nvPr/>
        </p:nvSpPr>
        <p:spPr>
          <a:xfrm>
            <a:off x="8674333" y="3050341"/>
            <a:ext cx="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D983C61-F849-4C51-8874-C16616B5090A}"/>
              </a:ext>
            </a:extLst>
          </p:cNvPr>
          <p:cNvSpPr txBox="1"/>
          <p:nvPr/>
        </p:nvSpPr>
        <p:spPr>
          <a:xfrm>
            <a:off x="2050718" y="5919835"/>
            <a:ext cx="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74E6E58-581C-4001-BE8E-6530AD7E5B5B}"/>
              </a:ext>
            </a:extLst>
          </p:cNvPr>
          <p:cNvSpPr txBox="1"/>
          <p:nvPr/>
        </p:nvSpPr>
        <p:spPr>
          <a:xfrm>
            <a:off x="6598258" y="5757703"/>
            <a:ext cx="74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5074335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Обери «зайву тварину» в кожному ряду.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67C440C-EE4F-4378-BBA1-6DC2D664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596"/>
          <a:stretch/>
        </p:blipFill>
        <p:spPr>
          <a:xfrm>
            <a:off x="370186" y="3831750"/>
            <a:ext cx="1991569" cy="17509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4BA85EAD-D1F2-4773-B1C2-7F6107218A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737" b="34877"/>
          <a:stretch/>
        </p:blipFill>
        <p:spPr>
          <a:xfrm>
            <a:off x="2223612" y="1736329"/>
            <a:ext cx="2748078" cy="8871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6B8C4F11-1E65-417F-8D86-83B8059B76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632" b="22951"/>
          <a:stretch/>
        </p:blipFill>
        <p:spPr>
          <a:xfrm>
            <a:off x="5320410" y="1648903"/>
            <a:ext cx="2052499" cy="10312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71071C6B-F5C5-4E42-9E19-0C935F827D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059" b="24070"/>
          <a:stretch/>
        </p:blipFill>
        <p:spPr>
          <a:xfrm>
            <a:off x="9791668" y="1668740"/>
            <a:ext cx="2327669" cy="12058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E16148FE-9004-45D8-98AE-B1F9D6FB325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137164" y="1527131"/>
            <a:ext cx="1833871" cy="12748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E0D63E42-4BD0-4DAB-A968-A708F4158F6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052"/>
          <a:stretch/>
        </p:blipFill>
        <p:spPr>
          <a:xfrm>
            <a:off x="4753263" y="4234563"/>
            <a:ext cx="2052499" cy="18331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758163D4-2EF0-4445-ABA2-A0D0CB389F4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112" t="8302" r="17588" b="10353"/>
          <a:stretch/>
        </p:blipFill>
        <p:spPr>
          <a:xfrm>
            <a:off x="7252055" y="4303716"/>
            <a:ext cx="1345900" cy="18107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BA56A633-5572-4AC1-BE82-F17F698BAFC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134"/>
          <a:stretch/>
        </p:blipFill>
        <p:spPr>
          <a:xfrm rot="16200000">
            <a:off x="9607573" y="3976816"/>
            <a:ext cx="1710857" cy="242488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D4573377-49EE-4C4C-9B33-AB93684FEAA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68" t="9130" r="5909" b="18938"/>
          <a:stretch/>
        </p:blipFill>
        <p:spPr>
          <a:xfrm>
            <a:off x="2495068" y="4421428"/>
            <a:ext cx="1991569" cy="1459380"/>
          </a:xfrm>
          <a:prstGeom prst="rect">
            <a:avLst/>
          </a:prstGeom>
        </p:spPr>
      </p:pic>
      <p:pic>
        <p:nvPicPr>
          <p:cNvPr id="19" name="Picture 2" descr="Результат пошуку зображень за запитом &quot;лимонниця&quot;">
            <a:extLst>
              <a:ext uri="{FF2B5EF4-FFF2-40B4-BE49-F238E27FC236}">
                <a16:creationId xmlns="" xmlns:a16="http://schemas.microsoft.com/office/drawing/2014/main" id="{11A4EF74-FDB5-4C7A-9F87-6E36F89C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92" y="1668740"/>
            <a:ext cx="1774992" cy="13329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481097-CBD0-4A10-ACC9-AFA14A3D6A42}"/>
              </a:ext>
            </a:extLst>
          </p:cNvPr>
          <p:cNvSpPr txBox="1"/>
          <p:nvPr/>
        </p:nvSpPr>
        <p:spPr>
          <a:xfrm>
            <a:off x="763102" y="3119060"/>
            <a:ext cx="1066579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Виконай подібне завдання в зошиті</a:t>
            </a:r>
          </a:p>
        </p:txBody>
      </p:sp>
    </p:spTree>
    <p:extLst>
      <p:ext uri="{BB962C8B-B14F-4D97-AF65-F5344CB8AC3E}">
        <p14:creationId xmlns="" xmlns:p14="http://schemas.microsoft.com/office/powerpoint/2010/main" val="3684364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59024 0.3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8" y="1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59193 -0.345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=""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653848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правильні продовження речень.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7D49914-C549-4971-9194-3E505351ADBC}"/>
              </a:ext>
            </a:extLst>
          </p:cNvPr>
          <p:cNvSpPr txBox="1"/>
          <p:nvPr/>
        </p:nvSpPr>
        <p:spPr>
          <a:xfrm>
            <a:off x="314012" y="1579132"/>
            <a:ext cx="304158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Риби живуть 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BD09730-46C3-4F02-88EE-D1A05D8F9B02}"/>
              </a:ext>
            </a:extLst>
          </p:cNvPr>
          <p:cNvSpPr txBox="1"/>
          <p:nvPr/>
        </p:nvSpPr>
        <p:spPr>
          <a:xfrm>
            <a:off x="3632884" y="1523906"/>
            <a:ext cx="221540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океанах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BB0820-D543-47FF-A2A0-A47FEEE82379}"/>
              </a:ext>
            </a:extLst>
          </p:cNvPr>
          <p:cNvSpPr txBox="1"/>
          <p:nvPr/>
        </p:nvSpPr>
        <p:spPr>
          <a:xfrm>
            <a:off x="314013" y="2620608"/>
            <a:ext cx="30415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Тіло більшості риб укрите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7D438AA-AC60-479C-B686-25C9EE7EB01C}"/>
              </a:ext>
            </a:extLst>
          </p:cNvPr>
          <p:cNvSpPr txBox="1"/>
          <p:nvPr/>
        </p:nvSpPr>
        <p:spPr>
          <a:xfrm>
            <a:off x="4942209" y="2802105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пір’ям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E7E4A44-5FF5-412E-AFC3-21B48716D970}"/>
              </a:ext>
            </a:extLst>
          </p:cNvPr>
          <p:cNvSpPr txBox="1"/>
          <p:nvPr/>
        </p:nvSpPr>
        <p:spPr>
          <a:xfrm>
            <a:off x="7601243" y="2813720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лускою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34D280-0D31-417C-8B9C-88CD1395D735}"/>
              </a:ext>
            </a:extLst>
          </p:cNvPr>
          <p:cNvSpPr txBox="1"/>
          <p:nvPr/>
        </p:nvSpPr>
        <p:spPr>
          <a:xfrm>
            <a:off x="314013" y="4289766"/>
            <a:ext cx="3041583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Плавають риби завдяки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BA7F114-55F6-48B6-9553-96640D4653AC}"/>
              </a:ext>
            </a:extLst>
          </p:cNvPr>
          <p:cNvSpPr txBox="1"/>
          <p:nvPr/>
        </p:nvSpPr>
        <p:spPr>
          <a:xfrm>
            <a:off x="6048816" y="1528344"/>
            <a:ext cx="221540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морях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E33EC34-2D99-44ED-9C20-DA627FB418FC}"/>
              </a:ext>
            </a:extLst>
          </p:cNvPr>
          <p:cNvSpPr txBox="1"/>
          <p:nvPr/>
        </p:nvSpPr>
        <p:spPr>
          <a:xfrm>
            <a:off x="8435899" y="1517576"/>
            <a:ext cx="178474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річках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B4822EC-E8E5-446B-A92D-3090D59FA52C}"/>
              </a:ext>
            </a:extLst>
          </p:cNvPr>
          <p:cNvSpPr txBox="1"/>
          <p:nvPr/>
        </p:nvSpPr>
        <p:spPr>
          <a:xfrm>
            <a:off x="10425324" y="1517576"/>
            <a:ext cx="145266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полі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91C935B-97F6-400E-B1DC-402B02D005C3}"/>
              </a:ext>
            </a:extLst>
          </p:cNvPr>
          <p:cNvSpPr txBox="1"/>
          <p:nvPr/>
        </p:nvSpPr>
        <p:spPr>
          <a:xfrm>
            <a:off x="3578491" y="4419149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плавцям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BD1DEEF-22FA-4647-AC33-34EB8CEB6A94}"/>
              </a:ext>
            </a:extLst>
          </p:cNvPr>
          <p:cNvSpPr txBox="1"/>
          <p:nvPr/>
        </p:nvSpPr>
        <p:spPr>
          <a:xfrm>
            <a:off x="6316824" y="4443654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хвосту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D9E612A-3491-4F2C-BF9C-CF68FBA35E07}"/>
              </a:ext>
            </a:extLst>
          </p:cNvPr>
          <p:cNvSpPr txBox="1"/>
          <p:nvPr/>
        </p:nvSpPr>
        <p:spPr>
          <a:xfrm>
            <a:off x="9119454" y="4419149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крилам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C1E1180-0B1A-46DD-9398-1AB84C2FA9CF}"/>
              </a:ext>
            </a:extLst>
          </p:cNvPr>
          <p:cNvSpPr txBox="1"/>
          <p:nvPr/>
        </p:nvSpPr>
        <p:spPr>
          <a:xfrm>
            <a:off x="3632884" y="1521632"/>
            <a:ext cx="221540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6">
                    <a:lumMod val="50000"/>
                  </a:schemeClr>
                </a:solidFill>
              </a:rPr>
              <a:t>океанах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D63DAD8-B779-468D-A79B-704494DD4CCD}"/>
              </a:ext>
            </a:extLst>
          </p:cNvPr>
          <p:cNvSpPr txBox="1"/>
          <p:nvPr/>
        </p:nvSpPr>
        <p:spPr>
          <a:xfrm>
            <a:off x="6048816" y="1526070"/>
            <a:ext cx="221540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6">
                    <a:lumMod val="50000"/>
                  </a:schemeClr>
                </a:solidFill>
              </a:rPr>
              <a:t>морях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28856A8-415F-4E59-A909-9573D1B84E3C}"/>
              </a:ext>
            </a:extLst>
          </p:cNvPr>
          <p:cNvSpPr txBox="1"/>
          <p:nvPr/>
        </p:nvSpPr>
        <p:spPr>
          <a:xfrm>
            <a:off x="8435899" y="1515302"/>
            <a:ext cx="178474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accent6">
                    <a:lumMod val="50000"/>
                  </a:schemeClr>
                </a:solidFill>
              </a:rPr>
              <a:t>річках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24A2B83-F74A-478A-A691-B02A3EC5997E}"/>
              </a:ext>
            </a:extLst>
          </p:cNvPr>
          <p:cNvSpPr txBox="1"/>
          <p:nvPr/>
        </p:nvSpPr>
        <p:spPr>
          <a:xfrm>
            <a:off x="7601243" y="2811446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лускою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A636BB2-28BA-48EC-980F-73DF84ED9789}"/>
              </a:ext>
            </a:extLst>
          </p:cNvPr>
          <p:cNvSpPr txBox="1"/>
          <p:nvPr/>
        </p:nvSpPr>
        <p:spPr>
          <a:xfrm>
            <a:off x="3582642" y="4419149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плавцям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1D1369B-17FB-497C-A45F-490FE00B95AE}"/>
              </a:ext>
            </a:extLst>
          </p:cNvPr>
          <p:cNvSpPr txBox="1"/>
          <p:nvPr/>
        </p:nvSpPr>
        <p:spPr>
          <a:xfrm>
            <a:off x="6320975" y="4443654"/>
            <a:ext cx="2470325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6">
                    <a:lumMod val="50000"/>
                  </a:schemeClr>
                </a:solidFill>
              </a:rPr>
              <a:t>хвосту</a:t>
            </a:r>
          </a:p>
        </p:txBody>
      </p:sp>
    </p:spTree>
    <p:extLst>
      <p:ext uri="{BB962C8B-B14F-4D97-AF65-F5344CB8AC3E}">
        <p14:creationId xmlns="" xmlns:p14="http://schemas.microsoft.com/office/powerpoint/2010/main" val="2604555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=""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=""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=""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=""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=""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=""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=""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=""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=""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=""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=""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=""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=""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=""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=""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=""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=""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=""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=""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=""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=""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=""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59" t="1878" r="719" b="13240"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07933" y="1293990"/>
            <a:ext cx="4172754" cy="5404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Продзвенів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уже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дзвінок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починається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урок.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Приготуйте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без мороки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Все,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що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треба до уроку.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Книжку,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зошит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 ручку,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олівці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Приготувались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?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Молодці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!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Все у нас уже на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місці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залишилось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тільки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сісти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!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Сядьте,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дітки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гарненько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Руки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покладіть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рівненько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Голову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вище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підніміть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Плечі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свої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розведіть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Всі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на мене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подивіться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  <a:p>
            <a:pPr lvl="0"/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і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приємно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посміх</a:t>
            </a:r>
            <a:r>
              <a:rPr lang="ru-RU" altLang="ru-RU" sz="2000" b="1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!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ніться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58" t="19906" r="2001" b="9108"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76" t="18029" r="6362" b="12113"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235"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зображених</a:t>
            </a:r>
            <a:r>
              <a:rPr lang="ru-RU" sz="2000" b="1" dirty="0"/>
              <a:t> </a:t>
            </a:r>
            <a:r>
              <a:rPr lang="ru-RU" sz="2000" b="1" dirty="0" err="1"/>
              <a:t>тварин</a:t>
            </a:r>
            <a:r>
              <a:rPr lang="ru-RU" sz="2000" b="1" dirty="0"/>
              <a:t>. Як </a:t>
            </a:r>
            <a:r>
              <a:rPr lang="ru-RU" sz="2000" b="1" dirty="0" err="1"/>
              <a:t>їх</a:t>
            </a:r>
            <a:r>
              <a:rPr lang="ru-RU" sz="2000" b="1" dirty="0"/>
              <a:t>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назвати</a:t>
            </a:r>
            <a:r>
              <a:rPr lang="ru-RU" sz="2000" b="1" dirty="0"/>
              <a:t> одним словом? </a:t>
            </a:r>
            <a:r>
              <a:rPr lang="ru-RU" sz="2000" b="1" dirty="0" err="1"/>
              <a:t>Яких</a:t>
            </a:r>
            <a:r>
              <a:rPr lang="ru-RU" sz="2000" b="1" dirty="0"/>
              <a:t> з них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бачили</a:t>
            </a:r>
            <a:r>
              <a:rPr lang="ru-RU" sz="2000" b="1" dirty="0"/>
              <a:t>? Де </a:t>
            </a:r>
            <a:r>
              <a:rPr lang="ru-RU" sz="2000" b="1" dirty="0" err="1"/>
              <a:t>саме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BA626D0B-E7FF-43A7-8E4D-CA12D0E97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538" b="30427"/>
          <a:stretch/>
        </p:blipFill>
        <p:spPr>
          <a:xfrm>
            <a:off x="1733068" y="3909029"/>
            <a:ext cx="4731139" cy="24544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9D3E7873-4958-43F3-83B9-3D2A8C6D42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7215122" y="4053408"/>
            <a:ext cx="3530769" cy="24544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023B6BE2-CDD1-49BE-B1D7-40C5A8177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211" b="35890"/>
          <a:stretch/>
        </p:blipFill>
        <p:spPr>
          <a:xfrm>
            <a:off x="7055161" y="1532219"/>
            <a:ext cx="4187145" cy="18582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6C7A7162-C21E-4AE9-B8DE-EFC777D9CC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737" b="34877"/>
          <a:stretch/>
        </p:blipFill>
        <p:spPr>
          <a:xfrm>
            <a:off x="1240120" y="1747253"/>
            <a:ext cx="5032502" cy="16245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2D3134-640A-42DC-ABEF-7BCDEA01D941}"/>
              </a:ext>
            </a:extLst>
          </p:cNvPr>
          <p:cNvSpPr txBox="1"/>
          <p:nvPr/>
        </p:nvSpPr>
        <p:spPr>
          <a:xfrm>
            <a:off x="497905" y="3283967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щука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5279CD9-5878-4EE5-B4DF-757392CE773F}"/>
              </a:ext>
            </a:extLst>
          </p:cNvPr>
          <p:cNvSpPr txBox="1"/>
          <p:nvPr/>
        </p:nvSpPr>
        <p:spPr>
          <a:xfrm>
            <a:off x="9582477" y="3275194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окунь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5080C0F-FA39-4B83-B6DE-6E211221911F}"/>
              </a:ext>
            </a:extLst>
          </p:cNvPr>
          <p:cNvSpPr txBox="1"/>
          <p:nvPr/>
        </p:nvSpPr>
        <p:spPr>
          <a:xfrm>
            <a:off x="1165169" y="5929451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камбала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6D3C9F1-F0C6-496A-8CF7-7C515D6A8CD0}"/>
              </a:ext>
            </a:extLst>
          </p:cNvPr>
          <p:cNvSpPr txBox="1"/>
          <p:nvPr/>
        </p:nvSpPr>
        <p:spPr>
          <a:xfrm>
            <a:off x="9510728" y="5978750"/>
            <a:ext cx="24703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карась</a:t>
            </a:r>
          </a:p>
        </p:txBody>
      </p:sp>
    </p:spTree>
    <p:extLst>
      <p:ext uri="{BB962C8B-B14F-4D97-AF65-F5344CB8AC3E}">
        <p14:creationId xmlns="" xmlns:p14="http://schemas.microsoft.com/office/powerpoint/2010/main" val="3318130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Будова риби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3582C2E-3C33-47B9-83E1-5D02A0236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877"/>
          <a:stretch/>
        </p:blipFill>
        <p:spPr>
          <a:xfrm>
            <a:off x="4450742" y="1795761"/>
            <a:ext cx="6329553" cy="4400039"/>
          </a:xfrm>
          <a:prstGeom prst="rect">
            <a:avLst/>
          </a:prstGeom>
        </p:spPr>
      </p:pic>
      <p:sp>
        <p:nvSpPr>
          <p:cNvPr id="9" name="Бульбашка прямої мови: прямокутна з округленими кутами 8">
            <a:extLst>
              <a:ext uri="{FF2B5EF4-FFF2-40B4-BE49-F238E27FC236}">
                <a16:creationId xmlns="" xmlns:a16="http://schemas.microsoft.com/office/drawing/2014/main" id="{BD23A561-FC1B-4B48-AE32-A7DADB98997D}"/>
              </a:ext>
            </a:extLst>
          </p:cNvPr>
          <p:cNvSpPr/>
          <p:nvPr/>
        </p:nvSpPr>
        <p:spPr>
          <a:xfrm>
            <a:off x="4231960" y="1440309"/>
            <a:ext cx="2021747" cy="545284"/>
          </a:xfrm>
          <a:prstGeom prst="wedgeRoundRectCallout">
            <a:avLst>
              <a:gd name="adj1" fmla="val -12957"/>
              <a:gd name="adj2" fmla="val 33696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голова</a:t>
            </a:r>
          </a:p>
        </p:txBody>
      </p:sp>
      <p:sp>
        <p:nvSpPr>
          <p:cNvPr id="10" name="Бульбашка прямої мови: прямокутна з округленими кутами 9">
            <a:extLst>
              <a:ext uri="{FF2B5EF4-FFF2-40B4-BE49-F238E27FC236}">
                <a16:creationId xmlns="" xmlns:a16="http://schemas.microsoft.com/office/drawing/2014/main" id="{B681FBDC-ADBF-4270-8E20-25462F607E0F}"/>
              </a:ext>
            </a:extLst>
          </p:cNvPr>
          <p:cNvSpPr/>
          <p:nvPr/>
        </p:nvSpPr>
        <p:spPr>
          <a:xfrm>
            <a:off x="6373871" y="1047022"/>
            <a:ext cx="2021747" cy="545284"/>
          </a:xfrm>
          <a:prstGeom prst="wedgeRoundRectCallout">
            <a:avLst>
              <a:gd name="adj1" fmla="val -2959"/>
              <a:gd name="adj2" fmla="val 3952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тулуб</a:t>
            </a:r>
          </a:p>
        </p:txBody>
      </p:sp>
      <p:sp>
        <p:nvSpPr>
          <p:cNvPr id="13" name="Полілінія: фігура 12">
            <a:extLst>
              <a:ext uri="{FF2B5EF4-FFF2-40B4-BE49-F238E27FC236}">
                <a16:creationId xmlns="" xmlns:a16="http://schemas.microsoft.com/office/drawing/2014/main" id="{8D3B2FCD-D36F-47F6-8CEB-4115F0A53A91}"/>
              </a:ext>
            </a:extLst>
          </p:cNvPr>
          <p:cNvSpPr/>
          <p:nvPr/>
        </p:nvSpPr>
        <p:spPr>
          <a:xfrm rot="14303764">
            <a:off x="9218766" y="1536124"/>
            <a:ext cx="2531886" cy="2475402"/>
          </a:xfrm>
          <a:custGeom>
            <a:avLst/>
            <a:gdLst>
              <a:gd name="connsiteX0" fmla="*/ 2518395 w 2531886"/>
              <a:gd name="connsiteY0" fmla="*/ 865036 h 2475402"/>
              <a:gd name="connsiteX1" fmla="*/ 2389440 w 2531886"/>
              <a:gd name="connsiteY1" fmla="*/ 1074617 h 2475402"/>
              <a:gd name="connsiteX2" fmla="*/ 2124569 w 2531886"/>
              <a:gd name="connsiteY2" fmla="*/ 1505093 h 2475402"/>
              <a:gd name="connsiteX3" fmla="*/ 1554162 w 2531886"/>
              <a:gd name="connsiteY3" fmla="*/ 2432133 h 2475402"/>
              <a:gd name="connsiteX4" fmla="*/ 1429133 w 2531886"/>
              <a:gd name="connsiteY4" fmla="*/ 2461911 h 2475402"/>
              <a:gd name="connsiteX5" fmla="*/ 1235628 w 2531886"/>
              <a:gd name="connsiteY5" fmla="*/ 2342848 h 2475402"/>
              <a:gd name="connsiteX6" fmla="*/ 1119526 w 2531886"/>
              <a:gd name="connsiteY6" fmla="*/ 2271410 h 2475402"/>
              <a:gd name="connsiteX7" fmla="*/ 1089749 w 2531886"/>
              <a:gd name="connsiteY7" fmla="*/ 2146380 h 2475402"/>
              <a:gd name="connsiteX8" fmla="*/ 1660155 w 2531886"/>
              <a:gd name="connsiteY8" fmla="*/ 1219340 h 2475402"/>
              <a:gd name="connsiteX9" fmla="*/ 0 w 2531886"/>
              <a:gd name="connsiteY9" fmla="*/ 325424 h 2475402"/>
              <a:gd name="connsiteX10" fmla="*/ 1925027 w 2531886"/>
              <a:gd name="connsiteY10" fmla="*/ 788864 h 2475402"/>
              <a:gd name="connsiteX11" fmla="*/ 2022239 w 2531886"/>
              <a:gd name="connsiteY11" fmla="*/ 630872 h 2475402"/>
              <a:gd name="connsiteX12" fmla="*/ 2142775 w 2531886"/>
              <a:gd name="connsiteY12" fmla="*/ 0 h 2475402"/>
              <a:gd name="connsiteX13" fmla="*/ 2256925 w 2531886"/>
              <a:gd name="connsiteY13" fmla="*/ 597446 h 2475402"/>
              <a:gd name="connsiteX14" fmla="*/ 2295114 w 2531886"/>
              <a:gd name="connsiteY14" fmla="*/ 620944 h 2475402"/>
              <a:gd name="connsiteX15" fmla="*/ 2488618 w 2531886"/>
              <a:gd name="connsiteY15" fmla="*/ 740007 h 2475402"/>
              <a:gd name="connsiteX16" fmla="*/ 2518395 w 2531886"/>
              <a:gd name="connsiteY16" fmla="*/ 865036 h 247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1886" h="2475402">
                <a:moveTo>
                  <a:pt x="2518395" y="865036"/>
                </a:moveTo>
                <a:lnTo>
                  <a:pt x="2389440" y="1074617"/>
                </a:lnTo>
                <a:lnTo>
                  <a:pt x="2124569" y="1505093"/>
                </a:lnTo>
                <a:lnTo>
                  <a:pt x="1554162" y="2432133"/>
                </a:lnTo>
                <a:cubicBezTo>
                  <a:pt x="1527859" y="2474882"/>
                  <a:pt x="1471882" y="2488214"/>
                  <a:pt x="1429133" y="2461911"/>
                </a:cubicBezTo>
                <a:lnTo>
                  <a:pt x="1235628" y="2342848"/>
                </a:lnTo>
                <a:lnTo>
                  <a:pt x="1119526" y="2271410"/>
                </a:lnTo>
                <a:cubicBezTo>
                  <a:pt x="1076777" y="2245107"/>
                  <a:pt x="1063445" y="2189129"/>
                  <a:pt x="1089749" y="2146380"/>
                </a:cubicBezTo>
                <a:lnTo>
                  <a:pt x="1660155" y="1219340"/>
                </a:lnTo>
                <a:lnTo>
                  <a:pt x="0" y="325424"/>
                </a:lnTo>
                <a:lnTo>
                  <a:pt x="1925027" y="788864"/>
                </a:lnTo>
                <a:lnTo>
                  <a:pt x="2022239" y="630872"/>
                </a:lnTo>
                <a:lnTo>
                  <a:pt x="2142775" y="0"/>
                </a:lnTo>
                <a:lnTo>
                  <a:pt x="2256925" y="597446"/>
                </a:lnTo>
                <a:lnTo>
                  <a:pt x="2295114" y="620944"/>
                </a:lnTo>
                <a:lnTo>
                  <a:pt x="2488618" y="740007"/>
                </a:lnTo>
                <a:cubicBezTo>
                  <a:pt x="2531367" y="766310"/>
                  <a:pt x="2544698" y="822288"/>
                  <a:pt x="2518395" y="86503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D28E7B-832B-466D-9504-C77886C34BCE}"/>
              </a:ext>
            </a:extLst>
          </p:cNvPr>
          <p:cNvSpPr txBox="1"/>
          <p:nvPr/>
        </p:nvSpPr>
        <p:spPr>
          <a:xfrm>
            <a:off x="9399486" y="1864309"/>
            <a:ext cx="166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плавці</a:t>
            </a:r>
          </a:p>
        </p:txBody>
      </p:sp>
      <p:sp>
        <p:nvSpPr>
          <p:cNvPr id="15" name="Бульбашка прямої мови: прямокутна з округленими кутами 14">
            <a:extLst>
              <a:ext uri="{FF2B5EF4-FFF2-40B4-BE49-F238E27FC236}">
                <a16:creationId xmlns="" xmlns:a16="http://schemas.microsoft.com/office/drawing/2014/main" id="{32B33180-6600-450B-9BAC-ADD8D1458C53}"/>
              </a:ext>
            </a:extLst>
          </p:cNvPr>
          <p:cNvSpPr/>
          <p:nvPr/>
        </p:nvSpPr>
        <p:spPr>
          <a:xfrm>
            <a:off x="9399486" y="6050740"/>
            <a:ext cx="2021747" cy="545284"/>
          </a:xfrm>
          <a:prstGeom prst="wedgeRoundRectCallout">
            <a:avLst>
              <a:gd name="adj1" fmla="val -16765"/>
              <a:gd name="adj2" fmla="val -22083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хвіст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7B8B5C6A-E16B-4AF4-9E40-95A8242B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754" t="37303" r="38132" b="35933"/>
          <a:stretch/>
        </p:blipFill>
        <p:spPr>
          <a:xfrm>
            <a:off x="4167155" y="4401904"/>
            <a:ext cx="2273353" cy="2053223"/>
          </a:xfrm>
          <a:prstGeom prst="ellipse">
            <a:avLst/>
          </a:prstGeom>
          <a:ln w="63500" cap="rnd">
            <a:solidFill>
              <a:srgbClr val="2F324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Бульбашка прямої мови: прямокутна з округленими кутами 16">
            <a:extLst>
              <a:ext uri="{FF2B5EF4-FFF2-40B4-BE49-F238E27FC236}">
                <a16:creationId xmlns="" xmlns:a16="http://schemas.microsoft.com/office/drawing/2014/main" id="{BCF654D4-87AA-4EE8-A8DF-C51700EEEFE2}"/>
              </a:ext>
            </a:extLst>
          </p:cNvPr>
          <p:cNvSpPr/>
          <p:nvPr/>
        </p:nvSpPr>
        <p:spPr>
          <a:xfrm>
            <a:off x="1185831" y="5778098"/>
            <a:ext cx="2021747" cy="545284"/>
          </a:xfrm>
          <a:prstGeom prst="wedgeRoundRectCallout">
            <a:avLst>
              <a:gd name="adj1" fmla="val 107969"/>
              <a:gd name="adj2" fmla="val -955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</a:rPr>
              <a:t>луска</a:t>
            </a:r>
          </a:p>
        </p:txBody>
      </p:sp>
    </p:spTree>
    <p:extLst>
      <p:ext uri="{BB962C8B-B14F-4D97-AF65-F5344CB8AC3E}">
        <p14:creationId xmlns="" xmlns:p14="http://schemas.microsoft.com/office/powerpoint/2010/main" val="3492242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Упізнайте</a:t>
            </a:r>
            <a:r>
              <a:rPr lang="ru-RU" sz="2000" b="1" dirty="0"/>
              <a:t> </a:t>
            </a:r>
            <a:r>
              <a:rPr lang="ru-RU" sz="2000" b="1" dirty="0" err="1"/>
              <a:t>риб</a:t>
            </a:r>
            <a:r>
              <a:rPr lang="ru-RU" sz="2000" b="1" dirty="0"/>
              <a:t> за фрагментами </a:t>
            </a:r>
            <a:r>
              <a:rPr lang="ru-RU" sz="2000" b="1" dirty="0" err="1"/>
              <a:t>частин</a:t>
            </a:r>
            <a:r>
              <a:rPr lang="ru-RU" sz="2000" b="1" dirty="0"/>
              <a:t> </a:t>
            </a:r>
            <a:r>
              <a:rPr lang="ru-RU" sz="2000" b="1" dirty="0" err="1"/>
              <a:t>їхнього</a:t>
            </a:r>
            <a:r>
              <a:rPr lang="ru-RU" sz="2000" b="1" dirty="0"/>
              <a:t> </a:t>
            </a:r>
            <a:r>
              <a:rPr lang="ru-RU" sz="2000" b="1" dirty="0" err="1"/>
              <a:t>тіла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4100" y="4118291"/>
            <a:ext cx="2504081" cy="79849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Камбала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06406" y="4885352"/>
            <a:ext cx="2504081" cy="79849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Щука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76637" y="4885352"/>
            <a:ext cx="2504081" cy="79849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Карась</a:t>
            </a:r>
            <a:endParaRPr lang="ru-RU" sz="2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4603E74A-7E43-465D-BDCB-08E6AAA05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294" t="22833" r="24330" b="65299"/>
          <a:stretch/>
        </p:blipFill>
        <p:spPr>
          <a:xfrm>
            <a:off x="481285" y="2529415"/>
            <a:ext cx="3946337" cy="12224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839B2DE7-4B5B-45B6-8BFC-A3894F2F0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025" r="85051" b="40592"/>
          <a:stretch/>
        </p:blipFill>
        <p:spPr>
          <a:xfrm>
            <a:off x="5270035" y="1750520"/>
            <a:ext cx="2019635" cy="278024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AB718637-D94D-4E96-BD0E-DE2C335F7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76" t="61420" r="22033" b="19224"/>
          <a:stretch/>
        </p:blipFill>
        <p:spPr>
          <a:xfrm>
            <a:off x="7844501" y="2340463"/>
            <a:ext cx="4021690" cy="21770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71013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=""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Відгадайте</a:t>
            </a:r>
            <a:r>
              <a:rPr lang="ru-RU" sz="2000" b="1" dirty="0"/>
              <a:t> загадку.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4826" y="2215167"/>
            <a:ext cx="4092476" cy="1983346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Живе</a:t>
            </a:r>
            <a:r>
              <a:rPr lang="ru-RU" sz="2400" b="1" dirty="0"/>
              <a:t> вона у </a:t>
            </a:r>
            <a:r>
              <a:rPr lang="ru-RU" sz="2400" b="1" dirty="0" err="1"/>
              <a:t>воді</a:t>
            </a:r>
            <a:r>
              <a:rPr lang="ru-RU" sz="2400" b="1" dirty="0"/>
              <a:t>, не ходить по </a:t>
            </a:r>
            <a:r>
              <a:rPr lang="ru-RU" sz="2400" b="1" dirty="0" err="1"/>
              <a:t>землі</a:t>
            </a:r>
            <a:r>
              <a:rPr lang="ru-RU" sz="2400" b="1" dirty="0"/>
              <a:t>, </a:t>
            </a:r>
            <a:r>
              <a:rPr lang="ru-RU" sz="2400" b="1" dirty="0" err="1"/>
              <a:t>плаває</a:t>
            </a:r>
            <a:r>
              <a:rPr lang="ru-RU" sz="2400" b="1" dirty="0"/>
              <a:t> </a:t>
            </a:r>
            <a:r>
              <a:rPr lang="ru-RU" sz="2400" b="1" dirty="0" err="1"/>
              <a:t>під</a:t>
            </a:r>
            <a:r>
              <a:rPr lang="ru-RU" sz="2400" b="1" dirty="0"/>
              <a:t> </a:t>
            </a:r>
            <a:r>
              <a:rPr lang="ru-RU" sz="2400" b="1" dirty="0" err="1"/>
              <a:t>містком</a:t>
            </a:r>
            <a:r>
              <a:rPr lang="ru-RU" sz="2400" b="1" dirty="0"/>
              <a:t> і </a:t>
            </a:r>
            <a:r>
              <a:rPr lang="ru-RU" sz="2400" b="1" dirty="0" err="1"/>
              <a:t>виляє</a:t>
            </a:r>
            <a:r>
              <a:rPr lang="ru-RU" sz="2400" b="1" dirty="0"/>
              <a:t> хвостиком.</a:t>
            </a: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ÐºÐ»Ð¸Ð¿Ð°ÑÑ ÑÐ¸Ð±Ð¸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94" b="6067"/>
          <a:stretch/>
        </p:blipFill>
        <p:spPr bwMode="auto">
          <a:xfrm>
            <a:off x="5396248" y="1146219"/>
            <a:ext cx="5297868" cy="54441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23748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328</Words>
  <Application>Microsoft Office PowerPoint</Application>
  <PresentationFormat>Произвольный</PresentationFormat>
  <Paragraphs>128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109</cp:revision>
  <dcterms:created xsi:type="dcterms:W3CDTF">2018-01-05T16:38:53Z</dcterms:created>
  <dcterms:modified xsi:type="dcterms:W3CDTF">2022-01-24T08:33:43Z</dcterms:modified>
</cp:coreProperties>
</file>