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1706" r:id="rId3"/>
    <p:sldId id="3072" r:id="rId4"/>
    <p:sldId id="1583" r:id="rId5"/>
    <p:sldId id="3073" r:id="rId6"/>
    <p:sldId id="3074" r:id="rId7"/>
    <p:sldId id="2394" r:id="rId8"/>
    <p:sldId id="3078" r:id="rId9"/>
    <p:sldId id="3079" r:id="rId10"/>
    <p:sldId id="3080" r:id="rId11"/>
    <p:sldId id="3086" r:id="rId12"/>
    <p:sldId id="667" r:id="rId13"/>
    <p:sldId id="9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3072"/>
            <p14:sldId id="1583"/>
            <p14:sldId id="3073"/>
            <p14:sldId id="3074"/>
            <p14:sldId id="2394"/>
            <p14:sldId id="3078"/>
            <p14:sldId id="3079"/>
            <p14:sldId id="3080"/>
            <p14:sldId id="3086"/>
          </p14:sldIdLst>
        </p14:section>
        <p14:section name="Раздел без заголовка" id="{AC9334F8-F988-4E78-9E68-3A8F16322EC6}">
          <p14:sldIdLst>
            <p14:sldId id="66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90"/>
    <a:srgbClr val="2F3242"/>
    <a:srgbClr val="FF5050"/>
    <a:srgbClr val="567D34"/>
    <a:srgbClr val="99CA3C"/>
    <a:srgbClr val="FFFF00"/>
    <a:srgbClr val="A43695"/>
    <a:srgbClr val="FF0000"/>
    <a:srgbClr val="FF99FF"/>
    <a:srgbClr val="56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02" d="100"/>
          <a:sy n="102" d="100"/>
        </p:scale>
        <p:origin x="150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947659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Перевірка 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6EA98DA-261D-4136-8024-B3B536C0DF1A}"/>
              </a:ext>
            </a:extLst>
          </p:cNvPr>
          <p:cNvSpPr txBox="1"/>
          <p:nvPr/>
        </p:nvSpPr>
        <p:spPr>
          <a:xfrm>
            <a:off x="3040620" y="18026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8DB951-D48F-4FAC-91E9-612F6B50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1"/>
          <a:stretch/>
        </p:blipFill>
        <p:spPr>
          <a:xfrm>
            <a:off x="8199783" y="1134369"/>
            <a:ext cx="3447906" cy="3765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0206" y="567666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DEC4B338-B9A8-4CEF-A993-E84208C59FF8}"/>
              </a:ext>
            </a:extLst>
          </p:cNvPr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20" name="Скругленный прямоугольник 41">
            <a:extLst>
              <a:ext uri="{FF2B5EF4-FFF2-40B4-BE49-F238E27FC236}">
                <a16:creationId xmlns:a16="http://schemas.microsoft.com/office/drawing/2014/main" id="{0C14BE8B-C44D-4265-8DAE-1AB308081B56}"/>
              </a:ext>
            </a:extLst>
          </p:cNvPr>
          <p:cNvSpPr/>
          <p:nvPr/>
        </p:nvSpPr>
        <p:spPr>
          <a:xfrm>
            <a:off x="216893" y="1369867"/>
            <a:ext cx="11758213" cy="113067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Гарбуз важчий за кавун на 2 кг. Маса двох гарбузів така сама, як 3 кавунів. Яка маса гарбуза?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2198-726A-4CF8-A273-C7F3E50E09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1906581" y="3598790"/>
            <a:ext cx="565351" cy="6794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B29938-F9F3-42AF-8B11-BC46AE9319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1672658" y="2617303"/>
            <a:ext cx="961265" cy="875128"/>
          </a:xfrm>
          <a:prstGeom prst="rect">
            <a:avLst/>
          </a:prstGeom>
        </p:spPr>
      </p:pic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167A4C49-6A68-4967-BE79-A650B63C2489}"/>
              </a:ext>
            </a:extLst>
          </p:cNvPr>
          <p:cNvCxnSpPr/>
          <p:nvPr/>
        </p:nvCxnSpPr>
        <p:spPr>
          <a:xfrm>
            <a:off x="1440163" y="3492431"/>
            <a:ext cx="9819861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216BE4C3-BF9D-4016-97A7-5FB663E526EB}"/>
              </a:ext>
            </a:extLst>
          </p:cNvPr>
          <p:cNvCxnSpPr/>
          <p:nvPr/>
        </p:nvCxnSpPr>
        <p:spPr>
          <a:xfrm>
            <a:off x="1440163" y="4278246"/>
            <a:ext cx="9819861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F9C2F526-5C05-491C-AF4F-3CAA9498CADA}"/>
              </a:ext>
            </a:extLst>
          </p:cNvPr>
          <p:cNvCxnSpPr>
            <a:cxnSpLocks/>
          </p:cNvCxnSpPr>
          <p:nvPr/>
        </p:nvCxnSpPr>
        <p:spPr>
          <a:xfrm flipV="1">
            <a:off x="1440163" y="3395237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сполучна лінія 25">
            <a:extLst>
              <a:ext uri="{FF2B5EF4-FFF2-40B4-BE49-F238E27FC236}">
                <a16:creationId xmlns:a16="http://schemas.microsoft.com/office/drawing/2014/main" id="{61FC8D81-DD4B-44E4-BBAB-5F339D52691E}"/>
              </a:ext>
            </a:extLst>
          </p:cNvPr>
          <p:cNvCxnSpPr>
            <a:cxnSpLocks/>
          </p:cNvCxnSpPr>
          <p:nvPr/>
        </p:nvCxnSpPr>
        <p:spPr>
          <a:xfrm flipV="1">
            <a:off x="11240146" y="3395237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сполучна лінія 28">
            <a:extLst>
              <a:ext uri="{FF2B5EF4-FFF2-40B4-BE49-F238E27FC236}">
                <a16:creationId xmlns:a16="http://schemas.microsoft.com/office/drawing/2014/main" id="{E7B14A59-88CA-404F-94D7-FAA756D893BA}"/>
              </a:ext>
            </a:extLst>
          </p:cNvPr>
          <p:cNvCxnSpPr>
            <a:cxnSpLocks/>
          </p:cNvCxnSpPr>
          <p:nvPr/>
        </p:nvCxnSpPr>
        <p:spPr>
          <a:xfrm flipV="1">
            <a:off x="11240146" y="4181052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BA4CDB52-B230-4670-8D30-F7609A0E25AC}"/>
              </a:ext>
            </a:extLst>
          </p:cNvPr>
          <p:cNvCxnSpPr>
            <a:cxnSpLocks/>
          </p:cNvCxnSpPr>
          <p:nvPr/>
        </p:nvCxnSpPr>
        <p:spPr>
          <a:xfrm flipV="1">
            <a:off x="1460042" y="4181052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 сполучна лінія 30">
            <a:extLst>
              <a:ext uri="{FF2B5EF4-FFF2-40B4-BE49-F238E27FC236}">
                <a16:creationId xmlns:a16="http://schemas.microsoft.com/office/drawing/2014/main" id="{1A785653-8CD6-471F-80B1-94EB4811B532}"/>
              </a:ext>
            </a:extLst>
          </p:cNvPr>
          <p:cNvCxnSpPr>
            <a:cxnSpLocks/>
          </p:cNvCxnSpPr>
          <p:nvPr/>
        </p:nvCxnSpPr>
        <p:spPr>
          <a:xfrm flipV="1">
            <a:off x="5395937" y="3395237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 сполучна лінія 31">
            <a:extLst>
              <a:ext uri="{FF2B5EF4-FFF2-40B4-BE49-F238E27FC236}">
                <a16:creationId xmlns:a16="http://schemas.microsoft.com/office/drawing/2014/main" id="{391F764B-19A2-4954-A3B1-BD6244B88EDB}"/>
              </a:ext>
            </a:extLst>
          </p:cNvPr>
          <p:cNvCxnSpPr>
            <a:cxnSpLocks/>
          </p:cNvCxnSpPr>
          <p:nvPr/>
        </p:nvCxnSpPr>
        <p:spPr>
          <a:xfrm flipV="1">
            <a:off x="6350093" y="3395237"/>
            <a:ext cx="0" cy="19438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294EBA-B607-45D2-B1DE-02D76192370A}"/>
              </a:ext>
            </a:extLst>
          </p:cNvPr>
          <p:cNvSpPr txBox="1"/>
          <p:nvPr/>
        </p:nvSpPr>
        <p:spPr>
          <a:xfrm>
            <a:off x="5584780" y="2602854"/>
            <a:ext cx="76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 кг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CBDFC-E158-4D65-87CE-25D84757754C}"/>
              </a:ext>
            </a:extLst>
          </p:cNvPr>
          <p:cNvSpPr txBox="1"/>
          <p:nvPr/>
        </p:nvSpPr>
        <p:spPr>
          <a:xfrm>
            <a:off x="8421079" y="2549136"/>
            <a:ext cx="7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5" name="Полілінія: фігура 24">
            <a:extLst>
              <a:ext uri="{FF2B5EF4-FFF2-40B4-BE49-F238E27FC236}">
                <a16:creationId xmlns:a16="http://schemas.microsoft.com/office/drawing/2014/main" id="{8BB18377-1AA4-4448-923A-5A7775AEE2D0}"/>
              </a:ext>
            </a:extLst>
          </p:cNvPr>
          <p:cNvSpPr/>
          <p:nvPr/>
        </p:nvSpPr>
        <p:spPr>
          <a:xfrm>
            <a:off x="5376059" y="3149580"/>
            <a:ext cx="983973" cy="168965"/>
          </a:xfrm>
          <a:custGeom>
            <a:avLst/>
            <a:gdLst>
              <a:gd name="connsiteX0" fmla="*/ 0 w 983973"/>
              <a:gd name="connsiteY0" fmla="*/ 168965 h 168965"/>
              <a:gd name="connsiteX1" fmla="*/ 516834 w 983973"/>
              <a:gd name="connsiteY1" fmla="*/ 0 h 168965"/>
              <a:gd name="connsiteX2" fmla="*/ 983973 w 983973"/>
              <a:gd name="connsiteY2" fmla="*/ 168965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973" h="168965">
                <a:moveTo>
                  <a:pt x="0" y="168965"/>
                </a:moveTo>
                <a:cubicBezTo>
                  <a:pt x="176419" y="84482"/>
                  <a:pt x="352839" y="0"/>
                  <a:pt x="516834" y="0"/>
                </a:cubicBezTo>
                <a:cubicBezTo>
                  <a:pt x="680829" y="0"/>
                  <a:pt x="832401" y="84482"/>
                  <a:pt x="983973" y="16896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Полілінія: фігура 35">
            <a:extLst>
              <a:ext uri="{FF2B5EF4-FFF2-40B4-BE49-F238E27FC236}">
                <a16:creationId xmlns:a16="http://schemas.microsoft.com/office/drawing/2014/main" id="{61FC1CB9-3D4B-48A9-B0F4-93C318CBAA1D}"/>
              </a:ext>
            </a:extLst>
          </p:cNvPr>
          <p:cNvSpPr/>
          <p:nvPr/>
        </p:nvSpPr>
        <p:spPr>
          <a:xfrm>
            <a:off x="6340179" y="3047667"/>
            <a:ext cx="4899967" cy="314262"/>
          </a:xfrm>
          <a:custGeom>
            <a:avLst/>
            <a:gdLst>
              <a:gd name="connsiteX0" fmla="*/ 0 w 983973"/>
              <a:gd name="connsiteY0" fmla="*/ 168965 h 168965"/>
              <a:gd name="connsiteX1" fmla="*/ 516834 w 983973"/>
              <a:gd name="connsiteY1" fmla="*/ 0 h 168965"/>
              <a:gd name="connsiteX2" fmla="*/ 983973 w 983973"/>
              <a:gd name="connsiteY2" fmla="*/ 168965 h 16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973" h="168965">
                <a:moveTo>
                  <a:pt x="0" y="168965"/>
                </a:moveTo>
                <a:cubicBezTo>
                  <a:pt x="176419" y="84482"/>
                  <a:pt x="352839" y="0"/>
                  <a:pt x="516834" y="0"/>
                </a:cubicBezTo>
                <a:cubicBezTo>
                  <a:pt x="680829" y="0"/>
                  <a:pt x="832401" y="84482"/>
                  <a:pt x="983973" y="16896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Скругленный прямоугольник 23">
            <a:extLst>
              <a:ext uri="{FF2B5EF4-FFF2-40B4-BE49-F238E27FC236}">
                <a16:creationId xmlns:a16="http://schemas.microsoft.com/office/drawing/2014/main" id="{E8B0759A-2314-4889-AE60-AFB75BBD89B9}"/>
              </a:ext>
            </a:extLst>
          </p:cNvPr>
          <p:cNvSpPr/>
          <p:nvPr/>
        </p:nvSpPr>
        <p:spPr>
          <a:xfrm>
            <a:off x="216893" y="2658754"/>
            <a:ext cx="1177990" cy="78501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</a:t>
            </a:r>
          </a:p>
        </p:txBody>
      </p:sp>
      <p:sp>
        <p:nvSpPr>
          <p:cNvPr id="60" name="Скругленный прямоугольник 23">
            <a:extLst>
              <a:ext uri="{FF2B5EF4-FFF2-40B4-BE49-F238E27FC236}">
                <a16:creationId xmlns:a16="http://schemas.microsoft.com/office/drawing/2014/main" id="{47957558-1A20-415F-B9AC-23DF2E93AFB4}"/>
              </a:ext>
            </a:extLst>
          </p:cNvPr>
          <p:cNvSpPr/>
          <p:nvPr/>
        </p:nvSpPr>
        <p:spPr>
          <a:xfrm>
            <a:off x="216893" y="3536175"/>
            <a:ext cx="1177990" cy="78501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</a:t>
            </a:r>
            <a:r>
              <a:rPr lang="en-US" sz="44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-2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692D3502-22DD-4C72-B035-59546174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3266231" y="4573194"/>
            <a:ext cx="565351" cy="67945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24CEF96-1E62-4073-B8EB-C88FE72FDB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2086402" y="4384604"/>
            <a:ext cx="961265" cy="8751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20695F5-677E-40A0-90D9-00774F78625A}"/>
              </a:ext>
            </a:extLst>
          </p:cNvPr>
          <p:cNvSpPr txBox="1"/>
          <p:nvPr/>
        </p:nvSpPr>
        <p:spPr>
          <a:xfrm>
            <a:off x="2274130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49B657-CFF3-4BBD-B1D2-9DB23A6E7C76}"/>
              </a:ext>
            </a:extLst>
          </p:cNvPr>
          <p:cNvSpPr txBox="1"/>
          <p:nvPr/>
        </p:nvSpPr>
        <p:spPr>
          <a:xfrm>
            <a:off x="3329035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03E76-18EF-4597-A0E7-466906A40E2A}"/>
              </a:ext>
            </a:extLst>
          </p:cNvPr>
          <p:cNvSpPr txBox="1"/>
          <p:nvPr/>
        </p:nvSpPr>
        <p:spPr>
          <a:xfrm>
            <a:off x="2093043" y="5596488"/>
            <a:ext cx="16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3∙2=1∙3</a:t>
            </a:r>
            <a:endParaRPr lang="uk-UA" sz="2800" b="1" dirty="0"/>
          </a:p>
        </p:txBody>
      </p:sp>
      <p:pic>
        <p:nvPicPr>
          <p:cNvPr id="70" name="Picture 4" descr="Bock in SecondLife: True or False">
            <a:extLst>
              <a:ext uri="{FF2B5EF4-FFF2-40B4-BE49-F238E27FC236}">
                <a16:creationId xmlns:a16="http://schemas.microsoft.com/office/drawing/2014/main" id="{F1928D97-CC8E-4942-95D6-D4014E4B2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5" r="-57"/>
          <a:stretch/>
        </p:blipFill>
        <p:spPr bwMode="auto">
          <a:xfrm>
            <a:off x="2562523" y="6064268"/>
            <a:ext cx="649141" cy="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BF8D26EC-93AB-4E4F-815E-7555A28707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5443651" y="4573194"/>
            <a:ext cx="565351" cy="67945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9E81D24-9C69-4DDC-9E09-39C56B956E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4263822" y="4384604"/>
            <a:ext cx="961265" cy="8751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2D8830E-0A13-4D87-8E71-D7A446C26F21}"/>
              </a:ext>
            </a:extLst>
          </p:cNvPr>
          <p:cNvSpPr txBox="1"/>
          <p:nvPr/>
        </p:nvSpPr>
        <p:spPr>
          <a:xfrm>
            <a:off x="4451550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B9461F-351E-48BE-AB82-CAC97F628EC6}"/>
              </a:ext>
            </a:extLst>
          </p:cNvPr>
          <p:cNvSpPr txBox="1"/>
          <p:nvPr/>
        </p:nvSpPr>
        <p:spPr>
          <a:xfrm>
            <a:off x="5506455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7675D8-D86B-4477-9820-43AF02C5DB53}"/>
              </a:ext>
            </a:extLst>
          </p:cNvPr>
          <p:cNvSpPr txBox="1"/>
          <p:nvPr/>
        </p:nvSpPr>
        <p:spPr>
          <a:xfrm>
            <a:off x="4270463" y="5596488"/>
            <a:ext cx="16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4∙2=2∙3</a:t>
            </a:r>
            <a:endParaRPr lang="uk-UA" sz="2800" b="1" dirty="0"/>
          </a:p>
        </p:txBody>
      </p:sp>
      <p:pic>
        <p:nvPicPr>
          <p:cNvPr id="76" name="Picture 4" descr="Bock in SecondLife: True or False">
            <a:extLst>
              <a:ext uri="{FF2B5EF4-FFF2-40B4-BE49-F238E27FC236}">
                <a16:creationId xmlns:a16="http://schemas.microsoft.com/office/drawing/2014/main" id="{FEB5F3F8-C5DC-44D9-8352-5B704DDD6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5" r="-57"/>
          <a:stretch/>
        </p:blipFill>
        <p:spPr bwMode="auto">
          <a:xfrm>
            <a:off x="4739943" y="6064268"/>
            <a:ext cx="649141" cy="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6404B179-1ADC-4684-8677-D19DD73F8C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7741189" y="4573194"/>
            <a:ext cx="565351" cy="67945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EEBD917F-DE3D-4A7C-AF83-27511AAC27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6561360" y="4384604"/>
            <a:ext cx="961265" cy="8751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8B7D807-D82C-4144-9E11-4ACD816B2B5C}"/>
              </a:ext>
            </a:extLst>
          </p:cNvPr>
          <p:cNvSpPr txBox="1"/>
          <p:nvPr/>
        </p:nvSpPr>
        <p:spPr>
          <a:xfrm>
            <a:off x="6749088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1926F4-1F41-42E6-9528-5C239D9F3F29}"/>
              </a:ext>
            </a:extLst>
          </p:cNvPr>
          <p:cNvSpPr txBox="1"/>
          <p:nvPr/>
        </p:nvSpPr>
        <p:spPr>
          <a:xfrm>
            <a:off x="7803993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CAE3F9-EF8B-4958-85D3-81053FA4EFDC}"/>
              </a:ext>
            </a:extLst>
          </p:cNvPr>
          <p:cNvSpPr txBox="1"/>
          <p:nvPr/>
        </p:nvSpPr>
        <p:spPr>
          <a:xfrm>
            <a:off x="6568001" y="5596488"/>
            <a:ext cx="16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5∙2=3∙3</a:t>
            </a:r>
            <a:endParaRPr lang="uk-UA" sz="2800" b="1" dirty="0"/>
          </a:p>
        </p:txBody>
      </p:sp>
      <p:pic>
        <p:nvPicPr>
          <p:cNvPr id="82" name="Picture 4" descr="Bock in SecondLife: True or False">
            <a:extLst>
              <a:ext uri="{FF2B5EF4-FFF2-40B4-BE49-F238E27FC236}">
                <a16:creationId xmlns:a16="http://schemas.microsoft.com/office/drawing/2014/main" id="{7BFA6F9A-1536-4B82-A2BD-C134346D3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5" r="-57"/>
          <a:stretch/>
        </p:blipFill>
        <p:spPr bwMode="auto">
          <a:xfrm>
            <a:off x="7037481" y="6064268"/>
            <a:ext cx="649141" cy="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12AEDEE-44C8-4393-843A-8B983D56F6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9848547" y="4573194"/>
            <a:ext cx="565351" cy="679456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6F17E290-8568-4FEE-9318-70FA73106F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8668718" y="4384604"/>
            <a:ext cx="961265" cy="87512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E455F0F-A91E-4ECD-88FE-948117EAFAAA}"/>
              </a:ext>
            </a:extLst>
          </p:cNvPr>
          <p:cNvSpPr txBox="1"/>
          <p:nvPr/>
        </p:nvSpPr>
        <p:spPr>
          <a:xfrm>
            <a:off x="8856446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B95EC3-2B6E-4B37-B581-01E86B8BF10F}"/>
              </a:ext>
            </a:extLst>
          </p:cNvPr>
          <p:cNvSpPr txBox="1"/>
          <p:nvPr/>
        </p:nvSpPr>
        <p:spPr>
          <a:xfrm>
            <a:off x="9911351" y="5289023"/>
            <a:ext cx="62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кг</a:t>
            </a:r>
            <a:endParaRPr lang="uk-U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917008-7A06-4DE4-9D29-F3CED2C26E90}"/>
              </a:ext>
            </a:extLst>
          </p:cNvPr>
          <p:cNvSpPr txBox="1"/>
          <p:nvPr/>
        </p:nvSpPr>
        <p:spPr>
          <a:xfrm>
            <a:off x="8675359" y="5596488"/>
            <a:ext cx="160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6∙2=4∙3</a:t>
            </a:r>
            <a:endParaRPr lang="uk-UA" sz="2800" b="1" dirty="0"/>
          </a:p>
        </p:txBody>
      </p:sp>
      <p:pic>
        <p:nvPicPr>
          <p:cNvPr id="88" name="Picture 4" descr="Bock in SecondLife: True or False">
            <a:extLst>
              <a:ext uri="{FF2B5EF4-FFF2-40B4-BE49-F238E27FC236}">
                <a16:creationId xmlns:a16="http://schemas.microsoft.com/office/drawing/2014/main" id="{E1CF0E6C-2346-406B-B4EE-7A33BC0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r="54953"/>
          <a:stretch/>
        </p:blipFill>
        <p:spPr bwMode="auto">
          <a:xfrm>
            <a:off x="9144839" y="6064268"/>
            <a:ext cx="649141" cy="63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7" grpId="0"/>
      <p:bldP spid="68" grpId="0"/>
      <p:bldP spid="69" grpId="0"/>
      <p:bldP spid="73" grpId="0"/>
      <p:bldP spid="74" grpId="0"/>
      <p:bldP spid="75" grpId="0"/>
      <p:bldP spid="79" grpId="0"/>
      <p:bldP spid="80" grpId="0"/>
      <p:bldP spid="81" grpId="0"/>
      <p:bldP spid="85" grpId="0"/>
      <p:bldP spid="86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07.05.2022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0916" y="1137033"/>
            <a:ext cx="10041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Нехай </a:t>
            </a:r>
            <a:r>
              <a:rPr lang="uk-UA" sz="2000" b="1" dirty="0">
                <a:solidFill>
                  <a:srgbClr val="00B050"/>
                </a:solidFill>
              </a:rPr>
              <a:t>маса гарбуза Х кг. Тоді маса кавуна (Х – 2)кг</a:t>
            </a:r>
            <a:r>
              <a:rPr lang="uk-UA" sz="2000" b="1" dirty="0" smtClean="0">
                <a:solidFill>
                  <a:srgbClr val="00B050"/>
                </a:solidFill>
              </a:rPr>
              <a:t>.</a:t>
            </a:r>
            <a:endParaRPr lang="uk-UA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915" y="1537143"/>
            <a:ext cx="10041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1</a:t>
            </a:r>
            <a:r>
              <a:rPr lang="uk-UA" sz="2000" b="1" dirty="0">
                <a:solidFill>
                  <a:srgbClr val="0070C0"/>
                </a:solidFill>
              </a:rPr>
              <a:t>) Якщо маса гарбуза 3 кг. </a:t>
            </a:r>
          </a:p>
          <a:p>
            <a:r>
              <a:rPr lang="uk-UA" sz="2000" b="1" dirty="0">
                <a:solidFill>
                  <a:srgbClr val="0070C0"/>
                </a:solidFill>
              </a:rPr>
              <a:t>Тоді маса кавуна дорівнює (Х – 2)=(3 – 2) =1кг.</a:t>
            </a:r>
          </a:p>
          <a:p>
            <a:r>
              <a:rPr lang="uk-UA" sz="2000" b="1" dirty="0">
                <a:solidFill>
                  <a:srgbClr val="0070C0"/>
                </a:solidFill>
              </a:rPr>
              <a:t>Маємо: 3∙2 = 1∙3 – хибна</a:t>
            </a:r>
            <a:r>
              <a:rPr lang="uk-UA" sz="2000" b="1" dirty="0" smtClean="0">
                <a:solidFill>
                  <a:srgbClr val="0070C0"/>
                </a:solidFill>
              </a:rPr>
              <a:t>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0911" y="2552806"/>
            <a:ext cx="10041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7030A0"/>
                </a:solidFill>
              </a:rPr>
              <a:t>2</a:t>
            </a:r>
            <a:r>
              <a:rPr lang="uk-UA" sz="2000" b="1" dirty="0" smtClean="0">
                <a:solidFill>
                  <a:srgbClr val="7030A0"/>
                </a:solidFill>
              </a:rPr>
              <a:t>) Якщо маса гарбуза 4 кг. </a:t>
            </a:r>
          </a:p>
          <a:p>
            <a:r>
              <a:rPr lang="uk-UA" sz="2000" b="1" dirty="0" smtClean="0">
                <a:solidFill>
                  <a:srgbClr val="7030A0"/>
                </a:solidFill>
              </a:rPr>
              <a:t>Тоді маса кавуна дорівнює (Х – 2)=(4 – 2) =2кг.</a:t>
            </a:r>
          </a:p>
          <a:p>
            <a:r>
              <a:rPr lang="uk-UA" sz="2000" b="1" dirty="0" smtClean="0">
                <a:solidFill>
                  <a:srgbClr val="7030A0"/>
                </a:solidFill>
              </a:rPr>
              <a:t>Маємо: 4∙2 = 2∙3 – </a:t>
            </a:r>
            <a:r>
              <a:rPr lang="uk-UA" sz="2000" b="1" dirty="0" smtClean="0">
                <a:solidFill>
                  <a:srgbClr val="7030A0"/>
                </a:solidFill>
              </a:rPr>
              <a:t>хибна.</a:t>
            </a:r>
            <a:endParaRPr lang="uk-UA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0911" y="3568471"/>
            <a:ext cx="100413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</a:rPr>
              <a:t>) Якщо маса гарбуза 5 кг. </a:t>
            </a:r>
          </a:p>
          <a:p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</a:rPr>
              <a:t>Тоді маса кавуна дорівнює (Х – 2)=(5 – 2) =3кг.</a:t>
            </a:r>
          </a:p>
          <a:p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</a:rPr>
              <a:t>Маємо: 5∙2 = 3∙3 – хибна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uk-UA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912" y="4584134"/>
            <a:ext cx="10041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4</a:t>
            </a:r>
            <a:r>
              <a:rPr lang="uk-UA" sz="2000" b="1" dirty="0">
                <a:solidFill>
                  <a:srgbClr val="00B050"/>
                </a:solidFill>
              </a:rPr>
              <a:t>) Якщо маса гарбуза 6 кг. </a:t>
            </a:r>
          </a:p>
          <a:p>
            <a:r>
              <a:rPr lang="uk-UA" sz="2000" b="1" dirty="0">
                <a:solidFill>
                  <a:srgbClr val="00B050"/>
                </a:solidFill>
              </a:rPr>
              <a:t>Тоді маса кавуна дорівнює (Х – 2)=(6 – 2) =4кг.</a:t>
            </a:r>
          </a:p>
          <a:p>
            <a:r>
              <a:rPr lang="uk-UA" sz="2000" b="1" dirty="0">
                <a:solidFill>
                  <a:srgbClr val="00B050"/>
                </a:solidFill>
              </a:rPr>
              <a:t>Маємо: 6∙2 = 4∙3 – істинна.</a:t>
            </a:r>
          </a:p>
          <a:p>
            <a:r>
              <a:rPr lang="uk-UA" sz="2000" b="1" dirty="0">
                <a:solidFill>
                  <a:srgbClr val="FF0000"/>
                </a:solidFill>
              </a:rPr>
              <a:t>Відповідь: маса гарбуза 6 кг</a:t>
            </a:r>
            <a:r>
              <a:rPr lang="uk-UA" sz="2000" b="1" dirty="0" smtClean="0">
                <a:solidFill>
                  <a:srgbClr val="FF0000"/>
                </a:solidFill>
              </a:rPr>
              <a:t>.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50891" y="1939269"/>
            <a:ext cx="5946650" cy="3136933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635,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№636.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23543" y="1042308"/>
            <a:ext cx="10454355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u="sng" dirty="0">
                <a:solidFill>
                  <a:srgbClr val="0070C0"/>
                </a:solidFill>
              </a:rPr>
              <a:t>Розв’яжи УСНО </a:t>
            </a:r>
            <a:r>
              <a:rPr lang="uk-UA" sz="3200" b="1" u="sng" dirty="0" smtClean="0">
                <a:solidFill>
                  <a:srgbClr val="0070C0"/>
                </a:solidFill>
              </a:rPr>
              <a:t>задачі</a:t>
            </a:r>
            <a:endParaRPr lang="uk-UA" sz="3200" b="1" u="sng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uk-UA" sz="2800" b="1" dirty="0" smtClean="0">
                <a:solidFill>
                  <a:srgbClr val="7030A0"/>
                </a:solidFill>
              </a:rPr>
              <a:t>Бабуся </a:t>
            </a:r>
            <a:r>
              <a:rPr lang="uk-UA" sz="2800" b="1" dirty="0">
                <a:solidFill>
                  <a:srgbClr val="7030A0"/>
                </a:solidFill>
              </a:rPr>
              <a:t>спекла 14 млинців і роздала 3 онукам. </a:t>
            </a:r>
            <a:endParaRPr lang="uk-UA" sz="2800" b="1" dirty="0" smtClean="0">
              <a:solidFill>
                <a:srgbClr val="7030A0"/>
              </a:solidFill>
            </a:endParaRPr>
          </a:p>
          <a:p>
            <a:r>
              <a:rPr lang="uk-UA" sz="2800" b="1" dirty="0" smtClean="0">
                <a:solidFill>
                  <a:srgbClr val="7030A0"/>
                </a:solidFill>
              </a:rPr>
              <a:t>Скільки </a:t>
            </a:r>
            <a:r>
              <a:rPr lang="uk-UA" sz="2800" b="1" dirty="0">
                <a:solidFill>
                  <a:srgbClr val="7030A0"/>
                </a:solidFill>
              </a:rPr>
              <a:t>млинців з’їв кожен онук, і скільки млинців залишилося</a:t>
            </a:r>
            <a:r>
              <a:rPr lang="uk-UA" sz="2800" b="1" dirty="0" smtClean="0">
                <a:solidFill>
                  <a:srgbClr val="7030A0"/>
                </a:solidFill>
              </a:rPr>
              <a:t>?</a:t>
            </a:r>
          </a:p>
          <a:p>
            <a:r>
              <a:rPr lang="uk-UA" sz="2800" b="1" dirty="0" smtClean="0">
                <a:solidFill>
                  <a:srgbClr val="7030A0"/>
                </a:solidFill>
              </a:rPr>
              <a:t> </a:t>
            </a:r>
            <a:endParaRPr lang="uk-UA" sz="2800" dirty="0"/>
          </a:p>
          <a:p>
            <a:r>
              <a:rPr lang="uk-UA" sz="2800" b="1" dirty="0">
                <a:solidFill>
                  <a:srgbClr val="00B050"/>
                </a:solidFill>
              </a:rPr>
              <a:t>2) У 8 коробок розклали 41 </a:t>
            </a:r>
            <a:r>
              <a:rPr lang="uk-UA" sz="2800" b="1" dirty="0" smtClean="0">
                <a:solidFill>
                  <a:srgbClr val="00B050"/>
                </a:solidFill>
              </a:rPr>
              <a:t>олівець.</a:t>
            </a:r>
          </a:p>
          <a:p>
            <a:r>
              <a:rPr lang="uk-UA" sz="2800" b="1" dirty="0" smtClean="0">
                <a:solidFill>
                  <a:srgbClr val="00B050"/>
                </a:solidFill>
              </a:rPr>
              <a:t>Скільки </a:t>
            </a:r>
            <a:r>
              <a:rPr lang="uk-UA" sz="2800" b="1" dirty="0">
                <a:solidFill>
                  <a:srgbClr val="00B050"/>
                </a:solidFill>
              </a:rPr>
              <a:t>олівців у кожній коробці і скільки олівців залишилося</a:t>
            </a:r>
            <a:r>
              <a:rPr lang="uk-UA" sz="2800" b="1" dirty="0" smtClean="0">
                <a:solidFill>
                  <a:srgbClr val="00B050"/>
                </a:solidFill>
              </a:rPr>
              <a:t>?</a:t>
            </a:r>
          </a:p>
          <a:p>
            <a:r>
              <a:rPr lang="uk-UA" sz="2800" b="1" dirty="0" smtClean="0">
                <a:solidFill>
                  <a:srgbClr val="00B050"/>
                </a:solidFill>
              </a:rPr>
              <a:t> </a:t>
            </a:r>
            <a:endParaRPr lang="uk-UA" sz="2800" b="1" dirty="0">
              <a:solidFill>
                <a:srgbClr val="00B050"/>
              </a:solidFill>
            </a:endParaRPr>
          </a:p>
          <a:p>
            <a:r>
              <a:rPr lang="uk-UA" sz="2800" b="1" dirty="0">
                <a:solidFill>
                  <a:srgbClr val="FFC000"/>
                </a:solidFill>
              </a:rPr>
              <a:t>3) З 9 метрів тканини зшили 2 костюми. </a:t>
            </a:r>
            <a:endParaRPr lang="uk-UA" sz="2800" b="1" dirty="0" smtClean="0">
              <a:solidFill>
                <a:srgbClr val="FFC000"/>
              </a:solidFill>
            </a:endParaRPr>
          </a:p>
          <a:p>
            <a:r>
              <a:rPr lang="uk-UA" sz="2800" b="1" dirty="0" smtClean="0">
                <a:solidFill>
                  <a:srgbClr val="FFC000"/>
                </a:solidFill>
              </a:rPr>
              <a:t>Скільки </a:t>
            </a:r>
            <a:r>
              <a:rPr lang="uk-UA" sz="2800" b="1" dirty="0">
                <a:solidFill>
                  <a:srgbClr val="FFC000"/>
                </a:solidFill>
              </a:rPr>
              <a:t>метрів пішло на 1 костюм, і скільки метрів залишилося</a:t>
            </a:r>
            <a:r>
              <a:rPr lang="uk-UA" sz="2800" b="1" dirty="0" smtClean="0">
                <a:solidFill>
                  <a:srgbClr val="FFC000"/>
                </a:solidFill>
              </a:rPr>
              <a:t>?</a:t>
            </a:r>
          </a:p>
          <a:p>
            <a:r>
              <a:rPr lang="uk-UA" sz="2800" b="1" dirty="0" smtClean="0">
                <a:solidFill>
                  <a:srgbClr val="FFC000"/>
                </a:solidFill>
              </a:rPr>
              <a:t> </a:t>
            </a:r>
            <a:endParaRPr lang="uk-UA" sz="2800" b="1" dirty="0">
              <a:solidFill>
                <a:srgbClr val="FFC000"/>
              </a:solidFill>
            </a:endParaRPr>
          </a:p>
          <a:p>
            <a:r>
              <a:rPr lang="uk-UA" sz="2800" b="1" dirty="0">
                <a:solidFill>
                  <a:schemeClr val="accent2">
                    <a:lumMod val="75000"/>
                  </a:schemeClr>
                </a:solidFill>
              </a:rPr>
              <a:t>4) З 19 квітів склали 5 букетів. </a:t>
            </a:r>
            <a:endParaRPr lang="uk-UA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</a:rPr>
              <a:t>Скільки </a:t>
            </a: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</a:rPr>
              <a:t>квітів в одному букеті, і скільки квітів залишилося? </a:t>
            </a:r>
          </a:p>
          <a:p>
            <a:pPr>
              <a:lnSpc>
                <a:spcPct val="150000"/>
              </a:lnSpc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83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-1" b="7879"/>
          <a:stretch/>
        </p:blipFill>
        <p:spPr>
          <a:xfrm flipH="1">
            <a:off x="513356" y="1489250"/>
            <a:ext cx="4359746" cy="4775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4B4A48A-F7A5-4AA6-AD43-275016B4AF57}"/>
                  </a:ext>
                </a:extLst>
              </p:cNvPr>
              <p:cNvSpPr/>
              <p:nvPr/>
            </p:nvSpPr>
            <p:spPr>
              <a:xfrm>
                <a:off x="5150860" y="1489250"/>
                <a:ext cx="6527784" cy="2874028"/>
              </a:xfrm>
              <a:prstGeom prst="wedgeRoundRectCallout">
                <a:avLst>
                  <a:gd name="adj1" fmla="val -59050"/>
                  <a:gd name="adj2" fmla="val 27572"/>
                  <a:gd name="adj3" fmla="val 16667"/>
                </a:avLst>
              </a:prstGeom>
              <a:solidFill>
                <a:srgbClr val="99CA3C"/>
              </a:solidFill>
              <a:ln w="76200">
                <a:solidFill>
                  <a:srgbClr val="567D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Знайди 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 якого 2 м.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4B4A48A-F7A5-4AA6-AD43-275016B4A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60" y="1489250"/>
                <a:ext cx="6527784" cy="2874028"/>
              </a:xfrm>
              <a:prstGeom prst="wedgeRoundRectCallout">
                <a:avLst>
                  <a:gd name="adj1" fmla="val -59050"/>
                  <a:gd name="adj2" fmla="val 27572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567D34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7A0809-C439-4FB6-9C39-DE0EB852FC2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b="7879"/>
          <a:stretch/>
        </p:blipFill>
        <p:spPr>
          <a:xfrm>
            <a:off x="7362543" y="1789128"/>
            <a:ext cx="4568422" cy="4776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Бульбашка прямої мови: прямокутна з округленими кутами 17">
                <a:extLst>
                  <a:ext uri="{FF2B5EF4-FFF2-40B4-BE49-F238E27FC236}">
                    <a16:creationId xmlns:a16="http://schemas.microsoft.com/office/drawing/2014/main" id="{5BE4BA87-6017-4E1D-874D-AAE35A20CE66}"/>
                  </a:ext>
                </a:extLst>
              </p:cNvPr>
              <p:cNvSpPr/>
              <p:nvPr/>
            </p:nvSpPr>
            <p:spPr>
              <a:xfrm>
                <a:off x="442556" y="1452054"/>
                <a:ext cx="6527784" cy="2874028"/>
              </a:xfrm>
              <a:prstGeom prst="wedgeRoundRectCallout">
                <a:avLst>
                  <a:gd name="adj1" fmla="val 60473"/>
                  <a:gd name="adj2" fmla="val 15814"/>
                  <a:gd name="adj3" fmla="val 16667"/>
                </a:avLst>
              </a:prstGeom>
              <a:solidFill>
                <a:srgbClr val="99CA3C"/>
              </a:solidFill>
              <a:ln w="76200">
                <a:solidFill>
                  <a:srgbClr val="567D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Знайди 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 якого 40 </a:t>
                </a:r>
                <a:r>
                  <a:rPr lang="uk-UA" sz="48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дм</a:t>
                </a:r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18" name="Бульбашка прямої мови: прямокутна з округленими кутами 17">
                <a:extLst>
                  <a:ext uri="{FF2B5EF4-FFF2-40B4-BE49-F238E27FC236}">
                    <a16:creationId xmlns:a16="http://schemas.microsoft.com/office/drawing/2014/main" id="{5BE4BA87-6017-4E1D-874D-AAE35A20C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6" y="1452054"/>
                <a:ext cx="6527784" cy="2874028"/>
              </a:xfrm>
              <a:prstGeom prst="wedgeRoundRectCallout">
                <a:avLst>
                  <a:gd name="adj1" fmla="val 60473"/>
                  <a:gd name="adj2" fmla="val 15814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567D34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2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на питання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-1" b="7879"/>
          <a:stretch/>
        </p:blipFill>
        <p:spPr>
          <a:xfrm flipH="1">
            <a:off x="513356" y="1489250"/>
            <a:ext cx="4359746" cy="4775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4B4A48A-F7A5-4AA6-AD43-275016B4AF57}"/>
                  </a:ext>
                </a:extLst>
              </p:cNvPr>
              <p:cNvSpPr/>
              <p:nvPr/>
            </p:nvSpPr>
            <p:spPr>
              <a:xfrm>
                <a:off x="5150860" y="1489250"/>
                <a:ext cx="6527784" cy="2874028"/>
              </a:xfrm>
              <a:prstGeom prst="wedgeRoundRectCallout">
                <a:avLst>
                  <a:gd name="adj1" fmla="val -59050"/>
                  <a:gd name="adj2" fmla="val 27572"/>
                  <a:gd name="adj3" fmla="val 16667"/>
                </a:avLst>
              </a:prstGeom>
              <a:solidFill>
                <a:srgbClr val="99CA3C"/>
              </a:solidFill>
              <a:ln w="76200">
                <a:solidFill>
                  <a:srgbClr val="567D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Знайди 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8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</m:oMath>
                </a14:m>
                <a:r>
                  <a:rPr lang="uk-UA" sz="4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 якого 2 доби.</a:t>
                </a:r>
              </a:p>
            </p:txBody>
          </p:sp>
        </mc:Choice>
        <mc:Fallback xmlns="">
          <p:sp>
            <p:nvSpPr>
              <p:cNvPr id="2" name="Бульбашка прямої мови: прямокутна з округленими кутами 1">
                <a:extLst>
                  <a:ext uri="{FF2B5EF4-FFF2-40B4-BE49-F238E27FC236}">
                    <a16:creationId xmlns:a16="http://schemas.microsoft.com/office/drawing/2014/main" id="{94B4A48A-F7A5-4AA6-AD43-275016B4A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60" y="1489250"/>
                <a:ext cx="6527784" cy="2874028"/>
              </a:xfrm>
              <a:prstGeom prst="wedgeRoundRectCallout">
                <a:avLst>
                  <a:gd name="adj1" fmla="val -59050"/>
                  <a:gd name="adj2" fmla="val 27572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rgbClr val="567D34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5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7" r="33653"/>
          <a:stretch/>
        </p:blipFill>
        <p:spPr>
          <a:xfrm>
            <a:off x="855555" y="3358406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206617" y="5074466"/>
            <a:ext cx="7323548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 err="1">
                <a:ln>
                  <a:solidFill>
                    <a:sysClr val="windowText" lastClr="000000"/>
                  </a:solidFill>
                </a:ln>
              </a:rPr>
              <a:t>Запиши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двічі числові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результати зайчиків.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8679DA7-241B-44BD-8EBD-86599F15AD0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b="7879"/>
          <a:stretch/>
        </p:blipFill>
        <p:spPr>
          <a:xfrm>
            <a:off x="9839537" y="4378756"/>
            <a:ext cx="2091427" cy="2186528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40AFE2A-71BA-4A7D-AE44-8A45BBE2C5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-1" b="7879"/>
          <a:stretch/>
        </p:blipFill>
        <p:spPr>
          <a:xfrm flipH="1">
            <a:off x="7867344" y="4378756"/>
            <a:ext cx="1996226" cy="218652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492DC16-8A79-4DC3-BA58-443D4BB155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1784918" y="3358406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BAD6E08-0896-4218-8346-2A99EAB03B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0" r="34150"/>
          <a:stretch/>
        </p:blipFill>
        <p:spPr>
          <a:xfrm>
            <a:off x="2151918" y="337565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E9448D6-75FC-4B8D-B67F-7FEBD09792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r="89715"/>
          <a:stretch/>
        </p:blipFill>
        <p:spPr>
          <a:xfrm>
            <a:off x="2578032" y="3368654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2DBAAAF-F941-476E-9523-A722705774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3540167" y="3397371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F76B98E-4C94-40CF-A806-E0342FF8F1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72571"/>
          <a:stretch/>
        </p:blipFill>
        <p:spPr>
          <a:xfrm>
            <a:off x="4009822" y="3368654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5745ABD-7832-463B-95C3-C0B9B7C8BE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7" r="33653"/>
          <a:stretch/>
        </p:blipFill>
        <p:spPr>
          <a:xfrm>
            <a:off x="4928416" y="3382341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EA965B0-1567-435F-BBEF-6EC3822502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5750698" y="3375653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CC98A95-AC0A-4F65-BEE7-57A68A9085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0" r="34150"/>
          <a:stretch/>
        </p:blipFill>
        <p:spPr>
          <a:xfrm>
            <a:off x="6186127" y="3382341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24F5867-222D-4E32-B8D7-9428DA1DD3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r="89715"/>
          <a:stretch/>
        </p:blipFill>
        <p:spPr>
          <a:xfrm>
            <a:off x="6600823" y="3360566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8A1886D-02E5-455C-82DE-92B80CC763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7552818" y="338783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5EC6C72-2AD6-4382-8182-02FAC80CC1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72571"/>
          <a:stretch/>
        </p:blipFill>
        <p:spPr>
          <a:xfrm>
            <a:off x="8015088" y="3375653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974" y="1190478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7179" y="564215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F438E2-D605-48F8-920D-DADD10BE2D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3725" b="60004"/>
          <a:stretch/>
        </p:blipFill>
        <p:spPr>
          <a:xfrm>
            <a:off x="1049573" y="1266468"/>
            <a:ext cx="11137901" cy="5419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A435CCA-B27E-4D24-AB2D-78C57303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1" y="1279290"/>
            <a:ext cx="2565789" cy="146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E61F3D-B1A7-479B-A35D-70EE98AF7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5" r="34243"/>
          <a:stretch/>
        </p:blipFill>
        <p:spPr>
          <a:xfrm>
            <a:off x="7965280" y="1588530"/>
            <a:ext cx="432521" cy="67640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5C3A991-7DCA-452E-9FD5-68D45297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r="54608"/>
          <a:stretch/>
        </p:blipFill>
        <p:spPr>
          <a:xfrm>
            <a:off x="1568334" y="2346404"/>
            <a:ext cx="432521" cy="67640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207BBB7B-D1CE-407F-8066-366ADAFBC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65002"/>
          <a:stretch/>
        </p:blipFill>
        <p:spPr>
          <a:xfrm>
            <a:off x="8390968" y="1588530"/>
            <a:ext cx="432521" cy="676402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C9EB09C-2421-4B40-BA8E-5268E806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9" r="71959"/>
          <a:stretch/>
        </p:blipFill>
        <p:spPr>
          <a:xfrm>
            <a:off x="8799608" y="1588530"/>
            <a:ext cx="432521" cy="676402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BC3EBEC-BF87-4D8E-9CA0-CA5330BD00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7" r="12851"/>
          <a:stretch/>
        </p:blipFill>
        <p:spPr>
          <a:xfrm>
            <a:off x="2021120" y="2346404"/>
            <a:ext cx="432521" cy="67640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AB3366F-6814-4B19-A17A-D47DA9F11E0E}"/>
              </a:ext>
            </a:extLst>
          </p:cNvPr>
          <p:cNvSpPr txBox="1"/>
          <p:nvPr/>
        </p:nvSpPr>
        <p:spPr>
          <a:xfrm>
            <a:off x="2315082" y="234640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A5A087E-EF97-49E4-862B-A952AA677B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4" r="26034"/>
          <a:stretch/>
        </p:blipFill>
        <p:spPr>
          <a:xfrm>
            <a:off x="2605503" y="2346404"/>
            <a:ext cx="432521" cy="67640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DE5B30CA-21F4-4179-A41C-1B43DC11CC89}"/>
              </a:ext>
            </a:extLst>
          </p:cNvPr>
          <p:cNvSpPr txBox="1"/>
          <p:nvPr/>
        </p:nvSpPr>
        <p:spPr>
          <a:xfrm>
            <a:off x="2996853" y="239221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455BD8B-ECC8-4625-955B-7E8FAB8FFD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6" r="36112"/>
          <a:stretch/>
        </p:blipFill>
        <p:spPr>
          <a:xfrm>
            <a:off x="3379107" y="2346404"/>
            <a:ext cx="432521" cy="67640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CC1A1E8-4264-4731-A0CA-9CAC2F912B61}"/>
              </a:ext>
            </a:extLst>
          </p:cNvPr>
          <p:cNvSpPr txBox="1"/>
          <p:nvPr/>
        </p:nvSpPr>
        <p:spPr>
          <a:xfrm>
            <a:off x="3794677" y="2451338"/>
            <a:ext cx="13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6)</a:t>
            </a: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00B5A8B-6342-4FA2-BDC6-7A3794AB7A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4" r="26034"/>
          <a:stretch/>
        </p:blipFill>
        <p:spPr>
          <a:xfrm>
            <a:off x="2630151" y="3090799"/>
            <a:ext cx="432521" cy="67640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C24874-44F3-4D1F-831C-EA14E1AD9287}"/>
              </a:ext>
            </a:extLst>
          </p:cNvPr>
          <p:cNvSpPr txBox="1"/>
          <p:nvPr/>
        </p:nvSpPr>
        <p:spPr>
          <a:xfrm>
            <a:off x="3098244" y="31336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3B44028-05C6-4EF5-B3DD-66AEC3013B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6" r="36112"/>
          <a:stretch/>
        </p:blipFill>
        <p:spPr>
          <a:xfrm>
            <a:off x="3350724" y="3090799"/>
            <a:ext cx="432521" cy="676402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E0B14CC4-4640-42E6-85AD-3750C2D445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0" r="54608"/>
          <a:stretch/>
        </p:blipFill>
        <p:spPr>
          <a:xfrm>
            <a:off x="1568334" y="3082862"/>
            <a:ext cx="432521" cy="676402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5A2F7A8-49F3-4953-BF3A-B24B50786D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7" r="12851"/>
          <a:stretch/>
        </p:blipFill>
        <p:spPr>
          <a:xfrm>
            <a:off x="2021120" y="3082862"/>
            <a:ext cx="432521" cy="67640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851BD1-FCC2-409C-98EC-9F6A21F684A7}"/>
              </a:ext>
            </a:extLst>
          </p:cNvPr>
          <p:cNvSpPr txBox="1"/>
          <p:nvPr/>
        </p:nvSpPr>
        <p:spPr>
          <a:xfrm>
            <a:off x="2311128" y="312867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21F444-865F-406C-8603-DEB3719CF994}"/>
              </a:ext>
            </a:extLst>
          </p:cNvPr>
          <p:cNvSpPr txBox="1"/>
          <p:nvPr/>
        </p:nvSpPr>
        <p:spPr>
          <a:xfrm>
            <a:off x="3798819" y="312774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D08420A-D789-4654-A3C1-3B7DFDF58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6" r="36112"/>
          <a:stretch/>
        </p:blipFill>
        <p:spPr>
          <a:xfrm>
            <a:off x="4132040" y="3090799"/>
            <a:ext cx="432521" cy="676402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7CE2F03F-6058-4D51-A942-4444018691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65468"/>
          <a:stretch/>
        </p:blipFill>
        <p:spPr>
          <a:xfrm>
            <a:off x="1568334" y="3827905"/>
            <a:ext cx="432521" cy="676402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6B7EFCA4-F098-4A66-B337-0F321E38E4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1" r="53507"/>
          <a:stretch/>
        </p:blipFill>
        <p:spPr>
          <a:xfrm>
            <a:off x="2021120" y="3827905"/>
            <a:ext cx="432521" cy="67640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838BF1C-240E-454E-9C11-D44DDC28991B}"/>
              </a:ext>
            </a:extLst>
          </p:cNvPr>
          <p:cNvSpPr txBox="1"/>
          <p:nvPr/>
        </p:nvSpPr>
        <p:spPr>
          <a:xfrm>
            <a:off x="2315082" y="382790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76D3D-43BD-4F27-B129-1F3FDA66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6" r="56262"/>
          <a:stretch/>
        </p:blipFill>
        <p:spPr>
          <a:xfrm>
            <a:off x="2605503" y="3827905"/>
            <a:ext cx="432521" cy="676402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900D5D0-8C7E-463F-8E06-AD97B49DD06B}"/>
              </a:ext>
            </a:extLst>
          </p:cNvPr>
          <p:cNvSpPr txBox="1"/>
          <p:nvPr/>
        </p:nvSpPr>
        <p:spPr>
          <a:xfrm>
            <a:off x="2996853" y="387371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D950622F-9B76-46C2-8925-D4419FB4B7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9" r="15079"/>
          <a:stretch/>
        </p:blipFill>
        <p:spPr>
          <a:xfrm>
            <a:off x="3462363" y="3827905"/>
            <a:ext cx="432521" cy="676402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4EFE0A1-858A-4253-AF1C-D72D7BF75024}"/>
              </a:ext>
            </a:extLst>
          </p:cNvPr>
          <p:cNvSpPr txBox="1"/>
          <p:nvPr/>
        </p:nvSpPr>
        <p:spPr>
          <a:xfrm>
            <a:off x="3794677" y="3932839"/>
            <a:ext cx="13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2)</a:t>
            </a: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37E6E95-1E1C-467A-976E-933CB9F7F3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0" r="65468"/>
          <a:stretch/>
        </p:blipFill>
        <p:spPr>
          <a:xfrm>
            <a:off x="1568334" y="4564363"/>
            <a:ext cx="432521" cy="676402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D6B49878-C64E-42E5-BD0E-B06AA45C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1" r="53507"/>
          <a:stretch/>
        </p:blipFill>
        <p:spPr>
          <a:xfrm>
            <a:off x="2021120" y="4564363"/>
            <a:ext cx="432521" cy="67640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FDFBF1F-015A-4669-B39C-763F9D357BAB}"/>
              </a:ext>
            </a:extLst>
          </p:cNvPr>
          <p:cNvSpPr txBox="1"/>
          <p:nvPr/>
        </p:nvSpPr>
        <p:spPr>
          <a:xfrm>
            <a:off x="2290199" y="461876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D275C9F9-EB5C-4373-AE96-902A33F07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6" r="56262"/>
          <a:stretch/>
        </p:blipFill>
        <p:spPr>
          <a:xfrm>
            <a:off x="2605503" y="4591687"/>
            <a:ext cx="432521" cy="6764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8CF6D84-CA83-44ED-8F76-AB7847BE98B4}"/>
              </a:ext>
            </a:extLst>
          </p:cNvPr>
          <p:cNvSpPr txBox="1"/>
          <p:nvPr/>
        </p:nvSpPr>
        <p:spPr>
          <a:xfrm>
            <a:off x="3098244" y="463750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980D5F60-12F1-4F57-B7D7-83F4321DA3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9" r="15079"/>
          <a:stretch/>
        </p:blipFill>
        <p:spPr>
          <a:xfrm>
            <a:off x="3415891" y="4582846"/>
            <a:ext cx="432521" cy="67640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0FC6655-E9BF-4D25-86AA-069CBED75FAA}"/>
              </a:ext>
            </a:extLst>
          </p:cNvPr>
          <p:cNvSpPr txBox="1"/>
          <p:nvPr/>
        </p:nvSpPr>
        <p:spPr>
          <a:xfrm>
            <a:off x="3798819" y="462866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295F2BF-5055-45E8-9475-AA28D6C594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0" r="74965"/>
          <a:stretch/>
        </p:blipFill>
        <p:spPr>
          <a:xfrm>
            <a:off x="4226279" y="4572948"/>
            <a:ext cx="338282" cy="67640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4F2E4622-1F7D-4D97-9D8B-E59AC0A488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4" r="26034"/>
          <a:stretch/>
        </p:blipFill>
        <p:spPr>
          <a:xfrm>
            <a:off x="1516807" y="5301347"/>
            <a:ext cx="432521" cy="67640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67A5DE58-FB50-448B-97C5-C2297F5B8767}"/>
              </a:ext>
            </a:extLst>
          </p:cNvPr>
          <p:cNvSpPr txBox="1"/>
          <p:nvPr/>
        </p:nvSpPr>
        <p:spPr>
          <a:xfrm>
            <a:off x="1947918" y="534716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C69EC3F9-99F5-4C5E-A4FE-9443B04F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7" r="12851"/>
          <a:stretch/>
        </p:blipFill>
        <p:spPr>
          <a:xfrm>
            <a:off x="2389242" y="5317992"/>
            <a:ext cx="432521" cy="67640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610B585B-1BF6-4F85-BE69-98927494A7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80807"/>
          <a:stretch/>
        </p:blipFill>
        <p:spPr>
          <a:xfrm>
            <a:off x="7615679" y="2346404"/>
            <a:ext cx="432521" cy="67640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655EC59C-A1E9-42F3-8E40-2842AD23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r="53655"/>
          <a:stretch/>
        </p:blipFill>
        <p:spPr>
          <a:xfrm>
            <a:off x="8068465" y="2346404"/>
            <a:ext cx="432521" cy="67640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609452C7-155A-41A0-89A9-A3F799946728}"/>
              </a:ext>
            </a:extLst>
          </p:cNvPr>
          <p:cNvSpPr txBox="1"/>
          <p:nvPr/>
        </p:nvSpPr>
        <p:spPr>
          <a:xfrm>
            <a:off x="8362427" y="234640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FAB8320F-53EE-4FB8-A77A-849423257A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5" r="47123"/>
          <a:stretch/>
        </p:blipFill>
        <p:spPr>
          <a:xfrm>
            <a:off x="8652848" y="2346404"/>
            <a:ext cx="432521" cy="676402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1F866CF9-69B1-4D45-A523-F7E3926F121C}"/>
              </a:ext>
            </a:extLst>
          </p:cNvPr>
          <p:cNvSpPr txBox="1"/>
          <p:nvPr/>
        </p:nvSpPr>
        <p:spPr>
          <a:xfrm>
            <a:off x="9044198" y="239221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65C66C25-01F2-4B6F-AAC4-AE2ED3FD99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r="74798"/>
          <a:stretch/>
        </p:blipFill>
        <p:spPr>
          <a:xfrm>
            <a:off x="9426452" y="2346404"/>
            <a:ext cx="432521" cy="67640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9541606-0D16-4ECE-9932-A69F20E32AA3}"/>
              </a:ext>
            </a:extLst>
          </p:cNvPr>
          <p:cNvSpPr txBox="1"/>
          <p:nvPr/>
        </p:nvSpPr>
        <p:spPr>
          <a:xfrm>
            <a:off x="9842022" y="2451338"/>
            <a:ext cx="13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4)</a:t>
            </a:r>
          </a:p>
        </p:txBody>
      </p:sp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42CDF4D-42C1-4825-B66C-D279C1698E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80807"/>
          <a:stretch/>
        </p:blipFill>
        <p:spPr>
          <a:xfrm>
            <a:off x="7615679" y="3071960"/>
            <a:ext cx="432521" cy="676402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6D326E6A-DF1E-4E69-8BC5-24B4DBF30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r="53655"/>
          <a:stretch/>
        </p:blipFill>
        <p:spPr>
          <a:xfrm>
            <a:off x="8068465" y="3071960"/>
            <a:ext cx="432521" cy="676402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C2B54D9-57CD-4C38-85F0-591435692DC3}"/>
              </a:ext>
            </a:extLst>
          </p:cNvPr>
          <p:cNvSpPr txBox="1"/>
          <p:nvPr/>
        </p:nvSpPr>
        <p:spPr>
          <a:xfrm>
            <a:off x="8336252" y="31177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CA3637B4-3180-4535-94B1-6721AE18A3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5" r="47123"/>
          <a:stretch/>
        </p:blipFill>
        <p:spPr>
          <a:xfrm>
            <a:off x="8652848" y="3071960"/>
            <a:ext cx="432521" cy="676402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C96FEF5D-3488-4529-83EF-17D862222547}"/>
              </a:ext>
            </a:extLst>
          </p:cNvPr>
          <p:cNvSpPr txBox="1"/>
          <p:nvPr/>
        </p:nvSpPr>
        <p:spPr>
          <a:xfrm>
            <a:off x="9145589" y="313365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2E0ECF0E-F91A-4B04-ADAC-2A97BE5F36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r="74798"/>
          <a:stretch/>
        </p:blipFill>
        <p:spPr>
          <a:xfrm>
            <a:off x="9426452" y="3081926"/>
            <a:ext cx="432521" cy="676402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96087AA3-165B-44D0-8C65-618012010F12}"/>
              </a:ext>
            </a:extLst>
          </p:cNvPr>
          <p:cNvSpPr txBox="1"/>
          <p:nvPr/>
        </p:nvSpPr>
        <p:spPr>
          <a:xfrm>
            <a:off x="9828336" y="312774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E15AA14-308A-43AC-BD5F-1BA64324B5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r="53655"/>
          <a:stretch/>
        </p:blipFill>
        <p:spPr>
          <a:xfrm>
            <a:off x="10294822" y="3071960"/>
            <a:ext cx="432521" cy="676402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7DA786C3-A595-424D-898C-F5A697E337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4" r="14174"/>
          <a:stretch/>
        </p:blipFill>
        <p:spPr>
          <a:xfrm>
            <a:off x="7615679" y="3816928"/>
            <a:ext cx="432521" cy="676402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48FD2AC2-2A00-4D1E-ACDA-14ECCBCD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r="64642"/>
          <a:stretch/>
        </p:blipFill>
        <p:spPr>
          <a:xfrm>
            <a:off x="8068465" y="3816928"/>
            <a:ext cx="432521" cy="67640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D76DE77C-16ED-4640-9468-E36BFBF39176}"/>
              </a:ext>
            </a:extLst>
          </p:cNvPr>
          <p:cNvSpPr txBox="1"/>
          <p:nvPr/>
        </p:nvSpPr>
        <p:spPr>
          <a:xfrm>
            <a:off x="8362427" y="381692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B0CE0ACF-3B55-4880-9691-9BD2B5030C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4" r="4974"/>
          <a:stretch/>
        </p:blipFill>
        <p:spPr>
          <a:xfrm>
            <a:off x="8652848" y="3816928"/>
            <a:ext cx="432521" cy="67640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021881A4-9514-48E9-9CD5-FC6FA9E58E17}"/>
              </a:ext>
            </a:extLst>
          </p:cNvPr>
          <p:cNvSpPr txBox="1"/>
          <p:nvPr/>
        </p:nvSpPr>
        <p:spPr>
          <a:xfrm>
            <a:off x="9044198" y="386274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BBEB5445-40CA-48C9-994B-14C228E9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9" r="4179"/>
          <a:stretch/>
        </p:blipFill>
        <p:spPr>
          <a:xfrm>
            <a:off x="9426452" y="3816928"/>
            <a:ext cx="432521" cy="676402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177964AC-F2CB-49A4-850B-034FFE0709AD}"/>
              </a:ext>
            </a:extLst>
          </p:cNvPr>
          <p:cNvSpPr txBox="1"/>
          <p:nvPr/>
        </p:nvSpPr>
        <p:spPr>
          <a:xfrm>
            <a:off x="9842022" y="3921862"/>
            <a:ext cx="13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2)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74ABF3-18E3-4442-9104-30CC57807029}"/>
              </a:ext>
            </a:extLst>
          </p:cNvPr>
          <p:cNvSpPr txBox="1"/>
          <p:nvPr/>
        </p:nvSpPr>
        <p:spPr>
          <a:xfrm>
            <a:off x="8336252" y="45882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9D72C8-360D-47B3-9369-27A4C047E981}"/>
              </a:ext>
            </a:extLst>
          </p:cNvPr>
          <p:cNvSpPr txBox="1"/>
          <p:nvPr/>
        </p:nvSpPr>
        <p:spPr>
          <a:xfrm>
            <a:off x="9145589" y="460417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F42B5F-1659-4587-95C0-132F2DFCED34}"/>
              </a:ext>
            </a:extLst>
          </p:cNvPr>
          <p:cNvSpPr txBox="1"/>
          <p:nvPr/>
        </p:nvSpPr>
        <p:spPr>
          <a:xfrm>
            <a:off x="9828336" y="459826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8E335CA1-3AF7-4984-83B9-F6BF90D3D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4" r="14174"/>
          <a:stretch/>
        </p:blipFill>
        <p:spPr>
          <a:xfrm>
            <a:off x="7615679" y="4591687"/>
            <a:ext cx="432521" cy="676402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E2CD0A7D-FA44-4076-9EB1-B71E9C3477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r="64642"/>
          <a:stretch/>
        </p:blipFill>
        <p:spPr>
          <a:xfrm>
            <a:off x="8068465" y="4591687"/>
            <a:ext cx="432521" cy="676402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6205701C-C3D1-4440-BEF6-92F8CD7E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4" r="4974"/>
          <a:stretch/>
        </p:blipFill>
        <p:spPr>
          <a:xfrm>
            <a:off x="8652848" y="4572948"/>
            <a:ext cx="432521" cy="67640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9811CA7A-14DC-4F29-85C3-F130E1C6E7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9" r="4179"/>
          <a:stretch/>
        </p:blipFill>
        <p:spPr>
          <a:xfrm>
            <a:off x="9426452" y="4551930"/>
            <a:ext cx="432521" cy="676402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451D1DFA-F7E4-424E-B48F-C9328CF894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0" r="74965"/>
          <a:stretch/>
        </p:blipFill>
        <p:spPr>
          <a:xfrm>
            <a:off x="10262340" y="4564363"/>
            <a:ext cx="338282" cy="676402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BC3316DA-E21A-48CE-A3C8-6961177295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1" r="54737"/>
          <a:stretch/>
        </p:blipFill>
        <p:spPr>
          <a:xfrm>
            <a:off x="7615679" y="5298676"/>
            <a:ext cx="432521" cy="676402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47D2B294-06E5-48FC-B1D6-F46C386D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0" r="43602"/>
          <a:stretch/>
        </p:blipFill>
        <p:spPr>
          <a:xfrm>
            <a:off x="7965281" y="5298676"/>
            <a:ext cx="535706" cy="676402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B809839D-5649-4CC0-8ACD-64912E998BDE}"/>
              </a:ext>
            </a:extLst>
          </p:cNvPr>
          <p:cNvSpPr txBox="1"/>
          <p:nvPr/>
        </p:nvSpPr>
        <p:spPr>
          <a:xfrm>
            <a:off x="8362427" y="52986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851DDC81-363A-4AED-9AE5-B9B4491760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4" r="4974"/>
          <a:stretch/>
        </p:blipFill>
        <p:spPr>
          <a:xfrm>
            <a:off x="8652848" y="5298676"/>
            <a:ext cx="432521" cy="67640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CF2F0353-D5B4-4693-B72B-457A23139695}"/>
              </a:ext>
            </a:extLst>
          </p:cNvPr>
          <p:cNvSpPr txBox="1"/>
          <p:nvPr/>
        </p:nvSpPr>
        <p:spPr>
          <a:xfrm>
            <a:off x="9044198" y="534448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E4A81C15-820C-4CCA-BB6A-5BEECD4DC4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2" r="46536"/>
          <a:stretch/>
        </p:blipFill>
        <p:spPr>
          <a:xfrm>
            <a:off x="9426452" y="5298676"/>
            <a:ext cx="432521" cy="676402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7DB30A3F-2488-4313-B05D-5176154ED189}"/>
              </a:ext>
            </a:extLst>
          </p:cNvPr>
          <p:cNvSpPr txBox="1"/>
          <p:nvPr/>
        </p:nvSpPr>
        <p:spPr>
          <a:xfrm>
            <a:off x="8336252" y="607004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CD0FC9A-F499-43BF-AC41-51A7D62E01DF}"/>
              </a:ext>
            </a:extLst>
          </p:cNvPr>
          <p:cNvSpPr txBox="1"/>
          <p:nvPr/>
        </p:nvSpPr>
        <p:spPr>
          <a:xfrm>
            <a:off x="9145589" y="608592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9B4F6760-9E55-40C6-A3E9-3146D7C5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1" r="54737"/>
          <a:stretch/>
        </p:blipFill>
        <p:spPr>
          <a:xfrm>
            <a:off x="7615679" y="6073435"/>
            <a:ext cx="432521" cy="676402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E6E1A47D-C407-4F84-920E-8F5A58D9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4" r="4974"/>
          <a:stretch/>
        </p:blipFill>
        <p:spPr>
          <a:xfrm>
            <a:off x="8652848" y="6054696"/>
            <a:ext cx="432521" cy="676402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E2882ED5-7365-41E5-A47B-9826FABDAF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0" r="43602"/>
          <a:stretch/>
        </p:blipFill>
        <p:spPr>
          <a:xfrm>
            <a:off x="7965281" y="6073684"/>
            <a:ext cx="535706" cy="67640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C8ECCBB6-9A40-4DB5-A782-9C661F29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2" r="46536"/>
          <a:stretch/>
        </p:blipFill>
        <p:spPr>
          <a:xfrm>
            <a:off x="9426452" y="6076263"/>
            <a:ext cx="432521" cy="676402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291416E8-35A2-4741-9D28-4206F5F45AB8}"/>
              </a:ext>
            </a:extLst>
          </p:cNvPr>
          <p:cNvSpPr txBox="1"/>
          <p:nvPr/>
        </p:nvSpPr>
        <p:spPr>
          <a:xfrm>
            <a:off x="2627793" y="538254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080214BB-DDAA-4020-B9FE-919B27A594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r="88870"/>
          <a:stretch/>
        </p:blipFill>
        <p:spPr>
          <a:xfrm>
            <a:off x="3117808" y="5317992"/>
            <a:ext cx="432521" cy="676402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E18108DB-8BB7-4D0E-8B77-EE356DF0060C}"/>
              </a:ext>
            </a:extLst>
          </p:cNvPr>
          <p:cNvSpPr txBox="1"/>
          <p:nvPr/>
        </p:nvSpPr>
        <p:spPr>
          <a:xfrm>
            <a:off x="3415891" y="5404597"/>
            <a:ext cx="13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(ост. 7)</a:t>
            </a:r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0D9F13B-0587-45DA-8D7C-A56173F2AC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" r="88870"/>
          <a:stretch/>
        </p:blipFill>
        <p:spPr>
          <a:xfrm>
            <a:off x="2332316" y="6062865"/>
            <a:ext cx="432521" cy="67640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EA63955-78F1-4D5B-8A65-726D0EC5CE03}"/>
              </a:ext>
            </a:extLst>
          </p:cNvPr>
          <p:cNvSpPr txBox="1"/>
          <p:nvPr/>
        </p:nvSpPr>
        <p:spPr>
          <a:xfrm>
            <a:off x="2722013" y="61005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F552D7DD-6C07-4CDB-94F5-5AB37C4AC1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7" r="12851"/>
          <a:stretch/>
        </p:blipFill>
        <p:spPr>
          <a:xfrm>
            <a:off x="3135344" y="6062865"/>
            <a:ext cx="432521" cy="676402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5169E25-F56C-420C-BA1E-118E6766DEE0}"/>
              </a:ext>
            </a:extLst>
          </p:cNvPr>
          <p:cNvSpPr txBox="1"/>
          <p:nvPr/>
        </p:nvSpPr>
        <p:spPr>
          <a:xfrm>
            <a:off x="3411914" y="610867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7B2EC640-DB44-4FCC-9B48-6D3AEFF1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4" r="26034"/>
          <a:stretch/>
        </p:blipFill>
        <p:spPr>
          <a:xfrm>
            <a:off x="1481786" y="6073435"/>
            <a:ext cx="432521" cy="676402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93F2919E-9F24-4C6F-B27C-13EC0155563B}"/>
              </a:ext>
            </a:extLst>
          </p:cNvPr>
          <p:cNvSpPr txBox="1"/>
          <p:nvPr/>
        </p:nvSpPr>
        <p:spPr>
          <a:xfrm>
            <a:off x="1928858" y="610050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04FD06D1-5784-4F5E-BD6D-A9B66464EE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4" r="26034"/>
          <a:stretch/>
        </p:blipFill>
        <p:spPr>
          <a:xfrm>
            <a:off x="3748864" y="6073435"/>
            <a:ext cx="432521" cy="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95" grpId="0"/>
      <p:bldP spid="97" grpId="0"/>
      <p:bldP spid="101" grpId="0"/>
      <p:bldP spid="102" grpId="0"/>
      <p:bldP spid="106" grpId="0"/>
      <p:bldP spid="108" grpId="0"/>
      <p:bldP spid="110" grpId="0"/>
      <p:bldP spid="113" grpId="0"/>
      <p:bldP spid="115" grpId="0"/>
      <p:bldP spid="117" grpId="0"/>
      <p:bldP spid="120" grpId="0"/>
      <p:bldP spid="125" grpId="0"/>
      <p:bldP spid="127" grpId="0"/>
      <p:bldP spid="129" grpId="0"/>
      <p:bldP spid="134" grpId="0"/>
      <p:bldP spid="136" grpId="0"/>
      <p:bldP spid="139" grpId="0"/>
      <p:bldP spid="143" grpId="0"/>
      <p:bldP spid="145" grpId="0"/>
      <p:bldP spid="147" grpId="0"/>
      <p:bldP spid="150" grpId="0"/>
      <p:bldP spid="152" grpId="0"/>
      <p:bldP spid="154" grpId="0"/>
      <p:bldP spid="178" grpId="0"/>
      <p:bldP spid="180" grpId="0"/>
      <p:bldP spid="183" grpId="0"/>
      <p:bldP spid="184" grpId="0"/>
      <p:bldP spid="193" grpId="0"/>
      <p:bldP spid="133" grpId="0"/>
      <p:bldP spid="148" grpId="0"/>
      <p:bldP spid="151" grpId="0"/>
      <p:bldP spid="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BF218B-9D24-469A-98F7-CD3FFF9CF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377" y="1664249"/>
            <a:ext cx="3523827" cy="50346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Добери значення змінних, щоб нерівності були істинні.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48371" y="5644448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Скругленный прямоугольник 24">
                <a:extLst>
                  <a:ext uri="{FF2B5EF4-FFF2-40B4-BE49-F238E27FC236}">
                    <a16:creationId xmlns:a16="http://schemas.microsoft.com/office/drawing/2014/main" id="{2C72FF09-C086-47FB-89AD-08117E30091F}"/>
                  </a:ext>
                </a:extLst>
              </p:cNvPr>
              <p:cNvSpPr/>
              <p:nvPr/>
            </p:nvSpPr>
            <p:spPr>
              <a:xfrm>
                <a:off x="4258210" y="959811"/>
                <a:ext cx="7651570" cy="105272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800" b="1" dirty="0">
                    <a:ln>
                      <a:solidFill>
                        <a:sysClr val="windowText" lastClr="000000"/>
                      </a:solidFill>
                    </a:ln>
                  </a:rPr>
                  <a:t>20</a:t>
                </a:r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&lt;5∙</a:t>
                </a:r>
                <a14:m>
                  <m:oMath xmlns:m="http://schemas.openxmlformats.org/officeDocument/2006/math"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&lt;</a:t>
                </a:r>
                <a:r>
                  <a:rPr lang="en-US" sz="4800" b="1" dirty="0" smtClean="0">
                    <a:ln>
                      <a:solidFill>
                        <a:sysClr val="windowText" lastClr="000000"/>
                      </a:solidFill>
                    </a:ln>
                  </a:rPr>
                  <a:t>45</a:t>
                </a:r>
                <a:r>
                  <a:rPr lang="uk-UA" sz="4800" b="1" dirty="0" smtClean="0">
                    <a:ln>
                      <a:solidFill>
                        <a:sysClr val="windowText" lastClr="000000"/>
                      </a:solidFill>
                    </a:ln>
                  </a:rPr>
                  <a:t>    </a:t>
                </a:r>
                <a:r>
                  <a:rPr lang="uk-UA" sz="4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х = .., .., .., .. .</a:t>
                </a:r>
                <a:endParaRPr lang="uk-UA" sz="48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Скругленный прямоугольник 24">
                <a:extLst>
                  <a:ext uri="{FF2B5EF4-FFF2-40B4-BE49-F238E27FC236}">
                    <a16:creationId xmlns:a16="http://schemas.microsoft.com/office/drawing/2014/main" id="{2C72FF09-C086-47FB-89AD-08117E300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10" y="959811"/>
                <a:ext cx="7651570" cy="105272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24">
                <a:extLst>
                  <a:ext uri="{FF2B5EF4-FFF2-40B4-BE49-F238E27FC236}">
                    <a16:creationId xmlns:a16="http://schemas.microsoft.com/office/drawing/2014/main" id="{D6D766F0-C8B1-4379-B2E7-3953C9E2BAB1}"/>
                  </a:ext>
                </a:extLst>
              </p:cNvPr>
              <p:cNvSpPr/>
              <p:nvPr/>
            </p:nvSpPr>
            <p:spPr>
              <a:xfrm>
                <a:off x="4258210" y="2398485"/>
                <a:ext cx="7651570" cy="105272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60</a:t>
                </a:r>
                <a14:m>
                  <m:oMath xmlns:m="http://schemas.openxmlformats.org/officeDocument/2006/math"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∙12</a:t>
                </a:r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1" i="1" dirty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4800" b="1" dirty="0" smtClean="0">
                    <a:ln>
                      <a:solidFill>
                        <a:sysClr val="windowText" lastClr="000000"/>
                      </a:solidFill>
                    </a:ln>
                  </a:rPr>
                  <a:t>84</a:t>
                </a:r>
                <a:r>
                  <a:rPr lang="uk-UA" sz="4800" b="1" dirty="0" smtClean="0">
                    <a:ln>
                      <a:solidFill>
                        <a:sysClr val="windowText" lastClr="000000"/>
                      </a:solidFill>
                    </a:ln>
                  </a:rPr>
                  <a:t>   </a:t>
                </a:r>
                <a:r>
                  <a:rPr lang="uk-UA" sz="4800" b="1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х = .., .., .. .</a:t>
                </a:r>
                <a:endParaRPr lang="uk-UA" sz="48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Скругленный прямоугольник 24">
                <a:extLst>
                  <a:ext uri="{FF2B5EF4-FFF2-40B4-BE49-F238E27FC236}">
                    <a16:creationId xmlns:a16="http://schemas.microsoft.com/office/drawing/2014/main" id="{D6D766F0-C8B1-4379-B2E7-3953C9E2B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10" y="2398485"/>
                <a:ext cx="7651570" cy="105272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Скругленный прямоугольник 24">
                <a:extLst>
                  <a:ext uri="{FF2B5EF4-FFF2-40B4-BE49-F238E27FC236}">
                    <a16:creationId xmlns:a16="http://schemas.microsoft.com/office/drawing/2014/main" id="{52EFA6F7-7D06-4846-B98D-76E43012B9F5}"/>
                  </a:ext>
                </a:extLst>
              </p:cNvPr>
              <p:cNvSpPr/>
              <p:nvPr/>
            </p:nvSpPr>
            <p:spPr>
              <a:xfrm>
                <a:off x="4258210" y="3770085"/>
                <a:ext cx="7651570" cy="105272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3</a:t>
                </a:r>
                <a14:m>
                  <m:oMath xmlns:m="http://schemas.openxmlformats.org/officeDocument/2006/math">
                    <m:r>
                      <a:rPr lang="en-US" sz="4800" b="1" dirty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sz="4800" b="1" dirty="0">
                        <a:ln>
                          <a:solidFill>
                            <a:sysClr val="windowText" lastClr="000000"/>
                          </a:solidFill>
                        </a:ln>
                      </a:rPr>
                      <m:t>&lt;</m:t>
                    </m:r>
                    <m:r>
                      <a:rPr lang="en-US" sz="4800" b="1" dirty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∙8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 dirty="0">
                        <a:ln>
                          <a:solidFill>
                            <a:sysClr val="windowText" lastClr="000000"/>
                          </a:solidFill>
                        </a:ln>
                      </a:rPr>
                      <m:t>&lt;</m:t>
                    </m:r>
                    <m:r>
                      <m:rPr>
                        <m:nor/>
                      </m:rPr>
                      <a:rPr lang="en-US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</a:rPr>
                      <m:t>56</m:t>
                    </m:r>
                    <m:r>
                      <m:rPr>
                        <m:nor/>
                      </m:rPr>
                      <a:rPr lang="uk-UA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</a:rPr>
                      <m:t>    х</m:t>
                    </m:r>
                    <m:r>
                      <m:rPr>
                        <m:nor/>
                      </m:rPr>
                      <a:rPr lang="uk-UA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= .., .., .. . </m:t>
                    </m:r>
                  </m:oMath>
                </a14:m>
                <a:endParaRPr lang="uk-UA" sz="48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17" name="Скругленный прямоугольник 24">
                <a:extLst>
                  <a:ext uri="{FF2B5EF4-FFF2-40B4-BE49-F238E27FC236}">
                    <a16:creationId xmlns:a16="http://schemas.microsoft.com/office/drawing/2014/main" id="{52EFA6F7-7D06-4846-B98D-76E43012B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10" y="3770085"/>
                <a:ext cx="7651570" cy="105272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Скругленный прямоугольник 24">
                <a:extLst>
                  <a:ext uri="{FF2B5EF4-FFF2-40B4-BE49-F238E27FC236}">
                    <a16:creationId xmlns:a16="http://schemas.microsoft.com/office/drawing/2014/main" id="{D90AA4F0-5031-45B5-BFB6-46BDD8C391CF}"/>
                  </a:ext>
                </a:extLst>
              </p:cNvPr>
              <p:cNvSpPr/>
              <p:nvPr/>
            </p:nvSpPr>
            <p:spPr>
              <a:xfrm>
                <a:off x="4258210" y="5336928"/>
                <a:ext cx="7651570" cy="1052724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b="1" dirty="0" smtClean="0">
                    <a:ln>
                      <a:solidFill>
                        <a:sysClr val="windowText" lastClr="000000"/>
                      </a:solidFill>
                    </a:ln>
                  </a:rPr>
                  <a:t>3</a:t>
                </a:r>
                <a14:m>
                  <m:oMath xmlns:m="http://schemas.openxmlformats.org/officeDocument/2006/math">
                    <m:r>
                      <a:rPr lang="en-US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</a:rPr>
                  <a:t>+35</a:t>
                </a:r>
                <a:r>
                  <a:rPr lang="en-US" sz="4800" b="1" dirty="0">
                    <a:ln>
                      <a:solidFill>
                        <a:sysClr val="windowText" lastClr="000000"/>
                      </a:solidFill>
                    </a:ln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b="1" i="1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𝟒𝟐</m:t>
                    </m:r>
                    <m:r>
                      <a:rPr lang="uk-UA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uk-UA" sz="4800" b="1" i="0" dirty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х= …..    </m:t>
                    </m:r>
                  </m:oMath>
                </a14:m>
                <a:endParaRPr lang="uk-UA" sz="4800" b="1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21" name="Скругленный прямоугольник 24">
                <a:extLst>
                  <a:ext uri="{FF2B5EF4-FFF2-40B4-BE49-F238E27FC236}">
                    <a16:creationId xmlns:a16="http://schemas.microsoft.com/office/drawing/2014/main" id="{D90AA4F0-5031-45B5-BFB6-46BDD8C39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210" y="5336928"/>
                <a:ext cx="7651570" cy="105272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0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38970</TotalTime>
  <Words>652</Words>
  <Application>Microsoft Office PowerPoint</Application>
  <PresentationFormat>Широкоэкранный</PresentationFormat>
  <Paragraphs>169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6023</cp:revision>
  <dcterms:created xsi:type="dcterms:W3CDTF">2018-01-05T16:38:53Z</dcterms:created>
  <dcterms:modified xsi:type="dcterms:W3CDTF">2022-05-07T12:02:25Z</dcterms:modified>
</cp:coreProperties>
</file>