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753" r:id="rId3"/>
    <p:sldId id="454" r:id="rId4"/>
    <p:sldId id="663" r:id="rId5"/>
    <p:sldId id="797" r:id="rId6"/>
    <p:sldId id="792" r:id="rId7"/>
    <p:sldId id="777" r:id="rId8"/>
    <p:sldId id="716" r:id="rId9"/>
    <p:sldId id="798" r:id="rId10"/>
    <p:sldId id="799" r:id="rId11"/>
    <p:sldId id="793" r:id="rId12"/>
    <p:sldId id="757" r:id="rId13"/>
    <p:sldId id="755" r:id="rId14"/>
    <p:sldId id="801" r:id="rId15"/>
    <p:sldId id="772" r:id="rId16"/>
    <p:sldId id="802" r:id="rId17"/>
    <p:sldId id="803" r:id="rId18"/>
    <p:sldId id="788" r:id="rId19"/>
    <p:sldId id="796" r:id="rId20"/>
    <p:sldId id="795" r:id="rId21"/>
    <p:sldId id="289" r:id="rId22"/>
    <p:sldId id="774" r:id="rId23"/>
    <p:sldId id="732" r:id="rId24"/>
    <p:sldId id="787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4037"/>
    <a:srgbClr val="6CB741"/>
    <a:srgbClr val="E24ED0"/>
    <a:srgbClr val="BB75A9"/>
    <a:srgbClr val="87BCE8"/>
    <a:srgbClr val="FFB441"/>
    <a:srgbClr val="FAF225"/>
    <a:srgbClr val="E9912D"/>
    <a:srgbClr val="E34DB5"/>
    <a:srgbClr val="2F3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04.05.2022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04.05.2022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04.05.2022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04.05.2022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04.05.2022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04.05.2022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2038" y="2660821"/>
            <a:ext cx="1992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>
                <a:solidFill>
                  <a:schemeClr val="bg1"/>
                </a:solidFill>
                <a:latin typeface="Monotype Corsiva" panose="03010101010201010101" pitchFamily="66" charset="0"/>
              </a:rPr>
              <a:t>№92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2336" y="4665330"/>
            <a:ext cx="85971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/>
              <a:t>Хто є громадянами України </a:t>
            </a:r>
            <a:endParaRPr lang="uk-UA" sz="60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9218" name="Picture 2" descr="Громадянин України не фізична особа, а її власник. – ГО &quot;Самоврядна громада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290" y="1487220"/>
            <a:ext cx="3026214" cy="3178110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543430"/>
            <a:ext cx="8732066" cy="6511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Поміркуй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74582" y="1402137"/>
            <a:ext cx="11643606" cy="111185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Чи пристали б ви на пропозицію однолітків дружити з дітьми іншої національності? Обґрунтуйте свою відповідь.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74583" y="2626121"/>
            <a:ext cx="11643605" cy="1063316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>
                <a:solidFill>
                  <a:schemeClr val="bg1"/>
                </a:solidFill>
              </a:rPr>
              <a:t>Сформулюйте правила гармонійного спільного проживання людей різних національностей.</a:t>
            </a:r>
          </a:p>
        </p:txBody>
      </p:sp>
      <p:pic>
        <p:nvPicPr>
          <p:cNvPr id="11" name="Picture 4" descr="3d Man Thinking Red Question Mark Stock Illustration 12751667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7"/>
          <a:stretch/>
        </p:blipFill>
        <p:spPr bwMode="auto">
          <a:xfrm>
            <a:off x="9819861" y="4494153"/>
            <a:ext cx="2226938" cy="221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Скругленный прямоугольник 5"/>
          <p:cNvSpPr/>
          <p:nvPr/>
        </p:nvSpPr>
        <p:spPr>
          <a:xfrm>
            <a:off x="1733068" y="4063400"/>
            <a:ext cx="8219315" cy="2649926"/>
          </a:xfrm>
          <a:prstGeom prst="roundRect">
            <a:avLst/>
          </a:prstGeom>
          <a:solidFill>
            <a:srgbClr val="DB40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rgbClr val="FFFF00"/>
                </a:solidFill>
              </a:rPr>
              <a:t>Бути справжнім громадянином України – означає ставитися з повагою і шаною до людей та місця, де ви живете.</a:t>
            </a:r>
          </a:p>
        </p:txBody>
      </p:sp>
    </p:spTree>
    <p:extLst>
      <p:ext uri="{BB962C8B-B14F-4D97-AF65-F5344CB8AC3E}">
        <p14:creationId xmlns:p14="http://schemas.microsoft.com/office/powerpoint/2010/main" val="107068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Оберіть правильну відповідь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03707" y="1261872"/>
            <a:ext cx="11763005" cy="3022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Права та обов'язки громадян України записані в …</a:t>
            </a:r>
          </a:p>
          <a:p>
            <a:r>
              <a:rPr lang="uk-UA" sz="3600" dirty="0"/>
              <a:t>а) указі Президента України.</a:t>
            </a:r>
          </a:p>
          <a:p>
            <a:r>
              <a:rPr lang="uk-UA" sz="3600" dirty="0"/>
              <a:t>б) Конституції України.</a:t>
            </a:r>
          </a:p>
          <a:p>
            <a:r>
              <a:rPr lang="uk-UA" sz="3600" dirty="0"/>
              <a:t>в) правилах внутрішнього розпорядку для учнів та батьків навчального закладу.</a:t>
            </a:r>
          </a:p>
        </p:txBody>
      </p:sp>
      <p:pic>
        <p:nvPicPr>
          <p:cNvPr id="3074" name="Picture 2" descr="Конституция Украины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32" y="4456408"/>
            <a:ext cx="3385378" cy="2256918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1189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Пригадайте 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83464" y="1362455"/>
            <a:ext cx="9854449" cy="1695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Якими є ваші громадські обов’язки. Чому ви повинні виконувати свої обов’язки у громаді?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83463" y="3432163"/>
            <a:ext cx="9854450" cy="2026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Назвіть громадські спільноти села або міста, рідного краю або країни, до яких ви належите.</a:t>
            </a:r>
          </a:p>
        </p:txBody>
      </p:sp>
      <p:pic>
        <p:nvPicPr>
          <p:cNvPr id="5122" name="Picture 2" descr="Для ерудитів та пізнайок | Блог учителя української мови та літератури  Лушпай Наталії Леонідівни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3"/>
          <a:stretch/>
        </p:blipFill>
        <p:spPr bwMode="auto">
          <a:xfrm>
            <a:off x="10190922" y="4311752"/>
            <a:ext cx="1896740" cy="229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62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Хто є головою нашої держави? Кому належить влада в Україні?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37160" y="1323095"/>
            <a:ext cx="11686032" cy="4163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tx1"/>
                </a:solidFill>
              </a:rPr>
              <a:t>Президент України </a:t>
            </a:r>
            <a:r>
              <a:rPr lang="uk-UA" sz="3600" dirty="0"/>
              <a:t>є головою нашої держави. Він є </a:t>
            </a:r>
            <a:r>
              <a:rPr lang="uk-UA" sz="3600" i="1" dirty="0">
                <a:solidFill>
                  <a:schemeClr val="tx1"/>
                </a:solidFill>
              </a:rPr>
              <a:t>гарантом</a:t>
            </a:r>
            <a:r>
              <a:rPr lang="uk-UA" sz="3600" dirty="0"/>
              <a:t> державного суверенітету, територіальної цілісності України, додержання Конституції України, прав і свобод людини і громадянина.</a:t>
            </a:r>
          </a:p>
          <a:p>
            <a:pPr algn="ctr"/>
            <a:r>
              <a:rPr lang="uk-UA" sz="3600" dirty="0"/>
              <a:t>Влада в Україні належить її народу. Саме повнолітні громадяни обирають народних депутатів до Верховної Ради України, яка  ухвалює закони держави.</a:t>
            </a:r>
          </a:p>
        </p:txBody>
      </p:sp>
    </p:spTree>
    <p:extLst>
      <p:ext uri="{BB962C8B-B14F-4D97-AF65-F5344CB8AC3E}">
        <p14:creationId xmlns:p14="http://schemas.microsoft.com/office/powerpoint/2010/main" val="128083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Словникова робота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8C8CE9-DEEF-4DC6-9315-AA1EBFD4B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83" y="766619"/>
            <a:ext cx="11558273" cy="6022108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290600" y="1441969"/>
            <a:ext cx="72316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000" b="1" dirty="0">
                <a:solidFill>
                  <a:srgbClr val="FF0000"/>
                </a:solidFill>
              </a:rPr>
              <a:t>Гара́нт — </a:t>
            </a:r>
            <a:r>
              <a:rPr lang="uk-UA" sz="4000" b="1" dirty="0"/>
              <a:t>той, хто гарантує що-небудь.</a:t>
            </a:r>
          </a:p>
          <a:p>
            <a:r>
              <a:rPr lang="uk-UA" sz="4000" b="1" dirty="0">
                <a:solidFill>
                  <a:srgbClr val="FF0000"/>
                </a:solidFill>
              </a:rPr>
              <a:t>Сувереніте́т — </a:t>
            </a:r>
            <a:r>
              <a:rPr lang="uk-UA" sz="4000" b="1" dirty="0"/>
              <a:t>це незалежність і самостійність держави в усіх справах, у тому числі за її межами.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129685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355596" y="494529"/>
            <a:ext cx="8732066" cy="58398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Припустіть, що може статися:</a:t>
            </a:r>
          </a:p>
        </p:txBody>
      </p:sp>
      <p:sp>
        <p:nvSpPr>
          <p:cNvPr id="11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83726" y="1230417"/>
            <a:ext cx="11794914" cy="6381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а) коли діти будуть переходити вулицю в недозволеному місці;</a:t>
            </a:r>
          </a:p>
        </p:txBody>
      </p:sp>
      <p:pic>
        <p:nvPicPr>
          <p:cNvPr id="6146" name="Picture 2" descr="На Сумщині поліція закликає батьків та педагогів навчати дітей правилам  дорожнього руху | The Sumy Post Новин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596" y="2244120"/>
            <a:ext cx="6209238" cy="3579815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Волиняни викидають сміття, де їм заманеться? | БУГ - bug.org.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4" y="2244120"/>
            <a:ext cx="3228961" cy="2421721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У районі на Волині люди викидають сміття дорогою до сміттєзвалища. ФОТО |  Волинь 24 - новини Волині та Луцьк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025" y="2221104"/>
            <a:ext cx="3877309" cy="2406606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Каміло: пластиковий пляж на Гаваях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705" y="2203037"/>
            <a:ext cx="3232897" cy="2424673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Скругленный прямоугольник 18"/>
          <p:cNvSpPr/>
          <p:nvPr/>
        </p:nvSpPr>
        <p:spPr>
          <a:xfrm>
            <a:off x="183726" y="1215251"/>
            <a:ext cx="11794914" cy="90980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Як ви вважаєте, чи є вашим громадським обов’язком дотримання правил вуличного руху?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10268" y="1201518"/>
            <a:ext cx="11794914" cy="730229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б) коли люди викидатимуть сміття біля водойм, у парках і скверах.</a:t>
            </a: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166191" y="4814294"/>
            <a:ext cx="7858540" cy="1732280"/>
          </a:xfrm>
          <a:prstGeom prst="roundRect">
            <a:avLst/>
          </a:prstGeom>
          <a:solidFill>
            <a:srgbClr val="DB40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FFFF00"/>
                </a:solidFill>
              </a:rPr>
              <a:t>Кожен громадянин України зобов'язаний берегти природу, охороняти її багатства.</a:t>
            </a:r>
          </a:p>
        </p:txBody>
      </p:sp>
      <p:pic>
        <p:nvPicPr>
          <p:cNvPr id="6154" name="Picture 10" descr="Восклицательный знак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632" y="4887182"/>
            <a:ext cx="1586504" cy="158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5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9" grpId="0" animBg="1"/>
      <p:bldP spid="19" grpId="1" animBg="1"/>
      <p:bldP spid="15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543430"/>
            <a:ext cx="8732066" cy="6511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Поміркуй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74582" y="1308862"/>
            <a:ext cx="11643606" cy="69026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Чи трапляються такі краєвиди у вашому місті (селі)? Як дбають жителі вашого населеного пункту про природу? 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74582" y="4180664"/>
            <a:ext cx="10413905" cy="1125102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solidFill>
                  <a:schemeClr val="bg1"/>
                </a:solidFill>
              </a:rPr>
              <a:t>Людство віками змінювало довкілля і пристосовувало його до своїх потреб. Нині настав час, коли ми повинні віддати належне природі і подбати про покоління, які житимуть після нас.</a:t>
            </a:r>
          </a:p>
        </p:txBody>
      </p:sp>
      <p:pic>
        <p:nvPicPr>
          <p:cNvPr id="11" name="Picture 4" descr="3d Man Thinking Red Question Mark Stock Illustration 12751667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7" r="24571" b="7467"/>
          <a:stretch/>
        </p:blipFill>
        <p:spPr bwMode="auto">
          <a:xfrm>
            <a:off x="10695077" y="4507359"/>
            <a:ext cx="1351722" cy="220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Вже через 30 років у світовому океані пластикових відходів буде більше, ніж  риби... • ЕCОDBAY – Дбаймо про екологію разом!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052" y="2083317"/>
            <a:ext cx="3019733" cy="2013155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Морське сміття — Вікіпеді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329" y="2083317"/>
            <a:ext cx="2684205" cy="2013155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Скругленный прямоугольник 11"/>
          <p:cNvSpPr/>
          <p:nvPr/>
        </p:nvSpPr>
        <p:spPr>
          <a:xfrm>
            <a:off x="1160689" y="5457727"/>
            <a:ext cx="9427797" cy="108884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Чи руйнуємо ми довкілля? Як саме люди завдають шкоди планеті? Як цьому запобігти?</a:t>
            </a:r>
          </a:p>
        </p:txBody>
      </p:sp>
    </p:spTree>
    <p:extLst>
      <p:ext uri="{BB962C8B-B14F-4D97-AF65-F5344CB8AC3E}">
        <p14:creationId xmlns:p14="http://schemas.microsoft.com/office/powerpoint/2010/main" val="400803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F8D282-3C5B-4B10-9CF8-7B9B11BC95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4" b="11371"/>
          <a:stretch/>
        </p:blipFill>
        <p:spPr>
          <a:xfrm>
            <a:off x="2107209" y="1558537"/>
            <a:ext cx="7636971" cy="515478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Выноска-облако 8"/>
          <p:cNvSpPr/>
          <p:nvPr/>
        </p:nvSpPr>
        <p:spPr>
          <a:xfrm>
            <a:off x="6595983" y="994737"/>
            <a:ext cx="2521529" cy="130511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/>
              <a:t>Прочитайте параграф на ст.121-122</a:t>
            </a:r>
          </a:p>
        </p:txBody>
      </p:sp>
    </p:spTree>
    <p:extLst>
      <p:ext uri="{BB962C8B-B14F-4D97-AF65-F5344CB8AC3E}">
        <p14:creationId xmlns:p14="http://schemas.microsoft.com/office/powerpoint/2010/main" val="77568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47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419777" y="1119942"/>
            <a:ext cx="6242458" cy="4114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1</a:t>
            </a:r>
          </a:p>
        </p:txBody>
      </p:sp>
      <p:sp>
        <p:nvSpPr>
          <p:cNvPr id="83" name="Скругленный прямоугольник 82"/>
          <p:cNvSpPr/>
          <p:nvPr/>
        </p:nvSpPr>
        <p:spPr>
          <a:xfrm>
            <a:off x="191318" y="1644483"/>
            <a:ext cx="11896344" cy="4070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Заповни анкету «Я – громадянин / громадянка України»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0730" y="2027210"/>
            <a:ext cx="4298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rgbClr val="FF0000"/>
                </a:solidFill>
              </a:rPr>
              <a:t> Я – громадян___ України. </a:t>
            </a: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235" y="5631037"/>
            <a:ext cx="2425427" cy="116905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801236" y="2830045"/>
            <a:ext cx="4298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Ім'я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01236" y="4270882"/>
            <a:ext cx="3147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Місце народження 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2260034" y="2776544"/>
            <a:ext cx="6455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1636002" y="3226268"/>
            <a:ext cx="6455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>
            <a:off x="2995705" y="3677303"/>
            <a:ext cx="6455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94435" y="2407723"/>
            <a:ext cx="1968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Прізвище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4032" y="3757398"/>
            <a:ext cx="179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Рідна мова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15204" y="3320870"/>
            <a:ext cx="2180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Національність </a:t>
            </a: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50" y="2471701"/>
            <a:ext cx="247685" cy="304843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51" y="2921425"/>
            <a:ext cx="247685" cy="304843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19" y="3372460"/>
            <a:ext cx="247685" cy="304843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47" y="3829478"/>
            <a:ext cx="247685" cy="304843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51" y="4374381"/>
            <a:ext cx="247685" cy="30484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01234" y="4781340"/>
            <a:ext cx="10516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Коли я виросту, я стану                                                                                 , тому що</a:t>
            </a:r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51" y="4884839"/>
            <a:ext cx="247685" cy="304843"/>
          </a:xfrm>
          <a:prstGeom prst="rect">
            <a:avLst/>
          </a:prstGeom>
        </p:spPr>
      </p:pic>
      <p:cxnSp>
        <p:nvCxnSpPr>
          <p:cNvPr id="28" name="Прямая соединительная линия 27"/>
          <p:cNvCxnSpPr/>
          <p:nvPr/>
        </p:nvCxnSpPr>
        <p:spPr>
          <a:xfrm>
            <a:off x="2419449" y="4104621"/>
            <a:ext cx="6455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3382100" y="4616458"/>
            <a:ext cx="6455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3949147" y="5189682"/>
            <a:ext cx="5287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V="1">
            <a:off x="553551" y="5552506"/>
            <a:ext cx="9743388" cy="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76471" y="2010909"/>
            <a:ext cx="1060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err="1">
                <a:solidFill>
                  <a:srgbClr val="FF0000"/>
                </a:solidFill>
              </a:rPr>
              <a:t>ин</a:t>
            </a:r>
            <a:endParaRPr lang="uk-UA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56956" y="2417801"/>
            <a:ext cx="3890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Шевченко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669645" y="2847476"/>
            <a:ext cx="3890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Іван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36908" y="3299836"/>
            <a:ext cx="3890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українець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58027" y="3709084"/>
            <a:ext cx="3890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українська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701993" y="4249417"/>
            <a:ext cx="3890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м. Київ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78249" y="4812943"/>
            <a:ext cx="3890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лікарем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59206" y="5210036"/>
            <a:ext cx="6932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хочу допомагати людям, лікуючи їх від </a:t>
            </a:r>
            <a:r>
              <a:rPr lang="uk-UA" sz="2400" dirty="0" err="1"/>
              <a:t>хвороб</a:t>
            </a:r>
            <a:r>
              <a:rPr lang="uk-UA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590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4" grpId="0"/>
      <p:bldP spid="46" grpId="0"/>
      <p:bldP spid="47" grpId="0"/>
      <p:bldP spid="48" grpId="0"/>
      <p:bldP spid="49" grpId="0"/>
      <p:bldP spid="50" grpId="0"/>
      <p:bldP spid="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47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355596" y="1040887"/>
            <a:ext cx="6242458" cy="4114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2</a:t>
            </a:r>
          </a:p>
        </p:txBody>
      </p:sp>
      <p:sp>
        <p:nvSpPr>
          <p:cNvPr id="83" name="Скругленный прямоугольник 82"/>
          <p:cNvSpPr/>
          <p:nvPr/>
        </p:nvSpPr>
        <p:spPr>
          <a:xfrm>
            <a:off x="191318" y="1509739"/>
            <a:ext cx="11896344" cy="721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Як називають людину, яка віддана (вірна) своєму народові? Познач      . </a:t>
            </a: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235" y="5631037"/>
            <a:ext cx="2425427" cy="1169056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3469" y="1716848"/>
            <a:ext cx="247685" cy="304843"/>
          </a:xfrm>
          <a:prstGeom prst="rect">
            <a:avLst/>
          </a:prstGeom>
        </p:spPr>
      </p:pic>
      <p:sp>
        <p:nvSpPr>
          <p:cNvPr id="39" name="Прямоугольник 38"/>
          <p:cNvSpPr/>
          <p:nvPr/>
        </p:nvSpPr>
        <p:spPr>
          <a:xfrm>
            <a:off x="702731" y="2392959"/>
            <a:ext cx="335186" cy="32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0" name="Прямоугольник 39"/>
          <p:cNvSpPr/>
          <p:nvPr/>
        </p:nvSpPr>
        <p:spPr>
          <a:xfrm>
            <a:off x="702731" y="2838072"/>
            <a:ext cx="335186" cy="32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1" name="TextBox 40"/>
          <p:cNvSpPr txBox="1"/>
          <p:nvPr/>
        </p:nvSpPr>
        <p:spPr>
          <a:xfrm>
            <a:off x="1132048" y="2775902"/>
            <a:ext cx="3824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патріотом / патріоткою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09572" y="2298906"/>
            <a:ext cx="3727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українцем / українкою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32048" y="3228946"/>
            <a:ext cx="4977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громадянином / громадянкою</a:t>
            </a:r>
          </a:p>
        </p:txBody>
      </p:sp>
      <p:pic>
        <p:nvPicPr>
          <p:cNvPr id="53" name="Рисунок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32" y="2815259"/>
            <a:ext cx="247685" cy="304843"/>
          </a:xfrm>
          <a:prstGeom prst="rect">
            <a:avLst/>
          </a:prstGeom>
        </p:spPr>
      </p:pic>
      <p:sp>
        <p:nvSpPr>
          <p:cNvPr id="54" name="Прямоугольник 53"/>
          <p:cNvSpPr/>
          <p:nvPr/>
        </p:nvSpPr>
        <p:spPr>
          <a:xfrm>
            <a:off x="702731" y="3281676"/>
            <a:ext cx="335186" cy="32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5" name="Скругленный прямоугольник 54"/>
          <p:cNvSpPr/>
          <p:nvPr/>
        </p:nvSpPr>
        <p:spPr>
          <a:xfrm>
            <a:off x="3355596" y="3698913"/>
            <a:ext cx="6242458" cy="4114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3</a:t>
            </a:r>
          </a:p>
        </p:txBody>
      </p:sp>
      <p:sp>
        <p:nvSpPr>
          <p:cNvPr id="56" name="Скругленный прямоугольник 55"/>
          <p:cNvSpPr/>
          <p:nvPr/>
        </p:nvSpPr>
        <p:spPr>
          <a:xfrm>
            <a:off x="191318" y="4167766"/>
            <a:ext cx="11896344" cy="68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Склади і запиши речення про те, хто є громадянином/громадянкою. Користуйся довідкою.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2048" y="5062330"/>
            <a:ext cx="10955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solidFill>
                  <a:schemeClr val="accent1"/>
                </a:solidFill>
              </a:rPr>
              <a:t>ДОВІДКА: </a:t>
            </a:r>
            <a:r>
              <a:rPr lang="uk-UA" sz="2400" dirty="0"/>
              <a:t>держава, країна, людина, закони, звичаї, традиції, визнає, дотримується, пишається, знає. 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V="1">
            <a:off x="1315472" y="6134738"/>
            <a:ext cx="8163339" cy="1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 flipV="1">
            <a:off x="1315472" y="6605190"/>
            <a:ext cx="8163339" cy="1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53665" y="5834279"/>
            <a:ext cx="82251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Громадянин – людина, яка проживає на певній території держави або країни і дотримується та визнає її закони; знає мову, звичаї; поважає традиції і пишається тим, що є громадянином цієї країни.</a:t>
            </a:r>
          </a:p>
        </p:txBody>
      </p:sp>
    </p:spTree>
    <p:extLst>
      <p:ext uri="{BB962C8B-B14F-4D97-AF65-F5344CB8AC3E}">
        <p14:creationId xmlns:p14="http://schemas.microsoft.com/office/powerpoint/2010/main" val="231920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9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</a:t>
            </a:r>
          </a:p>
        </p:txBody>
      </p:sp>
      <p:pic>
        <p:nvPicPr>
          <p:cNvPr id="1026" name="Picture 2" descr="Урок читання у 2 класі Т. Г. Шевченко – великий народний поет і художник Д.  Красицький “ Тарас Шевченко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18" y="1441969"/>
            <a:ext cx="66675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Презентація &quot;Організація класу. Розроблення правил та впровадження рутин.  Правила (Частина 2)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94"/>
          <a:stretch/>
        </p:blipFill>
        <p:spPr bwMode="auto">
          <a:xfrm>
            <a:off x="6935218" y="2527418"/>
            <a:ext cx="4977142" cy="282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23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48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419776" y="1035110"/>
            <a:ext cx="6242458" cy="4114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4</a:t>
            </a:r>
          </a:p>
        </p:txBody>
      </p:sp>
      <p:sp>
        <p:nvSpPr>
          <p:cNvPr id="46" name="Скругленный прямоугольник 45"/>
          <p:cNvSpPr/>
          <p:nvPr/>
        </p:nvSpPr>
        <p:spPr>
          <a:xfrm>
            <a:off x="3419776" y="4479718"/>
            <a:ext cx="6242458" cy="4114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5</a:t>
            </a:r>
          </a:p>
        </p:txBody>
      </p:sp>
      <p:sp>
        <p:nvSpPr>
          <p:cNvPr id="83" name="Скругленный прямоугольник 82"/>
          <p:cNvSpPr/>
          <p:nvPr/>
        </p:nvSpPr>
        <p:spPr>
          <a:xfrm>
            <a:off x="191318" y="1484005"/>
            <a:ext cx="11896344" cy="334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/>
              <a:t>Познач      правильні (істинні) продовження висловлювання.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13372" y="2214208"/>
            <a:ext cx="335186" cy="32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Прямоугольник 67"/>
          <p:cNvSpPr/>
          <p:nvPr/>
        </p:nvSpPr>
        <p:spPr>
          <a:xfrm>
            <a:off x="213372" y="2609131"/>
            <a:ext cx="335186" cy="32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TextBox 12"/>
          <p:cNvSpPr txBox="1"/>
          <p:nvPr/>
        </p:nvSpPr>
        <p:spPr>
          <a:xfrm>
            <a:off x="679816" y="2534248"/>
            <a:ext cx="812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спілкуються між собою;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79816" y="2148129"/>
            <a:ext cx="812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уболівають за спільну справу, як за свою;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191318" y="4923665"/>
            <a:ext cx="11896344" cy="607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/>
              <a:t>Добери з додаткових джерел та запиши українські прислів'я та приказки, які присвячені ставленню людини до праці.</a:t>
            </a: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235" y="5631037"/>
            <a:ext cx="2425427" cy="1169056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213372" y="3395536"/>
            <a:ext cx="335186" cy="32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679814" y="3304540"/>
            <a:ext cx="896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працюють активно разом;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213372" y="3787018"/>
            <a:ext cx="335186" cy="32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2" name="TextBox 41"/>
          <p:cNvSpPr txBox="1"/>
          <p:nvPr/>
        </p:nvSpPr>
        <p:spPr>
          <a:xfrm>
            <a:off x="667360" y="3714854"/>
            <a:ext cx="8875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добре знають свої права та обов'язки;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213372" y="3004054"/>
            <a:ext cx="335186" cy="32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TextBox 36"/>
          <p:cNvSpPr txBox="1"/>
          <p:nvPr/>
        </p:nvSpPr>
        <p:spPr>
          <a:xfrm>
            <a:off x="692269" y="2906425"/>
            <a:ext cx="8969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є небайдужими до проблем і справ громади;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213372" y="4170802"/>
            <a:ext cx="335186" cy="32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9" name="TextBox 38"/>
          <p:cNvSpPr txBox="1"/>
          <p:nvPr/>
        </p:nvSpPr>
        <p:spPr>
          <a:xfrm>
            <a:off x="679814" y="4088626"/>
            <a:ext cx="7696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дотримуються  законів спільнот, громади, держави.</a:t>
            </a:r>
          </a:p>
        </p:txBody>
      </p:sp>
      <p:pic>
        <p:nvPicPr>
          <p:cNvPr id="43" name="Рисунок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011" y="1494381"/>
            <a:ext cx="247685" cy="304843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1130869" y="5844209"/>
            <a:ext cx="8531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1130869" y="6288157"/>
            <a:ext cx="8531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1130869" y="6693448"/>
            <a:ext cx="8531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3372" y="1776137"/>
            <a:ext cx="11033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Населення стає громадою, а люди – громадянами, коли вони:</a:t>
            </a:r>
          </a:p>
        </p:txBody>
      </p:sp>
      <p:pic>
        <p:nvPicPr>
          <p:cNvPr id="48" name="Рисунок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65" y="2214715"/>
            <a:ext cx="247685" cy="304843"/>
          </a:xfrm>
          <a:prstGeom prst="rect">
            <a:avLst/>
          </a:prstGeom>
        </p:spPr>
      </p:pic>
      <p:pic>
        <p:nvPicPr>
          <p:cNvPr id="49" name="Рисунок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72" y="3002943"/>
            <a:ext cx="247685" cy="304843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06" y="3785935"/>
            <a:ext cx="247685" cy="304843"/>
          </a:xfrm>
          <a:prstGeom prst="rect">
            <a:avLst/>
          </a:prstGeom>
        </p:spPr>
      </p:pic>
      <p:pic>
        <p:nvPicPr>
          <p:cNvPr id="52" name="Рисунок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05" y="4183835"/>
            <a:ext cx="247685" cy="304843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1008333" y="5470887"/>
            <a:ext cx="40446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uk-UA" sz="2400" dirty="0">
                <a:latin typeface="+mj-lt"/>
              </a:rPr>
              <a:t> Бджола мала, а й та працює.</a:t>
            </a:r>
            <a:endParaRPr lang="uk-UA" sz="2400" b="0" i="0" dirty="0">
              <a:effectLst/>
              <a:latin typeface="+mj-lt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008333" y="5885868"/>
            <a:ext cx="30123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uk-UA" sz="2400" dirty="0">
                <a:latin typeface="+mj-lt"/>
              </a:rPr>
              <a:t> Без діла слабіє сила.</a:t>
            </a:r>
            <a:endParaRPr lang="uk-UA" sz="2400" b="0" i="0" dirty="0">
              <a:effectLst/>
              <a:latin typeface="+mj-lt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008333" y="6307566"/>
            <a:ext cx="40607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uk-UA" sz="2400" dirty="0">
                <a:latin typeface="+mj-lt"/>
              </a:rPr>
              <a:t> Без роботи день роком стає.</a:t>
            </a:r>
            <a:endParaRPr lang="uk-UA" sz="2400" b="0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947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3" grpId="0" animBg="1"/>
      <p:bldP spid="14" grpId="0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Висновок 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84048" y="1422332"/>
            <a:ext cx="11365992" cy="5127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Усі жителі України, незалежно від національності, є громадянами. Громадяни мають певні права та обов'язки, які визначає та гарантує держава. У свою чергу, громадяни мають дотримуватися законів і виконувати свої обов'язки. Тільки спільними зусиллями  можна розв'язувати складні проблеми людства. Одна з таких проблем – засмічення навколишнього середовища.</a:t>
            </a:r>
          </a:p>
        </p:txBody>
      </p:sp>
    </p:spTree>
    <p:extLst>
      <p:ext uri="{BB962C8B-B14F-4D97-AF65-F5344CB8AC3E}">
        <p14:creationId xmlns:p14="http://schemas.microsoft.com/office/powerpoint/2010/main" val="38396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 знаєте ви, що…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07449" y="1221585"/>
            <a:ext cx="7645073" cy="543100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dirty="0"/>
              <a:t>Українське містечко Рахів, яке розташоване у Карпатах, офіційно вважається географічним центром Європи. А сама Україна є найбільшою європейською державою, вся територія якої географічно розташована в Європі.</a:t>
            </a:r>
          </a:p>
        </p:txBody>
      </p:sp>
      <p:pic>
        <p:nvPicPr>
          <p:cNvPr id="2" name="Picture 2" descr="Центр Європи. Рахівський район. с.Ділове. Центр Европы. Раховский район.  с.Деловое. | Туристична Рахівщин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593" y="2230402"/>
            <a:ext cx="4111624" cy="3083718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6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6264067" y="2392822"/>
            <a:ext cx="4742916" cy="2905572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3600" b="1" dirty="0" smtClean="0">
              <a:solidFill>
                <a:srgbClr val="2F3242"/>
              </a:solidFill>
            </a:endParaRPr>
          </a:p>
          <a:p>
            <a:pPr algn="ctr"/>
            <a:endParaRPr lang="uk-UA" sz="3600" b="1" dirty="0" smtClean="0">
              <a:solidFill>
                <a:srgbClr val="2F3242"/>
              </a:solidFill>
            </a:endParaRPr>
          </a:p>
          <a:p>
            <a:pPr algn="ctr"/>
            <a:r>
              <a:rPr lang="uk-UA" sz="3600" b="1" dirty="0" smtClean="0">
                <a:solidFill>
                  <a:srgbClr val="2F3242"/>
                </a:solidFill>
              </a:rPr>
              <a:t>Повторити </a:t>
            </a:r>
            <a:r>
              <a:rPr lang="uk-UA" sz="3600" b="1" dirty="0">
                <a:solidFill>
                  <a:srgbClr val="2F3242"/>
                </a:solidFill>
              </a:rPr>
              <a:t>тему </a:t>
            </a:r>
            <a:endParaRPr lang="uk-UA" sz="3600" b="1" dirty="0" smtClean="0">
              <a:solidFill>
                <a:srgbClr val="2F3242"/>
              </a:solidFill>
            </a:endParaRPr>
          </a:p>
          <a:p>
            <a:pPr algn="ctr"/>
            <a:r>
              <a:rPr lang="uk-UA" sz="3600" b="1" dirty="0" smtClean="0">
                <a:solidFill>
                  <a:srgbClr val="2F3242"/>
                </a:solidFill>
              </a:rPr>
              <a:t>на ст. 118-121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uk-UA" sz="36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Зошитах </a:t>
            </a:r>
            <a:r>
              <a:rPr lang="uk-UA" sz="3600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ст. 47 - 48.</a:t>
            </a:r>
            <a:endParaRPr lang="uk-UA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uk-UA" sz="3600" b="1" dirty="0">
              <a:solidFill>
                <a:srgbClr val="2F3242"/>
              </a:solidFill>
            </a:endParaRPr>
          </a:p>
          <a:p>
            <a:pPr algn="ctr"/>
            <a:endParaRPr lang="uk-UA" sz="3600" b="1" i="1" dirty="0">
              <a:solidFill>
                <a:srgbClr val="2F3242"/>
              </a:solidFill>
            </a:endParaRPr>
          </a:p>
          <a:p>
            <a:pPr algn="ctr"/>
            <a:endParaRPr lang="uk-UA" sz="3600" i="1" dirty="0">
              <a:solidFill>
                <a:srgbClr val="2F3242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 «Все в твоїх руках»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7" t="1792" r="5671" b="934"/>
          <a:stretch/>
        </p:blipFill>
        <p:spPr>
          <a:xfrm>
            <a:off x="1191491" y="1290146"/>
            <a:ext cx="9812765" cy="5381868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609500" y="1304579"/>
            <a:ext cx="2447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600" b="1" dirty="0"/>
              <a:t>Яким був твій настрій? Яке завдання сподобалось </a:t>
            </a:r>
          </a:p>
          <a:p>
            <a:pPr algn="ctr"/>
            <a:r>
              <a:rPr lang="uk-UA" sz="1600" b="1" dirty="0"/>
              <a:t>найбільше?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43272" y="1290146"/>
            <a:ext cx="267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Чим ти сьогодні допоміг іншим? Чи покращилися сьогодні твої стосунки з оточуючими?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25710" y="3723928"/>
            <a:ext cx="267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Які труднощі ти сьогодні відчув? </a:t>
            </a:r>
          </a:p>
          <a:p>
            <a:pPr algn="ctr"/>
            <a:r>
              <a:rPr lang="uk-UA" b="1" dirty="0"/>
              <a:t>Над чим ще потрібно подумати?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19496" y="2901891"/>
            <a:ext cx="2576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Що ти сьогодні виконав? Яких результатів досяг?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09500" y="4836801"/>
            <a:ext cx="2678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Про що нове ти сьогодні дізнався? Які знання отримав?</a:t>
            </a:r>
          </a:p>
        </p:txBody>
      </p:sp>
    </p:spTree>
    <p:extLst>
      <p:ext uri="{BB962C8B-B14F-4D97-AF65-F5344CB8AC3E}">
        <p14:creationId xmlns:p14="http://schemas.microsoft.com/office/powerpoint/2010/main" val="349943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Програма «Як почуває себе ненька Україна?» в прямому ефірі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973D871-F8E9-49D2-B0F0-2844CCCC5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612" y="1273705"/>
            <a:ext cx="9644776" cy="542518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4EB3798-FD88-4C06-853A-DDD3032B46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694" y="3033088"/>
            <a:ext cx="664369" cy="414962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4DF4143-1517-459E-BD87-61BD623184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477" y="3889659"/>
            <a:ext cx="3116472" cy="336578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BEBF752B-E74B-4974-88E2-607D0C7805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0" t="9052" r="14150" b="16806"/>
          <a:stretch/>
        </p:blipFill>
        <p:spPr>
          <a:xfrm flipH="1">
            <a:off x="501314" y="4226524"/>
            <a:ext cx="2216372" cy="2366318"/>
          </a:xfrm>
          <a:prstGeom prst="rect">
            <a:avLst/>
          </a:prstGeom>
        </p:spPr>
      </p:pic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id="{877B13A1-60DA-45AE-AA15-944A5F7E597F}"/>
              </a:ext>
            </a:extLst>
          </p:cNvPr>
          <p:cNvSpPr/>
          <p:nvPr/>
        </p:nvSpPr>
        <p:spPr>
          <a:xfrm>
            <a:off x="266700" y="6363471"/>
            <a:ext cx="11658600" cy="229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Прямокутник 36">
            <a:extLst>
              <a:ext uri="{FF2B5EF4-FFF2-40B4-BE49-F238E27FC236}">
                <a16:creationId xmlns:a16="http://schemas.microsoft.com/office/drawing/2014/main" id="{B85ABA71-FB8C-485A-89DE-104D54B4A742}"/>
              </a:ext>
            </a:extLst>
          </p:cNvPr>
          <p:cNvSpPr/>
          <p:nvPr/>
        </p:nvSpPr>
        <p:spPr>
          <a:xfrm>
            <a:off x="363592" y="6226573"/>
            <a:ext cx="655583" cy="450107"/>
          </a:xfrm>
          <a:prstGeom prst="rect">
            <a:avLst/>
          </a:prstGeom>
          <a:solidFill>
            <a:srgbClr val="FF53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Прямокутник 37">
            <a:extLst>
              <a:ext uri="{FF2B5EF4-FFF2-40B4-BE49-F238E27FC236}">
                <a16:creationId xmlns:a16="http://schemas.microsoft.com/office/drawing/2014/main" id="{31D0FF76-9E6F-4DD7-8951-8D7A59D6A5F9}"/>
              </a:ext>
            </a:extLst>
          </p:cNvPr>
          <p:cNvSpPr/>
          <p:nvPr/>
        </p:nvSpPr>
        <p:spPr>
          <a:xfrm>
            <a:off x="240024" y="1264024"/>
            <a:ext cx="1369476" cy="49794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LIVE</a:t>
            </a:r>
            <a:endParaRPr lang="uk-UA" sz="3200" b="1" dirty="0"/>
          </a:p>
        </p:txBody>
      </p:sp>
      <p:sp>
        <p:nvSpPr>
          <p:cNvPr id="39" name="Бульбашка прямої мови: прямокутна з округленими кутами 38">
            <a:extLst>
              <a:ext uri="{FF2B5EF4-FFF2-40B4-BE49-F238E27FC236}">
                <a16:creationId xmlns:a16="http://schemas.microsoft.com/office/drawing/2014/main" id="{4B21E80B-0553-4061-ABBB-97E9DE1F1BF0}"/>
              </a:ext>
            </a:extLst>
          </p:cNvPr>
          <p:cNvSpPr/>
          <p:nvPr/>
        </p:nvSpPr>
        <p:spPr>
          <a:xfrm>
            <a:off x="1784926" y="2105025"/>
            <a:ext cx="3358574" cy="1669615"/>
          </a:xfrm>
          <a:prstGeom prst="wedgeRoundRectCallout">
            <a:avLst>
              <a:gd name="adj1" fmla="val -35552"/>
              <a:gd name="adj2" fmla="val 7054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Привіт, друзі!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А яка зараз пора року?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Який місяць?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Яке сьогодні число?</a:t>
            </a:r>
          </a:p>
        </p:txBody>
      </p:sp>
      <p:sp>
        <p:nvSpPr>
          <p:cNvPr id="40" name="Бульбашка прямої мови: прямокутна з округленими кутами 39">
            <a:extLst>
              <a:ext uri="{FF2B5EF4-FFF2-40B4-BE49-F238E27FC236}">
                <a16:creationId xmlns:a16="http://schemas.microsoft.com/office/drawing/2014/main" id="{8473B87A-8FC6-499A-A4D1-0F4D70A28CF5}"/>
              </a:ext>
            </a:extLst>
          </p:cNvPr>
          <p:cNvSpPr/>
          <p:nvPr/>
        </p:nvSpPr>
        <p:spPr>
          <a:xfrm>
            <a:off x="7562850" y="2405761"/>
            <a:ext cx="4362450" cy="1669615"/>
          </a:xfrm>
          <a:prstGeom prst="wedgeRoundRectCallout">
            <a:avLst>
              <a:gd name="adj1" fmla="val -2654"/>
              <a:gd name="adj2" fmla="val 6597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Мої вітання!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Яким було вранці небо, коли ми йшли до школи?</a:t>
            </a:r>
          </a:p>
          <a:p>
            <a:pPr algn="ctr"/>
            <a:r>
              <a:rPr lang="uk-UA" sz="2000" b="1">
                <a:solidFill>
                  <a:schemeClr val="accent2">
                    <a:lumMod val="50000"/>
                  </a:schemeClr>
                </a:solidFill>
              </a:rPr>
              <a:t>Що стосовно опадів</a:t>
            </a:r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Кому відома температура повітря?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EA14DB0-14C2-4135-96D1-6330616A940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" t="4730" r="75195" b="71911"/>
          <a:stretch/>
        </p:blipFill>
        <p:spPr>
          <a:xfrm>
            <a:off x="5331685" y="1104742"/>
            <a:ext cx="621506" cy="62865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0C6E46C-1C8C-4CE7-A0E2-3D5534BEDF7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01" t="4730" r="5251" b="74391"/>
          <a:stretch/>
        </p:blipFill>
        <p:spPr>
          <a:xfrm>
            <a:off x="6048863" y="1196049"/>
            <a:ext cx="1034700" cy="56190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088A31A-77BF-4574-BBF7-7FF4599864D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t="4730" r="37719" b="74391"/>
          <a:stretch/>
        </p:blipFill>
        <p:spPr>
          <a:xfrm>
            <a:off x="6995683" y="1157129"/>
            <a:ext cx="1034700" cy="561908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E614D09-687C-42A4-9540-5D7D98A66C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7" t="27924" r="58714" b="48717"/>
          <a:stretch/>
        </p:blipFill>
        <p:spPr>
          <a:xfrm>
            <a:off x="8536451" y="1191586"/>
            <a:ext cx="1072847" cy="6286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4CE8BF4-934D-48D5-893B-4631C53F729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0" t="49114" r="6482" b="27527"/>
          <a:stretch/>
        </p:blipFill>
        <p:spPr>
          <a:xfrm>
            <a:off x="9675376" y="1157129"/>
            <a:ext cx="907593" cy="62865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95308696-196C-4B58-9F95-8C9A282CEA8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0" t="20272" r="24250" b="44793"/>
          <a:stretch/>
        </p:blipFill>
        <p:spPr>
          <a:xfrm>
            <a:off x="10624185" y="1023713"/>
            <a:ext cx="1097280" cy="94023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964141BC-C1B7-44C4-97C1-B884BA08D7F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612" y="3457731"/>
            <a:ext cx="3063304" cy="29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9883 -7.40741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83 -7.40741E-7 L 0.21055 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55 0.00093 L 0.38073 0.0018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73 0.00185 L 0.55326 0.0020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26 0.00208 L 0.7013 0.001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13 0.00185 L 0.82461 0.0023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8" grpId="0" animBg="1"/>
      <p:bldP spid="39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355596" y="494529"/>
            <a:ext cx="8732066" cy="58398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Пригадайте</a:t>
            </a:r>
          </a:p>
        </p:txBody>
      </p:sp>
      <p:sp>
        <p:nvSpPr>
          <p:cNvPr id="11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74582" y="1402137"/>
            <a:ext cx="11643606" cy="5028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Як називається наша країна? Покажіть її на карті. 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74581" y="1984119"/>
            <a:ext cx="11643607" cy="489039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Як називають людей, які проживають в Україні?</a:t>
            </a:r>
          </a:p>
        </p:txBody>
      </p:sp>
      <p:pic>
        <p:nvPicPr>
          <p:cNvPr id="2" name="Picture 2" descr="Презентация на тему: &quot;Україна – найбільша країна в Європі. Вона розкинулася  на торгових шляхах з Європи до Азії, має вихід до Чорного та Азовського  морів, і плавно переходить.&quot;. Скачать бесплатно и без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9" b="11683"/>
          <a:stretch/>
        </p:blipFill>
        <p:spPr bwMode="auto">
          <a:xfrm>
            <a:off x="2204816" y="3599645"/>
            <a:ext cx="5985028" cy="3113680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Скругленный прямоугольник 13"/>
          <p:cNvSpPr/>
          <p:nvPr/>
        </p:nvSpPr>
        <p:spPr>
          <a:xfrm>
            <a:off x="174582" y="2566097"/>
            <a:ext cx="11643606" cy="89366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Дізнайтеся, діти яких національностей навчаються у вашому класі, школі.</a:t>
            </a:r>
          </a:p>
        </p:txBody>
      </p:sp>
      <p:pic>
        <p:nvPicPr>
          <p:cNvPr id="1028" name="Picture 4" descr="3d Man Thinking Red Question Mark Stock Illustration 12751667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7"/>
          <a:stretch/>
        </p:blipFill>
        <p:spPr bwMode="auto">
          <a:xfrm>
            <a:off x="9906161" y="4495706"/>
            <a:ext cx="2181501" cy="217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34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Словникова робота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8C8CE9-DEEF-4DC6-9315-AA1EBFD4B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83" y="766619"/>
            <a:ext cx="11558273" cy="6022108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290600" y="1441969"/>
            <a:ext cx="72316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5400" b="1" dirty="0">
                <a:solidFill>
                  <a:srgbClr val="FF0000"/>
                </a:solidFill>
              </a:rPr>
              <a:t>Націона́льність — </a:t>
            </a:r>
            <a:r>
              <a:rPr lang="uk-UA" sz="5400" b="1" dirty="0"/>
              <a:t>належність особи до нації, держави або народу.</a:t>
            </a:r>
            <a:endParaRPr lang="uk-UA" sz="5400" dirty="0"/>
          </a:p>
        </p:txBody>
      </p:sp>
    </p:spTree>
    <p:extLst>
      <p:ext uri="{BB962C8B-B14F-4D97-AF65-F5344CB8AC3E}">
        <p14:creationId xmlns:p14="http://schemas.microsoft.com/office/powerpoint/2010/main" val="135117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F8D282-3C5B-4B10-9CF8-7B9B11BC95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4" b="11371"/>
          <a:stretch/>
        </p:blipFill>
        <p:spPr>
          <a:xfrm>
            <a:off x="2107209" y="1558537"/>
            <a:ext cx="7636971" cy="515478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Выноска-облако 8"/>
          <p:cNvSpPr/>
          <p:nvPr/>
        </p:nvSpPr>
        <p:spPr>
          <a:xfrm>
            <a:off x="6595983" y="994737"/>
            <a:ext cx="2521529" cy="130511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/>
              <a:t>Прочитайте параграф на ст.118-119</a:t>
            </a:r>
          </a:p>
        </p:txBody>
      </p:sp>
    </p:spTree>
    <p:extLst>
      <p:ext uri="{BB962C8B-B14F-4D97-AF65-F5344CB8AC3E}">
        <p14:creationId xmlns:p14="http://schemas.microsoft.com/office/powerpoint/2010/main" val="189917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355596" y="494529"/>
            <a:ext cx="8732066" cy="58398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Продовжте українські приказки</a:t>
            </a:r>
          </a:p>
        </p:txBody>
      </p:sp>
      <p:sp>
        <p:nvSpPr>
          <p:cNvPr id="11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27050" y="1540182"/>
            <a:ext cx="4751735" cy="7925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600" dirty="0"/>
              <a:t>Як дбаєш, так і  … </a:t>
            </a:r>
          </a:p>
        </p:txBody>
      </p:sp>
      <p:pic>
        <p:nvPicPr>
          <p:cNvPr id="2050" name="Picture 2" descr="Неможлива історія | Джміль – журнал для дітей, їхніх батьків і педагогі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662" y="4868894"/>
            <a:ext cx="19050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Скругленный прямоугольник 12"/>
          <p:cNvSpPr/>
          <p:nvPr/>
        </p:nvSpPr>
        <p:spPr>
          <a:xfrm>
            <a:off x="527049" y="2637798"/>
            <a:ext cx="4751735" cy="7925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600" dirty="0"/>
              <a:t>Хто пізно встає, в того хліба  … 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27048" y="3735414"/>
            <a:ext cx="4751735" cy="7925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600" dirty="0"/>
              <a:t>В умілого руки …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808041" y="1536022"/>
            <a:ext cx="4751735" cy="792582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600" dirty="0"/>
              <a:t>маєш.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5808041" y="2637798"/>
            <a:ext cx="4751735" cy="792582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600" dirty="0"/>
              <a:t>не достає.</a:t>
            </a: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5808040" y="3735414"/>
            <a:ext cx="4751735" cy="792582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600" dirty="0"/>
              <a:t>не болять.</a:t>
            </a:r>
          </a:p>
        </p:txBody>
      </p:sp>
    </p:spTree>
    <p:extLst>
      <p:ext uri="{BB962C8B-B14F-4D97-AF65-F5344CB8AC3E}">
        <p14:creationId xmlns:p14="http://schemas.microsoft.com/office/powerpoint/2010/main" val="5841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543430"/>
            <a:ext cx="8732066" cy="6511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Поміркуй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74582" y="1402137"/>
            <a:ext cx="11643606" cy="5028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Хто є громадянами України?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74582" y="2112618"/>
            <a:ext cx="11643605" cy="23136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Особа, батьки або один з батьків якої на момент її народження були громадянами України, є громадянином України. </a:t>
            </a:r>
          </a:p>
          <a:p>
            <a:pPr algn="ctr"/>
            <a:r>
              <a:rPr lang="uk-UA" sz="2800" b="1" dirty="0">
                <a:solidFill>
                  <a:schemeClr val="bg1"/>
                </a:solidFill>
              </a:rPr>
              <a:t>Особа, яка народилася на території України від осіб без громадянства, які на законних підставах проживають на території України, є громадянином України.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74581" y="4633825"/>
            <a:ext cx="9353732" cy="50288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Чи є діти громадянами?</a:t>
            </a:r>
          </a:p>
        </p:txBody>
      </p:sp>
      <p:pic>
        <p:nvPicPr>
          <p:cNvPr id="11" name="Picture 4" descr="3d Man Thinking Red Question Mark Stock Illustration 12751667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7"/>
          <a:stretch/>
        </p:blipFill>
        <p:spPr bwMode="auto">
          <a:xfrm>
            <a:off x="9819861" y="4494153"/>
            <a:ext cx="2226938" cy="221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38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F8D282-3C5B-4B10-9CF8-7B9B11BC95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4" b="11371"/>
          <a:stretch/>
        </p:blipFill>
        <p:spPr>
          <a:xfrm>
            <a:off x="2107209" y="1558537"/>
            <a:ext cx="7636971" cy="515478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Выноска-облако 8"/>
          <p:cNvSpPr/>
          <p:nvPr/>
        </p:nvSpPr>
        <p:spPr>
          <a:xfrm>
            <a:off x="6595983" y="994737"/>
            <a:ext cx="2521529" cy="130511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/>
              <a:t>Прочитайте параграф на ст.119</a:t>
            </a:r>
          </a:p>
        </p:txBody>
      </p:sp>
    </p:spTree>
    <p:extLst>
      <p:ext uri="{BB962C8B-B14F-4D97-AF65-F5344CB8AC3E}">
        <p14:creationId xmlns:p14="http://schemas.microsoft.com/office/powerpoint/2010/main" val="78244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12396</TotalTime>
  <Words>1007</Words>
  <Application>Microsoft Office PowerPoint</Application>
  <PresentationFormat>Широкоэкранный</PresentationFormat>
  <Paragraphs>185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2309</cp:revision>
  <dcterms:created xsi:type="dcterms:W3CDTF">2018-01-05T16:38:53Z</dcterms:created>
  <dcterms:modified xsi:type="dcterms:W3CDTF">2022-05-04T15:06:32Z</dcterms:modified>
</cp:coreProperties>
</file>