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0"/>
  </p:handoutMasterIdLst>
  <p:sldIdLst>
    <p:sldId id="256" r:id="rId2"/>
    <p:sldId id="282" r:id="rId3"/>
    <p:sldId id="264" r:id="rId4"/>
    <p:sldId id="262" r:id="rId5"/>
    <p:sldId id="283" r:id="rId6"/>
    <p:sldId id="285" r:id="rId7"/>
    <p:sldId id="284" r:id="rId8"/>
    <p:sldId id="286" r:id="rId9"/>
    <p:sldId id="265" r:id="rId10"/>
    <p:sldId id="266" r:id="rId11"/>
    <p:sldId id="267" r:id="rId12"/>
    <p:sldId id="271" r:id="rId13"/>
    <p:sldId id="272" r:id="rId14"/>
    <p:sldId id="273" r:id="rId15"/>
    <p:sldId id="270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A8D"/>
    <a:srgbClr val="180450"/>
    <a:srgbClr val="003374"/>
    <a:srgbClr val="001642"/>
    <a:srgbClr val="3A5896"/>
    <a:srgbClr val="385592"/>
    <a:srgbClr val="FFFFFF"/>
    <a:srgbClr val="D6DEEA"/>
    <a:srgbClr val="9F9289"/>
    <a:srgbClr val="E2DED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BD9794-A4CC-42D0-9A65-24C6B9EF407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970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newsflash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brobka.pp.ua/2601-priyomi-pilyannya-ruchnimi-pilkami.html" TargetMode="External"/><Relationship Id="rId2" Type="http://schemas.openxmlformats.org/officeDocument/2006/relationships/hyperlink" Target="http://bouw.ru/article/dvernie-nalichniki?oprd=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aurok.com.ua/prezentaciya-zapilyuvannya-u-stusli-120240.html" TargetMode="External"/><Relationship Id="rId4" Type="http://schemas.openxmlformats.org/officeDocument/2006/relationships/hyperlink" Target="https://infourok.ru/material.html?mid=4335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5073" y="2105526"/>
            <a:ext cx="6015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3200" b="1" i="1" dirty="0" smtClean="0">
                <a:solidFill>
                  <a:srgbClr val="00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Технологічний </a:t>
            </a:r>
            <a:r>
              <a:rPr lang="uk-UA" sz="3200" b="1" i="1" dirty="0" smtClean="0">
                <a:solidFill>
                  <a:srgbClr val="00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процес виготовлення виробу: </a:t>
            </a:r>
            <a:r>
              <a:rPr lang="uk-UA" sz="3200" b="1" i="1" dirty="0" smtClean="0">
                <a:solidFill>
                  <a:srgbClr val="00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стругання, запилювання </a:t>
            </a:r>
            <a:r>
              <a:rPr lang="uk-UA" sz="3200" b="1" i="1" dirty="0" smtClean="0">
                <a:solidFill>
                  <a:srgbClr val="00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 </a:t>
            </a:r>
            <a:r>
              <a:rPr lang="uk-UA" sz="3200" b="1" i="1" dirty="0" err="1" smtClean="0">
                <a:solidFill>
                  <a:srgbClr val="00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стуслі</a:t>
            </a:r>
            <a:endParaRPr lang="ru-RU" sz="3200" b="1" i="1" dirty="0">
              <a:solidFill>
                <a:srgbClr val="0033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4731" y="6165668"/>
            <a:ext cx="5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i="1" dirty="0" smtClean="0">
                <a:latin typeface="Georgia" pitchFamily="18" charset="0"/>
              </a:rPr>
              <a:t>.</a:t>
            </a:r>
            <a:endParaRPr lang="ru-RU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516" y="757989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Будова </a:t>
            </a:r>
            <a:r>
              <a:rPr lang="uk-UA" sz="4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стусла</a:t>
            </a: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pic>
        <p:nvPicPr>
          <p:cNvPr id="20482" name="Picture 2" descr="https://ds04.infourok.ru/uploads/ex/03e2/001218c9-12b2aea8/hello_html_68a40c4.png"/>
          <p:cNvPicPr>
            <a:picLocks noChangeAspect="1" noChangeArrowheads="1"/>
          </p:cNvPicPr>
          <p:nvPr/>
        </p:nvPicPr>
        <p:blipFill>
          <a:blip r:embed="rId2" cstate="print"/>
          <a:srcRect l="44187" b="25661"/>
          <a:stretch>
            <a:fillRect/>
          </a:stretch>
        </p:blipFill>
        <p:spPr bwMode="auto">
          <a:xfrm>
            <a:off x="0" y="2108000"/>
            <a:ext cx="5314509" cy="3402463"/>
          </a:xfrm>
          <a:prstGeom prst="rect">
            <a:avLst/>
          </a:prstGeom>
          <a:noFill/>
        </p:spPr>
      </p:pic>
      <p:sp>
        <p:nvSpPr>
          <p:cNvPr id="4" name="Овал 3"/>
          <p:cNvSpPr/>
          <p:nvPr/>
        </p:nvSpPr>
        <p:spPr>
          <a:xfrm>
            <a:off x="2514599" y="4716378"/>
            <a:ext cx="397042" cy="397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7347" y="2442411"/>
            <a:ext cx="286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1. Дно </a:t>
            </a:r>
            <a:r>
              <a:rPr lang="uk-UA" sz="3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стусла</a:t>
            </a:r>
            <a:endParaRPr lang="ru-RU" sz="32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328736" y="4291262"/>
            <a:ext cx="397042" cy="397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847347" y="3140242"/>
            <a:ext cx="2481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2. </a:t>
            </a:r>
            <a:r>
              <a:rPr lang="uk-UA" sz="3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Боковина</a:t>
            </a:r>
            <a:endParaRPr lang="ru-RU" sz="32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69494" y="2602831"/>
            <a:ext cx="397042" cy="397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47347" y="3934326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3.Заготовка</a:t>
            </a:r>
            <a:endParaRPr lang="ru-RU" sz="32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544051" y="2290010"/>
            <a:ext cx="397042" cy="397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47348" y="4752473"/>
            <a:ext cx="2241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4.Ножівка</a:t>
            </a:r>
            <a:endParaRPr lang="ru-RU" sz="32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gray">
          <a:xfrm>
            <a:off x="766010" y="4555960"/>
            <a:ext cx="7652084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gray">
          <a:xfrm>
            <a:off x="729915" y="4002507"/>
            <a:ext cx="7884695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gray">
          <a:xfrm>
            <a:off x="597567" y="3412959"/>
            <a:ext cx="7872663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gray">
          <a:xfrm>
            <a:off x="577516" y="2815391"/>
            <a:ext cx="7652084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gray">
          <a:xfrm>
            <a:off x="733926" y="2129590"/>
            <a:ext cx="7652085" cy="821992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gray">
          <a:xfrm>
            <a:off x="697831" y="1624264"/>
            <a:ext cx="7628021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37874" y="685800"/>
            <a:ext cx="5838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Процес пиляння в </a:t>
            </a:r>
            <a:r>
              <a:rPr lang="uk-UA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стуслі</a:t>
            </a:r>
            <a:endParaRPr lang="ru-RU" sz="32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274" y="1546920"/>
            <a:ext cx="56410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Для точного і чистого поперечного розпилювання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деталей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під прямим кутом і під кутом 45 °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застосовують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пильне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стусло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(розпилювальний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ящик).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стуслі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виконують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пилкою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дрібними зубцями.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Така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пилка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дає чистий пропил і не псує прорізів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стусла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. Деталі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(рейки)по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одній або по кілька штук закладають в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стусло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. Під час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їх притискають долонею і великим пальцем лівої руки до протилежного (від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себе) 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борту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стусла</a:t>
            </a:r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.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506" name="Picture 2" descr="http://www.te.zavantag.com/tw_files2/urls_33/4/d-3860/7z-docs/1_html_m38e0365e.png"/>
          <p:cNvPicPr>
            <a:picLocks noChangeAspect="1" noChangeArrowheads="1"/>
          </p:cNvPicPr>
          <p:nvPr/>
        </p:nvPicPr>
        <p:blipFill>
          <a:blip r:embed="rId2" cstate="print"/>
          <a:srcRect l="57617" t="9208" r="3038" b="57012"/>
          <a:stretch>
            <a:fillRect/>
          </a:stretch>
        </p:blipFill>
        <p:spPr bwMode="auto">
          <a:xfrm>
            <a:off x="6433332" y="3958046"/>
            <a:ext cx="2367845" cy="2390503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215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047" y="444825"/>
            <a:ext cx="8196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rgbClr val="001642"/>
                </a:solidFill>
                <a:latin typeface="Georgia" pitchFamily="18" charset="0"/>
              </a:rPr>
              <a:t>Послідовність виконання</a:t>
            </a:r>
            <a:endParaRPr lang="ru-RU" sz="4000" b="1" i="1" dirty="0">
              <a:solidFill>
                <a:srgbClr val="001642"/>
              </a:solidFill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137" y="1397727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uk-UA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2400" b="1" i="1" dirty="0" smtClean="0">
                <a:solidFill>
                  <a:srgbClr val="173A8D"/>
                </a:solidFill>
                <a:latin typeface="Georgia" pitchFamily="18" charset="0"/>
              </a:rPr>
              <a:t>Крок 1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Підготуємо рейки.</a:t>
            </a:r>
          </a:p>
        </p:txBody>
      </p:sp>
      <p:pic>
        <p:nvPicPr>
          <p:cNvPr id="32770" name="Picture 2" descr="http://2.bp.blogspot.com/_mKwfRWs4L1o/TQXYgSbKG5I/AAAAAAAABsA/-NTe0FbHnfg/s1600/1.jpg"/>
          <p:cNvPicPr>
            <a:picLocks noChangeAspect="1" noChangeArrowheads="1"/>
          </p:cNvPicPr>
          <p:nvPr/>
        </p:nvPicPr>
        <p:blipFill>
          <a:blip r:embed="rId2" cstate="print"/>
          <a:srcRect l="12141" t="10965" r="14220" b="13199"/>
          <a:stretch>
            <a:fillRect/>
          </a:stretch>
        </p:blipFill>
        <p:spPr bwMode="auto">
          <a:xfrm>
            <a:off x="5269832" y="1491915"/>
            <a:ext cx="3489158" cy="2658979"/>
          </a:xfrm>
          <a:prstGeom prst="rect">
            <a:avLst/>
          </a:prstGeom>
          <a:noFill/>
        </p:spPr>
      </p:pic>
      <p:grpSp>
        <p:nvGrpSpPr>
          <p:cNvPr id="8" name="Группа 7"/>
          <p:cNvGrpSpPr/>
          <p:nvPr/>
        </p:nvGrpSpPr>
        <p:grpSpPr>
          <a:xfrm>
            <a:off x="577516" y="3416967"/>
            <a:ext cx="3741820" cy="2803358"/>
            <a:chOff x="613611" y="2959767"/>
            <a:chExt cx="3741820" cy="280335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155030" y="2971801"/>
              <a:ext cx="3188369" cy="27792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772" name="Picture 4" descr="https://pilometr.ru/images/cms/thumbs/bdb38361a8801933bbccc6ce6b29b74b3c778209/reika_5x19_600_600_5_70.png"/>
            <p:cNvPicPr>
              <a:picLocks noChangeAspect="1" noChangeArrowheads="1"/>
            </p:cNvPicPr>
            <p:nvPr/>
          </p:nvPicPr>
          <p:blipFill>
            <a:blip r:embed="rId3" cstate="print"/>
            <a:srcRect t="6034"/>
            <a:stretch>
              <a:fillRect/>
            </a:stretch>
          </p:blipFill>
          <p:spPr bwMode="auto">
            <a:xfrm>
              <a:off x="613611" y="2959767"/>
              <a:ext cx="2791326" cy="2622884"/>
            </a:xfrm>
            <a:prstGeom prst="rect">
              <a:avLst/>
            </a:prstGeom>
            <a:noFill/>
          </p:spPr>
        </p:pic>
        <p:pic>
          <p:nvPicPr>
            <p:cNvPr id="7" name="Picture 4" descr="https://pilometr.ru/images/cms/thumbs/bdb38361a8801933bbccc6ce6b29b74b3c778209/reika_5x19_600_600_5_7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4105" y="2971799"/>
              <a:ext cx="2791326" cy="27913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601579"/>
            <a:ext cx="558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b="1" i="1" dirty="0">
              <a:solidFill>
                <a:srgbClr val="001642"/>
              </a:solidFill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010" y="1084218"/>
            <a:ext cx="7755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173A8D"/>
                </a:solidFill>
                <a:latin typeface="Georgia" pitchFamily="18" charset="0"/>
              </a:rPr>
              <a:t>Крок 2.</a:t>
            </a:r>
          </a:p>
          <a:p>
            <a:r>
              <a:rPr lang="uk-UA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Ваше </a:t>
            </a:r>
            <a:r>
              <a:rPr lang="uk-UA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завдання розмітити кут 45</a:t>
            </a:r>
            <a:r>
              <a:rPr lang="uk-UA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  <a:sym typeface="Symbol"/>
              </a:rPr>
              <a:t>, для кожної відпиляної вами рейки на минулому уроці, з обох сторін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pic>
        <p:nvPicPr>
          <p:cNvPr id="31746" name="Picture 2" descr="http://bouw.ru/userfiles/275_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35" y="2773692"/>
            <a:ext cx="4216499" cy="2379261"/>
          </a:xfrm>
          <a:prstGeom prst="rect">
            <a:avLst/>
          </a:prstGeom>
          <a:noFill/>
        </p:spPr>
      </p:pic>
      <p:pic>
        <p:nvPicPr>
          <p:cNvPr id="31748" name="Picture 4" descr="http://bouw.ru/userfiles/247_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558" y="4062055"/>
            <a:ext cx="4590715" cy="2591409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5" y="1240970"/>
            <a:ext cx="169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b="1" i="1" dirty="0">
              <a:solidFill>
                <a:srgbClr val="001642"/>
              </a:solidFill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87987"/>
            <a:ext cx="914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Далі вам необхідно підготувати до роботи </a:t>
            </a:r>
            <a:r>
              <a:rPr lang="uk-UA" sz="2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стусло</a:t>
            </a:r>
            <a:r>
              <a:rPr lang="uk-UA" sz="2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, рейку та ножівку</a:t>
            </a:r>
            <a:endParaRPr lang="ru-RU" sz="22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82" y="1698171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solidFill>
                  <a:srgbClr val="173A8D"/>
                </a:solidFill>
                <a:latin typeface="Georgia" pitchFamily="18" charset="0"/>
              </a:rPr>
              <a:t>Крок 3.</a:t>
            </a:r>
          </a:p>
          <a:p>
            <a:pPr algn="ctr"/>
            <a:r>
              <a:rPr lang="uk-UA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Рейку </a:t>
            </a:r>
            <a:r>
              <a:rPr lang="uk-UA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покласти в </a:t>
            </a:r>
            <a:r>
              <a:rPr lang="uk-UA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стусло</a:t>
            </a:r>
            <a:r>
              <a:rPr lang="uk-UA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, як показано на малюнку, притиснути її рукою. Ножівку поставити в пази, які обрізають заготовку під кутом 45</a:t>
            </a:r>
            <a:r>
              <a:rPr lang="uk-UA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  <a:sym typeface="Symbol"/>
              </a:rPr>
              <a:t> (як показано на малюнку)</a:t>
            </a:r>
            <a:endParaRPr lang="ru-RU" sz="20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pic>
        <p:nvPicPr>
          <p:cNvPr id="30722" name="Picture 2" descr="http://bouw.ru/userfiles/318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138" y="3135332"/>
            <a:ext cx="4440542" cy="3317719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8 -0.00162 L -0.22952 -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07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/>
          </p:cNvSpPr>
          <p:nvPr/>
        </p:nvSpPr>
        <p:spPr bwMode="gray">
          <a:xfrm>
            <a:off x="320567" y="5133473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gray">
          <a:xfrm>
            <a:off x="472966" y="4419491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gray">
          <a:xfrm>
            <a:off x="132074" y="3533273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gray">
          <a:xfrm>
            <a:off x="284473" y="2819291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gray">
          <a:xfrm>
            <a:off x="132074" y="2053389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gray">
          <a:xfrm>
            <a:off x="284473" y="1339407"/>
            <a:ext cx="8859527" cy="701675"/>
          </a:xfrm>
          <a:custGeom>
            <a:avLst/>
            <a:gdLst>
              <a:gd name="T0" fmla="*/ 266 w 4864"/>
              <a:gd name="T1" fmla="*/ 42 h 769"/>
              <a:gd name="T2" fmla="*/ 107 w 4864"/>
              <a:gd name="T3" fmla="*/ 103 h 769"/>
              <a:gd name="T4" fmla="*/ 69 w 4864"/>
              <a:gd name="T5" fmla="*/ 200 h 769"/>
              <a:gd name="T6" fmla="*/ 38 w 4864"/>
              <a:gd name="T7" fmla="*/ 235 h 769"/>
              <a:gd name="T8" fmla="*/ 15 w 4864"/>
              <a:gd name="T9" fmla="*/ 332 h 769"/>
              <a:gd name="T10" fmla="*/ 38 w 4864"/>
              <a:gd name="T11" fmla="*/ 447 h 769"/>
              <a:gd name="T12" fmla="*/ 198 w 4864"/>
              <a:gd name="T13" fmla="*/ 587 h 769"/>
              <a:gd name="T14" fmla="*/ 568 w 4864"/>
              <a:gd name="T15" fmla="*/ 655 h 769"/>
              <a:gd name="T16" fmla="*/ 928 w 4864"/>
              <a:gd name="T17" fmla="*/ 699 h 769"/>
              <a:gd name="T18" fmla="*/ 1751 w 4864"/>
              <a:gd name="T19" fmla="*/ 746 h 769"/>
              <a:gd name="T20" fmla="*/ 2388 w 4864"/>
              <a:gd name="T21" fmla="*/ 739 h 769"/>
              <a:gd name="T22" fmla="*/ 2624 w 4864"/>
              <a:gd name="T23" fmla="*/ 761 h 769"/>
              <a:gd name="T24" fmla="*/ 3030 w 4864"/>
              <a:gd name="T25" fmla="*/ 737 h 769"/>
              <a:gd name="T26" fmla="*/ 3707 w 4864"/>
              <a:gd name="T27" fmla="*/ 640 h 769"/>
              <a:gd name="T28" fmla="*/ 4057 w 4864"/>
              <a:gd name="T29" fmla="*/ 579 h 769"/>
              <a:gd name="T30" fmla="*/ 4225 w 4864"/>
              <a:gd name="T31" fmla="*/ 526 h 769"/>
              <a:gd name="T32" fmla="*/ 4331 w 4864"/>
              <a:gd name="T33" fmla="*/ 508 h 769"/>
              <a:gd name="T34" fmla="*/ 4225 w 4864"/>
              <a:gd name="T35" fmla="*/ 491 h 769"/>
              <a:gd name="T36" fmla="*/ 4346 w 4864"/>
              <a:gd name="T37" fmla="*/ 526 h 769"/>
              <a:gd name="T38" fmla="*/ 4643 w 4864"/>
              <a:gd name="T39" fmla="*/ 455 h 769"/>
              <a:gd name="T40" fmla="*/ 4849 w 4864"/>
              <a:gd name="T41" fmla="*/ 341 h 769"/>
              <a:gd name="T42" fmla="*/ 4674 w 4864"/>
              <a:gd name="T43" fmla="*/ 279 h 769"/>
              <a:gd name="T44" fmla="*/ 4110 w 4864"/>
              <a:gd name="T45" fmla="*/ 297 h 769"/>
              <a:gd name="T46" fmla="*/ 4293 w 4864"/>
              <a:gd name="T47" fmla="*/ 297 h 769"/>
              <a:gd name="T48" fmla="*/ 4651 w 4864"/>
              <a:gd name="T49" fmla="*/ 200 h 769"/>
              <a:gd name="T50" fmla="*/ 4514 w 4864"/>
              <a:gd name="T51" fmla="*/ 147 h 769"/>
              <a:gd name="T52" fmla="*/ 3920 w 4864"/>
              <a:gd name="T53" fmla="*/ 174 h 769"/>
              <a:gd name="T54" fmla="*/ 3966 w 4864"/>
              <a:gd name="T55" fmla="*/ 147 h 769"/>
              <a:gd name="T56" fmla="*/ 3578 w 4864"/>
              <a:gd name="T57" fmla="*/ 121 h 769"/>
              <a:gd name="T58" fmla="*/ 3159 w 4864"/>
              <a:gd name="T59" fmla="*/ 165 h 769"/>
              <a:gd name="T60" fmla="*/ 2260 w 4864"/>
              <a:gd name="T61" fmla="*/ 187 h 769"/>
              <a:gd name="T62" fmla="*/ 1880 w 4864"/>
              <a:gd name="T63" fmla="*/ 175 h 769"/>
              <a:gd name="T64" fmla="*/ 1460 w 4864"/>
              <a:gd name="T65" fmla="*/ 175 h 769"/>
              <a:gd name="T66" fmla="*/ 967 w 4864"/>
              <a:gd name="T67" fmla="*/ 130 h 769"/>
              <a:gd name="T68" fmla="*/ 746 w 4864"/>
              <a:gd name="T69" fmla="*/ 59 h 769"/>
              <a:gd name="T70" fmla="*/ 472 w 4864"/>
              <a:gd name="T71" fmla="*/ 6 h 769"/>
              <a:gd name="T72" fmla="*/ 306 w 4864"/>
              <a:gd name="T73" fmla="*/ 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rgbClr val="8FAF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9390" y="1356437"/>
            <a:ext cx="8301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Користуватися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лише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справною, добре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нагостреною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ножівкою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Забороняється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працювати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інструментом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зламаною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ручкою,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викришеними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або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нерозведеними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зубцями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зігну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тим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або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іржавим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полотном.</a:t>
            </a:r>
          </a:p>
          <a:p>
            <a:pPr marL="342900" indent="-342900">
              <a:buFont typeface="+mj-lt"/>
              <a:buAutoNum type="arabicParenR"/>
            </a:pP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Під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час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перерв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у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роботі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ножівку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виймати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пропилу.</a:t>
            </a:r>
            <a:b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Ножівку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розміщувати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на верстаку так,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щоб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зубці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були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спрямовані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у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протилежний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від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працюючого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бік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Працюючи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інструментом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не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відволікайся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сам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незаважай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працювати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іншим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ru-RU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Щоб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не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поранити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пальці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рук,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під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час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виконання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запилу</a:t>
            </a:r>
            <a:b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необхідно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користуватися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ru-RU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напрямним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бруском 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7890" y="249861"/>
            <a:ext cx="89561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rgbClr val="C00000"/>
                </a:solidFill>
                <a:latin typeface="Georgia" pitchFamily="18" charset="0"/>
              </a:rPr>
              <a:t>Правила </a:t>
            </a:r>
            <a:r>
              <a:rPr lang="ru-RU" sz="2800" b="1" i="1" dirty="0" err="1" smtClean="0">
                <a:solidFill>
                  <a:srgbClr val="C00000"/>
                </a:solidFill>
                <a:latin typeface="Georgia" pitchFamily="18" charset="0"/>
              </a:rPr>
              <a:t>безпечної</a:t>
            </a:r>
            <a:r>
              <a:rPr lang="ru-RU" sz="2800" b="1" i="1" dirty="0" smtClean="0">
                <a:solidFill>
                  <a:srgbClr val="C00000"/>
                </a:solidFill>
                <a:latin typeface="Georgia" pitchFamily="18" charset="0"/>
              </a:rPr>
              <a:t> </a:t>
            </a:r>
            <a:r>
              <a:rPr lang="ru-RU" sz="2800" b="1" i="1" dirty="0" err="1" smtClean="0">
                <a:solidFill>
                  <a:srgbClr val="C00000"/>
                </a:solidFill>
                <a:latin typeface="Georgia" pitchFamily="18" charset="0"/>
              </a:rPr>
              <a:t>праці</a:t>
            </a:r>
            <a:r>
              <a:rPr lang="ru-RU" sz="2800" b="1" i="1" dirty="0" smtClean="0">
                <a:solidFill>
                  <a:srgbClr val="C00000"/>
                </a:solidFill>
                <a:latin typeface="Georgia" pitchFamily="18" charset="0"/>
              </a:rPr>
              <a:t> </a:t>
            </a:r>
            <a:r>
              <a:rPr lang="ru-RU" sz="2800" b="1" i="1" dirty="0" err="1" smtClean="0">
                <a:solidFill>
                  <a:srgbClr val="C00000"/>
                </a:solidFill>
                <a:latin typeface="Georgia" pitchFamily="18" charset="0"/>
              </a:rPr>
              <a:t>під</a:t>
            </a:r>
            <a:r>
              <a:rPr lang="ru-RU" sz="2800" b="1" i="1" dirty="0" smtClean="0">
                <a:solidFill>
                  <a:srgbClr val="C00000"/>
                </a:solidFill>
                <a:latin typeface="Georgia" pitchFamily="18" charset="0"/>
              </a:rPr>
              <a:t> час </a:t>
            </a:r>
            <a:r>
              <a:rPr lang="ru-RU" sz="2800" b="1" i="1" dirty="0" err="1" smtClean="0">
                <a:solidFill>
                  <a:srgbClr val="C00000"/>
                </a:solidFill>
                <a:latin typeface="Georgia" pitchFamily="18" charset="0"/>
              </a:rPr>
              <a:t>пиляння</a:t>
            </a:r>
            <a:r>
              <a:rPr lang="ru-RU" sz="2800" b="1" i="1" dirty="0" smtClean="0">
                <a:solidFill>
                  <a:srgbClr val="C00000"/>
                </a:solidFill>
                <a:latin typeface="Georgia" pitchFamily="18" charset="0"/>
              </a:rPr>
              <a:t> </a:t>
            </a:r>
            <a:r>
              <a:rPr lang="ru-RU" sz="2800" b="1" i="1" dirty="0" err="1" smtClean="0">
                <a:solidFill>
                  <a:srgbClr val="C00000"/>
                </a:solidFill>
                <a:latin typeface="Georgia" pitchFamily="18" charset="0"/>
              </a:rPr>
              <a:t>деревини</a:t>
            </a:r>
            <a:endParaRPr lang="ru-RU" sz="2800" dirty="0" smtClean="0">
              <a:solidFill>
                <a:srgbClr val="C00000"/>
              </a:solidFill>
              <a:latin typeface="Georgia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animated-question-mark-clipart-Animated-gif-spinning-question-mark-picture-movin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7161" y="4188214"/>
            <a:ext cx="1277833" cy="2168863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1" y="1287379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i="1" dirty="0" smtClean="0">
                <a:solidFill>
                  <a:srgbClr val="001642"/>
                </a:solidFill>
                <a:latin typeface="Georgia" pitchFamily="18" charset="0"/>
              </a:rPr>
              <a:t>Практична робота</a:t>
            </a:r>
            <a:endParaRPr lang="ru-RU" sz="3200" b="1" i="1" dirty="0">
              <a:solidFill>
                <a:srgbClr val="001642"/>
              </a:solidFill>
              <a:latin typeface="Georgia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7058" y="2070463"/>
            <a:ext cx="6302827" cy="3755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173A8D"/>
                </a:solidFill>
              </a:rPr>
              <a:t>Продовжуємо виготовлення рамки для фото з доступних для вас матеріалів</a:t>
            </a:r>
            <a:endParaRPr lang="ru-RU" sz="2400" dirty="0">
              <a:solidFill>
                <a:srgbClr val="173A8D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669" y="2514601"/>
            <a:ext cx="21452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ru-RU" sz="2800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76137" y="926431"/>
            <a:ext cx="63767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 smtClean="0">
                <a:solidFill>
                  <a:srgbClr val="C00000"/>
                </a:solidFill>
                <a:latin typeface="Georgia" pitchFamily="18" charset="0"/>
              </a:rPr>
              <a:t>Домашнє завдання</a:t>
            </a:r>
            <a:endParaRPr lang="ru-RU" sz="4000" b="1" i="1" dirty="0" smtClean="0">
              <a:solidFill>
                <a:srgbClr val="C00000"/>
              </a:solidFill>
              <a:latin typeface="Georgia" pitchFamily="18" charset="0"/>
            </a:endParaRPr>
          </a:p>
          <a:p>
            <a:endParaRPr lang="ru-RU" dirty="0">
              <a:solidFill>
                <a:srgbClr val="00164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1782" y="2704010"/>
            <a:ext cx="6962503" cy="2808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0070C0"/>
                </a:solidFill>
              </a:rPr>
              <a:t>Опрацювати матеріал презентації.</a:t>
            </a:r>
          </a:p>
          <a:p>
            <a:pPr algn="ctr"/>
            <a:r>
              <a:rPr lang="uk-UA" sz="2400" dirty="0" smtClean="0">
                <a:solidFill>
                  <a:srgbClr val="0070C0"/>
                </a:solidFill>
              </a:rPr>
              <a:t>Продовжити роботу з виготовлення рамки.</a:t>
            </a:r>
          </a:p>
          <a:p>
            <a:r>
              <a:rPr lang="uk-UA" sz="2400" b="1" dirty="0" smtClean="0">
                <a:solidFill>
                  <a:srgbClr val="173A8D"/>
                </a:solidFill>
              </a:rPr>
              <a:t>Зворотній зв’язок: </a:t>
            </a:r>
            <a:endParaRPr lang="ru-RU" sz="2400" dirty="0" smtClean="0">
              <a:solidFill>
                <a:srgbClr val="173A8D"/>
              </a:solidFill>
            </a:endParaRPr>
          </a:p>
          <a:p>
            <a:r>
              <a:rPr lang="uk-UA" sz="2400" dirty="0" smtClean="0">
                <a:solidFill>
                  <a:srgbClr val="173A8D"/>
                </a:solidFill>
              </a:rPr>
              <a:t> освітня платформа</a:t>
            </a:r>
            <a:r>
              <a:rPr lang="uk-UA" sz="2400" b="1" dirty="0" smtClean="0">
                <a:solidFill>
                  <a:srgbClr val="173A8D"/>
                </a:solidFill>
              </a:rPr>
              <a:t> </a:t>
            </a:r>
            <a:r>
              <a:rPr lang="ru-RU" sz="2400" b="1" dirty="0" err="1" smtClean="0">
                <a:solidFill>
                  <a:srgbClr val="173A8D"/>
                </a:solidFill>
              </a:rPr>
              <a:t>Human</a:t>
            </a:r>
            <a:r>
              <a:rPr lang="ru-RU" sz="2400" b="1" dirty="0" smtClean="0">
                <a:solidFill>
                  <a:srgbClr val="173A8D"/>
                </a:solidFill>
              </a:rPr>
              <a:t> </a:t>
            </a:r>
            <a:r>
              <a:rPr lang="uk-UA" sz="2400" dirty="0" smtClean="0">
                <a:solidFill>
                  <a:srgbClr val="173A8D"/>
                </a:solidFill>
              </a:rPr>
              <a:t>або  </a:t>
            </a:r>
            <a:r>
              <a:rPr lang="uk-UA" sz="2400" dirty="0" err="1" smtClean="0">
                <a:solidFill>
                  <a:srgbClr val="173A8D"/>
                </a:solidFill>
              </a:rPr>
              <a:t>ел</a:t>
            </a:r>
            <a:r>
              <a:rPr lang="uk-UA" sz="2400" dirty="0" smtClean="0">
                <a:solidFill>
                  <a:srgbClr val="173A8D"/>
                </a:solidFill>
              </a:rPr>
              <a:t>. пошта </a:t>
            </a:r>
            <a:r>
              <a:rPr lang="uk-UA" sz="2400" u="sng" dirty="0" smtClean="0">
                <a:solidFill>
                  <a:srgbClr val="173A8D"/>
                </a:solidFill>
                <a:hlinkClick r:id="rId2"/>
              </a:rPr>
              <a:t>valentinakapusta55@</a:t>
            </a:r>
            <a:r>
              <a:rPr lang="uk-UA" sz="2400" u="sng" dirty="0" err="1" smtClean="0">
                <a:solidFill>
                  <a:srgbClr val="173A8D"/>
                </a:solidFill>
                <a:hlinkClick r:id="rId2"/>
              </a:rPr>
              <a:t>gmail.com</a:t>
            </a:r>
            <a:endParaRPr lang="ru-RU" sz="2400" dirty="0" smtClean="0">
              <a:solidFill>
                <a:srgbClr val="173A8D"/>
              </a:solidFill>
            </a:endParaRPr>
          </a:p>
          <a:p>
            <a:pPr algn="ctr"/>
            <a:endParaRPr lang="ru-RU" sz="2400" dirty="0">
              <a:solidFill>
                <a:srgbClr val="173A8D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70" y="682999"/>
            <a:ext cx="870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C00000"/>
                </a:solidFill>
                <a:latin typeface="Georgia" pitchFamily="18" charset="0"/>
              </a:rPr>
              <a:t>Список використаних джерел</a:t>
            </a:r>
            <a:endParaRPr lang="ru-RU" sz="4000" b="1" i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0020" y="1722203"/>
            <a:ext cx="7844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>
                  <a:solidFill>
                    <a:srgbClr val="003374"/>
                  </a:solidFill>
                </a:ln>
                <a:solidFill>
                  <a:srgbClr val="003374"/>
                </a:solidFill>
                <a:hlinkClick r:id="rId2"/>
              </a:rPr>
              <a:t>http://bouw.ru/article/dvernie-nalichniki?oprd=1</a:t>
            </a:r>
            <a:r>
              <a:rPr lang="uk-UA" sz="2000" dirty="0" smtClean="0">
                <a:ln>
                  <a:solidFill>
                    <a:srgbClr val="003374"/>
                  </a:solidFill>
                </a:ln>
                <a:solidFill>
                  <a:srgbClr val="003374"/>
                </a:solidFill>
              </a:rPr>
              <a:t> </a:t>
            </a:r>
            <a:endParaRPr lang="ru-RU" sz="2000" dirty="0">
              <a:ln>
                <a:solidFill>
                  <a:srgbClr val="003374"/>
                </a:solidFill>
              </a:ln>
              <a:solidFill>
                <a:srgbClr val="003374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5010" y="2624572"/>
            <a:ext cx="7922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rgbClr val="003374"/>
                  </a:solidFill>
                </a:ln>
                <a:hlinkClick r:id="rId3"/>
              </a:rPr>
              <a:t>http://obrobka.pp.ua/2601-priyomi-pilyannya-ruchnimi-pilkami.html</a:t>
            </a:r>
            <a:r>
              <a:rPr lang="uk-UA" sz="2000" dirty="0" smtClean="0">
                <a:ln>
                  <a:solidFill>
                    <a:srgbClr val="003374"/>
                  </a:solidFill>
                </a:ln>
              </a:rPr>
              <a:t> </a:t>
            </a:r>
            <a:endParaRPr lang="ru-RU" sz="2000" dirty="0">
              <a:ln>
                <a:solidFill>
                  <a:srgbClr val="003374"/>
                </a:solidFill>
              </a:ln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7267" y="3853543"/>
            <a:ext cx="6205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>
                  <a:solidFill>
                    <a:srgbClr val="003374"/>
                  </a:solidFill>
                </a:ln>
                <a:hlinkClick r:id="rId4"/>
              </a:rPr>
              <a:t>https://infourok.ru/material.html?mid=43355</a:t>
            </a:r>
            <a:r>
              <a:rPr lang="uk-UA" sz="2000" dirty="0" smtClean="0">
                <a:ln>
                  <a:solidFill>
                    <a:srgbClr val="003374"/>
                  </a:solidFill>
                </a:ln>
              </a:rPr>
              <a:t> </a:t>
            </a:r>
            <a:endParaRPr lang="ru-RU" sz="2000" dirty="0">
              <a:ln>
                <a:solidFill>
                  <a:srgbClr val="003374"/>
                </a:solidFill>
              </a:ln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2959" y="4454433"/>
            <a:ext cx="65444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73A8D"/>
                </a:solidFill>
                <a:hlinkClick r:id="rId5"/>
              </a:rPr>
              <a:t>https://</a:t>
            </a:r>
            <a:r>
              <a:rPr lang="en-US" sz="2000" dirty="0" smtClean="0">
                <a:solidFill>
                  <a:srgbClr val="173A8D"/>
                </a:solidFill>
                <a:hlinkClick r:id="rId5"/>
              </a:rPr>
              <a:t>naurok.com.ua/prezentaciya-zapilyuvannya-u-stusli-120240.html</a:t>
            </a:r>
            <a:endParaRPr lang="uk-UA" sz="2000" dirty="0" smtClean="0">
              <a:solidFill>
                <a:srgbClr val="173A8D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://img-fotki.yandex.ru/get/9319/47407354.e27/0_15f647_a905f76f_or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http://img-fotki.yandex.ru/get/9319/47407354.e27/0_15f647_a905f76f_or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36469" y="1776549"/>
            <a:ext cx="499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розглянути будову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стусла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18902" y="600891"/>
            <a:ext cx="6962503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rgbClr val="173A8D"/>
                </a:solidFill>
              </a:rPr>
              <a:t>Завдання уроку</a:t>
            </a:r>
            <a:endParaRPr lang="ru-RU" sz="3200" dirty="0">
              <a:solidFill>
                <a:srgbClr val="173A8D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62594" y="2312127"/>
            <a:ext cx="569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ознайомитись з процесом запилювання в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стуслі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88720" y="2743200"/>
            <a:ext cx="5669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ознайомити з поняттям: запилювання в </a:t>
            </a:r>
            <a:r>
              <a:rPr lang="uk-UA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стуслі</a:t>
            </a:r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49531" y="3105835"/>
            <a:ext cx="5708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вдосконалити навички роботи з </a:t>
            </a:r>
            <a:r>
              <a:rPr lang="uk-UA" i="1" dirty="0" smtClean="0">
                <a:latin typeface="Georgia" pitchFamily="18" charset="0"/>
              </a:rPr>
              <a:t>ножівкою</a:t>
            </a:r>
          </a:p>
          <a:p>
            <a:endParaRPr lang="uk-UA" b="1" i="1" dirty="0" smtClean="0">
              <a:latin typeface="Georgia" pitchFamily="18" charset="0"/>
            </a:endParaRPr>
          </a:p>
          <a:p>
            <a:r>
              <a:rPr lang="uk-UA" i="1" dirty="0" smtClean="0">
                <a:latin typeface="Georgia" pitchFamily="18" charset="0"/>
              </a:rPr>
              <a:t>о</a:t>
            </a:r>
            <a:r>
              <a:rPr lang="uk-UA" i="1" dirty="0" smtClean="0">
                <a:latin typeface="Georgia" pitchFamily="18" charset="0"/>
              </a:rPr>
              <a:t>знайомитися з інструментами для стругання</a:t>
            </a:r>
            <a:endParaRPr lang="en-US" i="1" dirty="0">
              <a:latin typeface="Georgia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flowersinspace.com/img/rustic-picture-frames/_fullsize/hilarious-photo-frame-wooden-wood-furniture-frames-home-decor-home-decorators-rugs-pinterest-decor-ideas-fabric-depot-decorations-office-tuscan-catalogs-western-christian_rustic-picture-fra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25243">
            <a:off x="178567" y="228008"/>
            <a:ext cx="2940744" cy="2392470"/>
          </a:xfrm>
          <a:prstGeom prst="rect">
            <a:avLst/>
          </a:prstGeom>
          <a:noFill/>
        </p:spPr>
      </p:pic>
      <p:pic>
        <p:nvPicPr>
          <p:cNvPr id="1026" name="Picture 2" descr="https://s.pfst.net/2011.06/6717098186401413ef561d608c3421a1b15b5ae9dd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2393">
            <a:off x="5718510" y="166843"/>
            <a:ext cx="3303165" cy="249939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71600" y="854242"/>
            <a:ext cx="701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Які конструкції рамок ви знаєте?</a:t>
            </a:r>
            <a:endParaRPr lang="ru-RU" sz="28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1028" name="AutoShape 4" descr="http://img-fotki.yandex.ru/get/9319/47407354.e27/0_15f647_a905f76f_or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http://img-fotki.yandex.ru/get/9319/47407354.e27/0_15f647_a905f76f_or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48586" y="2861042"/>
            <a:ext cx="8566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Розгляньте банк ідей і фото №2. Яким способом </a:t>
            </a:r>
            <a:r>
              <a:rPr lang="uk-UA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з’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єднан</a:t>
            </a:r>
            <a:r>
              <a:rPr lang="uk-UA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дана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рамка</a:t>
            </a:r>
            <a:r>
              <a:rPr lang="uk-UA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?</a:t>
            </a:r>
            <a:endParaRPr lang="ru-RU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endParaRPr lang="ru-RU" dirty="0">
              <a:latin typeface="Georgia" pitchFamily="18" charset="0"/>
            </a:endParaRPr>
          </a:p>
        </p:txBody>
      </p:sp>
      <p:pic>
        <p:nvPicPr>
          <p:cNvPr id="11" name="Рисунок 10" descr="https://im0-tub-ua.yandex.net/i?id=6536e55c613add0f60a76bf2c2557e54&amp;n=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701715"/>
            <a:ext cx="2649454" cy="30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57200" y="805621"/>
            <a:ext cx="9709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Давайте згадаємо, що таке технологічний процес?</a:t>
            </a:r>
            <a:endParaRPr lang="ru-RU" sz="32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58" y="2249906"/>
            <a:ext cx="8855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Технологічний процес — це впорядкована послідовність взаємопов'язаних дій та операцій, що виконуються над початковими даними до отримання необхідного результату.</a:t>
            </a:r>
            <a:endParaRPr lang="uk-UA" sz="20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pic>
        <p:nvPicPr>
          <p:cNvPr id="7" name="Рисунок 6" descr="a141b5b2f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568" y="3182352"/>
            <a:ext cx="3844090" cy="384409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0932" y="431075"/>
            <a:ext cx="7269479" cy="483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>
                <a:solidFill>
                  <a:srgbClr val="173A8D"/>
                </a:solidFill>
              </a:rPr>
              <a:t> </a:t>
            </a:r>
            <a:r>
              <a:rPr lang="uk-UA" sz="2800" i="1" dirty="0" smtClean="0">
                <a:solidFill>
                  <a:srgbClr val="173A8D"/>
                </a:solidFill>
              </a:rPr>
              <a:t>Технологічний процес</a:t>
            </a:r>
            <a:r>
              <a:rPr lang="en-US" sz="2800" i="1" dirty="0" smtClean="0">
                <a:solidFill>
                  <a:srgbClr val="173A8D"/>
                </a:solidFill>
              </a:rPr>
              <a:t>: c</a:t>
            </a:r>
            <a:r>
              <a:rPr lang="uk-UA" sz="2800" i="1" dirty="0" err="1" smtClean="0">
                <a:solidFill>
                  <a:srgbClr val="173A8D"/>
                </a:solidFill>
              </a:rPr>
              <a:t>тругання</a:t>
            </a:r>
            <a:r>
              <a:rPr lang="en-US" sz="2800" i="1" dirty="0" smtClean="0">
                <a:solidFill>
                  <a:srgbClr val="173A8D"/>
                </a:solidFill>
              </a:rPr>
              <a:t> </a:t>
            </a:r>
            <a:r>
              <a:rPr lang="uk-UA" sz="2800" i="1" dirty="0" smtClean="0">
                <a:solidFill>
                  <a:srgbClr val="173A8D"/>
                </a:solidFill>
              </a:rPr>
              <a:t> </a:t>
            </a:r>
            <a:endParaRPr lang="ru-RU" sz="2800" i="1" dirty="0">
              <a:solidFill>
                <a:srgbClr val="173A8D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4765" y="1423851"/>
            <a:ext cx="8164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173A8D"/>
                </a:solidFill>
              </a:rPr>
              <a:t>Стругання</a:t>
            </a:r>
            <a:r>
              <a:rPr lang="ru-RU" b="1" dirty="0" smtClean="0">
                <a:solidFill>
                  <a:srgbClr val="173A8D"/>
                </a:solidFill>
              </a:rPr>
              <a:t>,</a:t>
            </a:r>
            <a:r>
              <a:rPr lang="ru-RU" dirty="0" smtClean="0"/>
              <a:t> як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пиляння</a:t>
            </a:r>
            <a:r>
              <a:rPr lang="ru-RU" dirty="0" smtClean="0"/>
              <a:t>, </a:t>
            </a:r>
            <a:r>
              <a:rPr lang="ru-RU" dirty="0" err="1" smtClean="0"/>
              <a:t>є</a:t>
            </a:r>
            <a:r>
              <a:rPr lang="ru-RU" dirty="0" smtClean="0"/>
              <a:t> одним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видів</a:t>
            </a:r>
            <a:r>
              <a:rPr lang="ru-RU" dirty="0" smtClean="0"/>
              <a:t> </a:t>
            </a:r>
            <a:r>
              <a:rPr lang="ru-RU" dirty="0" err="1" smtClean="0"/>
              <a:t>різання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Струганням</a:t>
            </a:r>
            <a:r>
              <a:rPr lang="ru-RU" dirty="0" smtClean="0"/>
              <a:t> </a:t>
            </a:r>
            <a:r>
              <a:rPr lang="ru-RU" dirty="0" err="1" smtClean="0"/>
              <a:t>надають</a:t>
            </a:r>
            <a:r>
              <a:rPr lang="ru-RU" dirty="0" smtClean="0"/>
              <a:t> деталям </a:t>
            </a:r>
            <a:r>
              <a:rPr lang="ru-RU" dirty="0" err="1" smtClean="0"/>
              <a:t>правильної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, </a:t>
            </a:r>
            <a:r>
              <a:rPr lang="ru-RU" dirty="0" err="1" smtClean="0"/>
              <a:t>певних</a:t>
            </a:r>
            <a:r>
              <a:rPr lang="ru-RU" dirty="0" smtClean="0"/>
              <a:t> </a:t>
            </a:r>
            <a:r>
              <a:rPr lang="ru-RU" dirty="0" err="1" smtClean="0"/>
              <a:t>розмірів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гладенької</a:t>
            </a:r>
            <a:r>
              <a:rPr lang="ru-RU" dirty="0" smtClean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>, без </a:t>
            </a:r>
            <a:r>
              <a:rPr lang="ru-RU" dirty="0" err="1" smtClean="0"/>
              <a:t>відщеплювань</a:t>
            </a:r>
            <a:r>
              <a:rPr lang="ru-RU" dirty="0" smtClean="0"/>
              <a:t>, </a:t>
            </a:r>
            <a:r>
              <a:rPr lang="ru-RU" dirty="0" err="1" smtClean="0"/>
              <a:t>задирок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вад</a:t>
            </a:r>
            <a:r>
              <a:rPr lang="ru-RU" dirty="0" smtClean="0"/>
              <a:t>. 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у </a:t>
            </a:r>
            <a:r>
              <a:rPr lang="ru-RU" dirty="0" err="1" smtClean="0"/>
              <a:t>зніманні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> заготовки тонких </a:t>
            </a:r>
            <a:r>
              <a:rPr lang="ru-RU" dirty="0" err="1" smtClean="0"/>
              <a:t>шарів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стружки.  </a:t>
            </a:r>
            <a:r>
              <a:rPr lang="ru-RU" dirty="0" err="1" smtClean="0"/>
              <a:t>Стругання</a:t>
            </a:r>
            <a:r>
              <a:rPr lang="ru-RU" dirty="0" smtClean="0"/>
              <a:t> </a:t>
            </a:r>
            <a:r>
              <a:rPr lang="ru-RU" dirty="0" err="1" smtClean="0"/>
              <a:t>проводять</a:t>
            </a:r>
            <a:r>
              <a:rPr lang="ru-RU" dirty="0" smtClean="0"/>
              <a:t>, як правило, </a:t>
            </a:r>
            <a:r>
              <a:rPr lang="ru-RU" dirty="0" err="1" smtClean="0"/>
              <a:t>вздовж</a:t>
            </a:r>
            <a:r>
              <a:rPr lang="ru-RU" dirty="0" smtClean="0"/>
              <a:t> волокон </a:t>
            </a:r>
            <a:r>
              <a:rPr lang="ru-RU" dirty="0" err="1" smtClean="0"/>
              <a:t>деревини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4" name="Picture 6" descr="Как работать рубанком по дереву? | Все своими рукам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125" y="3254187"/>
            <a:ext cx="4627476" cy="3079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199" y="796835"/>
            <a:ext cx="8164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73A8D"/>
                </a:solidFill>
              </a:rPr>
              <a:t>Шерхебель</a:t>
            </a:r>
            <a:r>
              <a:rPr lang="ru-RU" dirty="0" smtClean="0">
                <a:solidFill>
                  <a:srgbClr val="173A8D"/>
                </a:solidFill>
              </a:rPr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півкругле</a:t>
            </a:r>
            <a:r>
              <a:rPr lang="ru-RU" dirty="0" smtClean="0"/>
              <a:t> </a:t>
            </a:r>
            <a:r>
              <a:rPr lang="ru-RU" dirty="0" err="1" smtClean="0"/>
              <a:t>залізко</a:t>
            </a:r>
            <a:r>
              <a:rPr lang="ru-RU" dirty="0" smtClean="0"/>
              <a:t>, </a:t>
            </a:r>
            <a:r>
              <a:rPr lang="uk-UA" dirty="0" smtClean="0"/>
              <a:t>в</a:t>
            </a:r>
            <a:r>
              <a:rPr lang="ru-RU" dirty="0" err="1" smtClean="0"/>
              <a:t>икористовують</a:t>
            </a:r>
            <a:r>
              <a:rPr lang="ru-RU" dirty="0" smtClean="0"/>
              <a:t>  для  </a:t>
            </a:r>
            <a:r>
              <a:rPr lang="ru-RU" dirty="0" err="1" smtClean="0"/>
              <a:t>чорнової</a:t>
            </a:r>
            <a:r>
              <a:rPr lang="ru-RU" dirty="0" smtClean="0"/>
              <a:t>  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стругання</a:t>
            </a:r>
            <a:r>
              <a:rPr lang="ru-RU" dirty="0" smtClean="0"/>
              <a:t> </a:t>
            </a:r>
            <a:r>
              <a:rPr lang="ru-RU" dirty="0" err="1" smtClean="0"/>
              <a:t>цим</a:t>
            </a:r>
            <a:r>
              <a:rPr lang="ru-RU" dirty="0" smtClean="0"/>
              <a:t> </a:t>
            </a:r>
            <a:r>
              <a:rPr lang="ru-RU" dirty="0" err="1" smtClean="0"/>
              <a:t>інструментом</a:t>
            </a:r>
            <a:r>
              <a:rPr lang="ru-RU" dirty="0" smtClean="0"/>
              <a:t> </a:t>
            </a:r>
            <a:r>
              <a:rPr lang="ru-RU" dirty="0" smtClean="0"/>
              <a:t> на </a:t>
            </a:r>
            <a:r>
              <a:rPr lang="ru-RU" dirty="0" err="1" smtClean="0"/>
              <a:t>поверхні</a:t>
            </a:r>
            <a:r>
              <a:rPr lang="ru-RU" dirty="0" smtClean="0"/>
              <a:t> </a:t>
            </a:r>
            <a:r>
              <a:rPr lang="ru-RU" dirty="0" err="1" smtClean="0"/>
              <a:t>залишаються</a:t>
            </a:r>
            <a:r>
              <a:rPr lang="ru-RU" dirty="0" smtClean="0"/>
              <a:t> 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глибокі</a:t>
            </a:r>
            <a:r>
              <a:rPr lang="ru-RU" dirty="0" smtClean="0"/>
              <a:t> </a:t>
            </a:r>
            <a:r>
              <a:rPr lang="ru-RU" dirty="0" err="1" smtClean="0"/>
              <a:t>борозни</a:t>
            </a:r>
            <a:r>
              <a:rPr lang="ru-RU" dirty="0" smtClean="0"/>
              <a:t>. </a:t>
            </a:r>
            <a:endParaRPr lang="ru-RU" dirty="0"/>
          </a:p>
        </p:txBody>
      </p:sp>
      <p:pic>
        <p:nvPicPr>
          <p:cNvPr id="3" name="Picture 2" descr="https://disted.edu.vn.ua/media/images/lerom9/trudove7invariant/thema08/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9509" y="2203268"/>
            <a:ext cx="3758201" cy="3758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4765" y="600892"/>
            <a:ext cx="8072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73A8D"/>
                </a:solidFill>
              </a:rPr>
              <a:t>Рубанок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рівне</a:t>
            </a:r>
            <a:r>
              <a:rPr lang="ru-RU" dirty="0" smtClean="0"/>
              <a:t> </a:t>
            </a:r>
            <a:r>
              <a:rPr lang="ru-RU" dirty="0" err="1" smtClean="0"/>
              <a:t>залізко</a:t>
            </a:r>
            <a:r>
              <a:rPr lang="ru-RU" dirty="0" smtClean="0"/>
              <a:t>, </a:t>
            </a:r>
            <a:r>
              <a:rPr lang="ru-RU" dirty="0" err="1" smtClean="0"/>
              <a:t>застосовують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одержати</a:t>
            </a:r>
            <a:r>
              <a:rPr lang="ru-RU" dirty="0" smtClean="0"/>
              <a:t> </a:t>
            </a:r>
            <a:r>
              <a:rPr lang="ru-RU" dirty="0" err="1" smtClean="0"/>
              <a:t>точну</a:t>
            </a:r>
            <a:r>
              <a:rPr lang="ru-RU" dirty="0" smtClean="0"/>
              <a:t> за </a:t>
            </a:r>
            <a:r>
              <a:rPr lang="ru-RU" dirty="0" err="1" smtClean="0"/>
              <a:t>розмірами</a:t>
            </a:r>
            <a:r>
              <a:rPr lang="ru-RU" dirty="0" smtClean="0"/>
              <a:t> </a:t>
            </a:r>
            <a:r>
              <a:rPr lang="ru-RU" dirty="0" err="1" smtClean="0"/>
              <a:t>чистову</a:t>
            </a:r>
            <a:r>
              <a:rPr lang="ru-RU" dirty="0" smtClean="0"/>
              <a:t> </a:t>
            </a:r>
            <a:r>
              <a:rPr lang="ru-RU" dirty="0" err="1" smtClean="0"/>
              <a:t>обробку</a:t>
            </a:r>
            <a:r>
              <a:rPr lang="ru-RU" dirty="0" smtClean="0"/>
              <a:t>,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стругання</a:t>
            </a:r>
            <a:r>
              <a:rPr lang="ru-RU" dirty="0" smtClean="0"/>
              <a:t> </a:t>
            </a:r>
            <a:r>
              <a:rPr lang="ru-RU" dirty="0" err="1" smtClean="0"/>
              <a:t>площина</a:t>
            </a:r>
            <a:r>
              <a:rPr lang="ru-RU" dirty="0" smtClean="0"/>
              <a:t>  заготовки  практично  гладенька  </a:t>
            </a:r>
            <a:r>
              <a:rPr lang="ru-RU" dirty="0" err="1" smtClean="0"/>
              <a:t>і</a:t>
            </a:r>
            <a:r>
              <a:rPr lang="ru-RU" dirty="0" smtClean="0"/>
              <a:t>  </a:t>
            </a:r>
            <a:r>
              <a:rPr lang="ru-RU" dirty="0" err="1" smtClean="0"/>
              <a:t>рівна</a:t>
            </a:r>
            <a:r>
              <a:rPr lang="ru-RU" dirty="0" smtClean="0"/>
              <a:t>  в </a:t>
            </a:r>
            <a:r>
              <a:rPr lang="ru-RU" dirty="0" err="1" smtClean="0"/>
              <a:t>усіх</a:t>
            </a:r>
            <a:r>
              <a:rPr lang="ru-RU" dirty="0" smtClean="0"/>
              <a:t> точках.</a:t>
            </a:r>
            <a:endParaRPr lang="ru-RU" dirty="0"/>
          </a:p>
        </p:txBody>
      </p:sp>
      <p:pic>
        <p:nvPicPr>
          <p:cNvPr id="3" name="Picture 2" descr="https://disted.edu.vn.ua/media/images/lerom9/trudove7invariant/thema08/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5486" y="1815736"/>
            <a:ext cx="3547747" cy="354774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83771" y="5185953"/>
            <a:ext cx="787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Нижня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smtClean="0"/>
              <a:t>колодки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підошвою</a:t>
            </a:r>
            <a:r>
              <a:rPr lang="ru-RU" dirty="0" smtClean="0"/>
              <a:t>, </a:t>
            </a:r>
            <a:r>
              <a:rPr lang="ru-RU" dirty="0" err="1" smtClean="0"/>
              <a:t>передня</a:t>
            </a:r>
            <a:r>
              <a:rPr lang="ru-RU" dirty="0" smtClean="0"/>
              <a:t> — носком, </a:t>
            </a:r>
            <a:r>
              <a:rPr lang="ru-RU" dirty="0" err="1" smtClean="0"/>
              <a:t>задня</a:t>
            </a:r>
            <a:r>
              <a:rPr lang="ru-RU" dirty="0" smtClean="0"/>
              <a:t> — </a:t>
            </a:r>
            <a:r>
              <a:rPr lang="ru-RU" dirty="0" err="1" smtClean="0"/>
              <a:t>п'ятою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7017" y="744583"/>
            <a:ext cx="8151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73A8D"/>
                </a:solidFill>
              </a:rPr>
              <a:t>Фуганок 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для </a:t>
            </a:r>
            <a:r>
              <a:rPr lang="ru-RU" dirty="0" smtClean="0"/>
              <a:t>точного</a:t>
            </a:r>
            <a:r>
              <a:rPr lang="ru-RU" dirty="0" smtClean="0"/>
              <a:t>, чистового </a:t>
            </a:r>
            <a:r>
              <a:rPr lang="ru-RU" dirty="0" err="1" smtClean="0"/>
              <a:t>стругання</a:t>
            </a:r>
            <a:r>
              <a:rPr lang="ru-RU" dirty="0" smtClean="0"/>
              <a:t> </a:t>
            </a:r>
            <a:r>
              <a:rPr lang="ru-RU" dirty="0" err="1" smtClean="0"/>
              <a:t>площини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лінійку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надання</a:t>
            </a:r>
            <a:r>
              <a:rPr lang="ru-RU" dirty="0" smtClean="0"/>
              <a:t> деталям </a:t>
            </a:r>
            <a:r>
              <a:rPr lang="ru-RU" dirty="0" err="1" smtClean="0"/>
              <a:t>правильної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.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досягають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довгій</a:t>
            </a:r>
            <a:r>
              <a:rPr lang="ru-RU" dirty="0" smtClean="0"/>
              <a:t> (700 мм)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тяжкій</a:t>
            </a:r>
            <a:r>
              <a:rPr lang="ru-RU" dirty="0" smtClean="0"/>
              <a:t> </a:t>
            </a:r>
            <a:r>
              <a:rPr lang="ru-RU" dirty="0" err="1" smtClean="0"/>
              <a:t>колодці</a:t>
            </a:r>
            <a:r>
              <a:rPr lang="ru-RU" dirty="0" smtClean="0"/>
              <a:t>. </a:t>
            </a:r>
            <a:r>
              <a:rPr lang="ru-RU" dirty="0" err="1" smtClean="0"/>
              <a:t>Залізко</a:t>
            </a:r>
            <a:r>
              <a:rPr lang="ru-RU" dirty="0" smtClean="0"/>
              <a:t> у фуганка </a:t>
            </a:r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 smtClean="0"/>
              <a:t>подвійне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вирівнювати</a:t>
            </a:r>
            <a:r>
              <a:rPr lang="ru-RU" dirty="0" smtClean="0"/>
              <a:t> </a:t>
            </a:r>
            <a:r>
              <a:rPr lang="ru-RU" dirty="0" err="1" smtClean="0"/>
              <a:t>деталі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чисто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вистругувати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7890" name="Picture 2" descr="https://disted.edu.vn.ua/media/images/lerom9/trudove7invariant/thema08/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868" y="3435532"/>
            <a:ext cx="5006639" cy="2032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610" y="745958"/>
            <a:ext cx="8040227" cy="113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Стусло</a:t>
            </a:r>
            <a:r>
              <a:rPr lang="uk-UA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– інструмент, призначений для різання деревини під кутом 45</a:t>
            </a:r>
            <a:r>
              <a:rPr lang="uk-UA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  <a:sym typeface="Symbol"/>
              </a:rPr>
              <a:t> і 90 </a:t>
            </a:r>
            <a:endParaRPr lang="ru-RU" sz="2400" b="1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</p:txBody>
      </p:sp>
      <p:pic>
        <p:nvPicPr>
          <p:cNvPr id="19458" name="Picture 2" descr="стусло своїми руками"/>
          <p:cNvPicPr>
            <a:picLocks noChangeAspect="1" noChangeArrowheads="1"/>
          </p:cNvPicPr>
          <p:nvPr/>
        </p:nvPicPr>
        <p:blipFill>
          <a:blip r:embed="rId2" cstate="print"/>
          <a:srcRect l="8564" t="5836" r="8207" b="20302"/>
          <a:stretch>
            <a:fillRect/>
          </a:stretch>
        </p:blipFill>
        <p:spPr bwMode="auto">
          <a:xfrm>
            <a:off x="409074" y="2261936"/>
            <a:ext cx="3741821" cy="2490537"/>
          </a:xfrm>
          <a:prstGeom prst="rect">
            <a:avLst/>
          </a:prstGeom>
          <a:noFill/>
        </p:spPr>
      </p:pic>
      <p:pic>
        <p:nvPicPr>
          <p:cNvPr id="19460" name="Picture 4" descr="https://www.gettoolsdirect.com.au/media/catalog/product/cache/1/image/9df78eab33525d08d6e5fb8d27136e95/2/0/20-600.jpg"/>
          <p:cNvPicPr>
            <a:picLocks noChangeAspect="1" noChangeArrowheads="1"/>
          </p:cNvPicPr>
          <p:nvPr/>
        </p:nvPicPr>
        <p:blipFill>
          <a:blip r:embed="rId3" cstate="print"/>
          <a:srcRect t="16334" b="18366"/>
          <a:stretch>
            <a:fillRect/>
          </a:stretch>
        </p:blipFill>
        <p:spPr bwMode="auto">
          <a:xfrm>
            <a:off x="4682000" y="3621504"/>
            <a:ext cx="4462000" cy="291371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750</TotalTime>
  <Words>393</Words>
  <Application>Microsoft Office PowerPoint</Application>
  <PresentationFormat>Экран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Аспект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Валентина Капуста</cp:lastModifiedBy>
  <cp:revision>144</cp:revision>
  <dcterms:created xsi:type="dcterms:W3CDTF">2016-11-18T14:12:19Z</dcterms:created>
  <dcterms:modified xsi:type="dcterms:W3CDTF">2022-04-08T21:35:56Z</dcterms:modified>
</cp:coreProperties>
</file>