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738" r:id="rId2"/>
    <p:sldId id="1133" r:id="rId3"/>
    <p:sldId id="1010" r:id="rId4"/>
    <p:sldId id="1005" r:id="rId5"/>
    <p:sldId id="1015" r:id="rId6"/>
    <p:sldId id="1137" r:id="rId7"/>
    <p:sldId id="1138" r:id="rId8"/>
    <p:sldId id="1140" r:id="rId9"/>
    <p:sldId id="1139" r:id="rId10"/>
    <p:sldId id="1141" r:id="rId11"/>
    <p:sldId id="1103" r:id="rId12"/>
    <p:sldId id="1123" r:id="rId13"/>
    <p:sldId id="1089" r:id="rId14"/>
    <p:sldId id="1027" r:id="rId15"/>
    <p:sldId id="1023" r:id="rId16"/>
    <p:sldId id="1033" r:id="rId17"/>
    <p:sldId id="113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Юлия Цупа" initials="ЮЦ" lastIdx="2" clrIdx="0">
    <p:extLst>
      <p:ext uri="{19B8F6BF-5375-455C-9EA6-DF929625EA0E}">
        <p15:presenceInfo xmlns:p15="http://schemas.microsoft.com/office/powerpoint/2012/main" xmlns="" userId="Юлия Цупа" providerId="None"/>
      </p:ext>
    </p:extLst>
  </p:cmAuthor>
  <p:cmAuthor id="2" name="Василь Цупа" initials="ВЦ" lastIdx="1" clrIdx="1">
    <p:extLst>
      <p:ext uri="{19B8F6BF-5375-455C-9EA6-DF929625EA0E}">
        <p15:presenceInfo xmlns:p15="http://schemas.microsoft.com/office/powerpoint/2012/main" xmlns="" userId="c59f40493c0fa5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CBCD0"/>
    <a:srgbClr val="035110"/>
    <a:srgbClr val="92193A"/>
    <a:srgbClr val="FFFF00"/>
    <a:srgbClr val="F1059D"/>
    <a:srgbClr val="00B050"/>
    <a:srgbClr val="FF4747"/>
    <a:srgbClr val="D3514F"/>
    <a:srgbClr val="2F3242"/>
    <a:srgbClr val="F17D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90" autoAdjust="0"/>
    <p:restoredTop sz="94660"/>
  </p:normalViewPr>
  <p:slideViewPr>
    <p:cSldViewPr snapToGrid="0">
      <p:cViewPr varScale="1">
        <p:scale>
          <a:sx n="34" d="100"/>
          <a:sy n="34" d="100"/>
        </p:scale>
        <p:origin x="-78" y="-4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BE04B-0FEE-474E-98E3-E5C059B0E3D6}" type="datetimeFigureOut">
              <a:rPr lang="ru-RU" smtClean="0"/>
              <a:pPr/>
              <a:t>25.04.2022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8AAFC-F45B-4763-9C1F-8029DFCE03FE}" type="slidenum">
              <a:rPr lang="ru-RU" smtClean="0"/>
              <a:pPr/>
              <a:t>‹#›</a:t>
            </a:fld>
            <a:endParaRPr lang="ru-RU"/>
          </a:p>
        </p:txBody>
      </p:sp>
    </p:spTree>
    <p:extLst>
      <p:ext uri="{BB962C8B-B14F-4D97-AF65-F5344CB8AC3E}">
        <p14:creationId xmlns:p14="http://schemas.microsoft.com/office/powerpoint/2010/main" xmlns="" val="117945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626D62-0A69-489C-AD8A-DBBB454FE69F}"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38961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541F5A-B942-463D-BFFB-A6C0BF2A95D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01979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AF5CA3-AACC-4614-BF69-00E689DA5E5C}"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09500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457AFC-C01B-4F35-8E90-7CDC7BDC9F41}"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1258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1057DF8-A1C4-4191-9BCE-6255C9741248}"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95966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EB527B-8C9A-436C-98CD-9931061FA41E}"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3380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CE2E25-D864-431C-9803-DC1DF816B3B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Нижний колонтитул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Номер слайда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88686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041627C-B8CA-44C8-AA80-F38F7E2DC94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ижний колонтитул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514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78820F-613B-4084-A210-F6071CA8AA1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Нижний колонтитул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87230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F3D5AF-C886-45A1-B5DC-5A526CB61C15}"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21537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3D2A21-8E22-4A57-9D96-C14531AB525D}"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19397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BFBF2D6-4F70-474E-8189-F1C29A9FD44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894948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Дата 1"/>
          <p:cNvSpPr>
            <a:spLocks noGrp="1"/>
          </p:cNvSpPr>
          <p:nvPr>
            <p:ph type="dt" sz="half" idx="10"/>
          </p:nvPr>
        </p:nvSpPr>
        <p:spPr>
          <a:xfrm>
            <a:off x="1260389" y="1660783"/>
            <a:ext cx="1581665" cy="37396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smtClean="0">
                <a:ln>
                  <a:noFill/>
                </a:ln>
                <a:solidFill>
                  <a:prstClr val="white"/>
                </a:solidFill>
                <a:effectLst/>
                <a:uLnTx/>
                <a:uFillTx/>
                <a:latin typeface="Calibri" panose="020F0502020204030204"/>
                <a:ea typeface="+mn-ea"/>
                <a:cs typeface="+mn-cs"/>
              </a:rPr>
              <a:t>26.04.2022</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1383957" y="1199118"/>
            <a:ext cx="1524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dirty="0">
                <a:ln>
                  <a:noFill/>
                </a:ln>
                <a:solidFill>
                  <a:prstClr val="white"/>
                </a:solidFill>
                <a:effectLst/>
                <a:uLnTx/>
                <a:uFillTx/>
                <a:latin typeface="Calibri" panose="020F0502020204030204"/>
                <a:ea typeface="+mn-ea"/>
                <a:cs typeface="+mn-cs"/>
              </a:rPr>
              <a:t>Сьогодні</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923109" y="2660821"/>
            <a:ext cx="2151017" cy="15234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800" b="1" i="0" u="none" strike="noStrike" kern="1200" cap="none" spc="0" normalizeH="0" baseline="0" noProof="0" dirty="0">
                <a:ln>
                  <a:noFill/>
                </a:ln>
                <a:solidFill>
                  <a:prstClr val="white"/>
                </a:solidFill>
                <a:effectLst/>
                <a:uLnTx/>
                <a:uFillTx/>
                <a:latin typeface="Monotype Corsiva" panose="03010101010201010101" pitchFamily="66" charset="0"/>
                <a:ea typeface="+mn-ea"/>
                <a:cs typeface="+mn-cs"/>
              </a:rPr>
              <a:t>Урок</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500" b="1" i="0" u="none" strike="noStrike" kern="1200" cap="none" spc="0" normalizeH="0" baseline="0" noProof="0" dirty="0">
                <a:ln>
                  <a:noFill/>
                </a:ln>
                <a:solidFill>
                  <a:prstClr val="white"/>
                </a:solidFill>
                <a:effectLst/>
                <a:uLnTx/>
                <a:uFillTx/>
                <a:latin typeface="Monotype Corsiva" panose="03010101010201010101" pitchFamily="66" charset="0"/>
              </a:rPr>
              <a:t>№</a:t>
            </a:r>
            <a:r>
              <a:rPr lang="uk-UA" sz="4500" b="1" dirty="0">
                <a:solidFill>
                  <a:prstClr val="white"/>
                </a:solidFill>
                <a:latin typeface="Monotype Corsiva" panose="03010101010201010101" pitchFamily="66" charset="0"/>
              </a:rPr>
              <a:t>084-85</a:t>
            </a:r>
            <a:endParaRPr kumimoji="0" lang="ru-RU" sz="4500" b="1" i="0" u="none" strike="noStrike" kern="1200" cap="none" spc="0" normalizeH="0" baseline="0" noProof="0" dirty="0">
              <a:ln>
                <a:noFill/>
              </a:ln>
              <a:solidFill>
                <a:prstClr val="white"/>
              </a:solidFill>
              <a:effectLst/>
              <a:uLnTx/>
              <a:uFillTx/>
              <a:latin typeface="Monotype Corsiva" panose="03010101010201010101" pitchFamily="66" charset="0"/>
            </a:endParaRPr>
          </a:p>
        </p:txBody>
      </p:sp>
      <p:sp>
        <p:nvSpPr>
          <p:cNvPr id="8" name="TextBox 7"/>
          <p:cNvSpPr txBox="1"/>
          <p:nvPr/>
        </p:nvSpPr>
        <p:spPr>
          <a:xfrm>
            <a:off x="3466011" y="4727015"/>
            <a:ext cx="8791957" cy="1938992"/>
          </a:xfrm>
          <a:prstGeom prst="rect">
            <a:avLst/>
          </a:prstGeom>
          <a:noFill/>
        </p:spPr>
        <p:txBody>
          <a:bodyPr wrap="square" rtlCol="0">
            <a:spAutoFit/>
          </a:bodyPr>
          <a:lstStyle/>
          <a:p>
            <a:pPr algn="ctr"/>
            <a:r>
              <a:rPr lang="ru-RU" sz="6000" b="1" dirty="0">
                <a:solidFill>
                  <a:srgbClr val="2F3242"/>
                </a:solidFill>
              </a:rPr>
              <a:t>Як </a:t>
            </a:r>
            <a:r>
              <a:rPr lang="ru-RU" sz="6000" b="1" dirty="0" err="1">
                <a:solidFill>
                  <a:srgbClr val="2F3242"/>
                </a:solidFill>
              </a:rPr>
              <a:t>людина</a:t>
            </a:r>
            <a:r>
              <a:rPr lang="ru-RU" sz="6000" b="1" dirty="0">
                <a:solidFill>
                  <a:srgbClr val="2F3242"/>
                </a:solidFill>
              </a:rPr>
              <a:t> </a:t>
            </a:r>
            <a:r>
              <a:rPr lang="ru-RU" sz="6000" b="1" dirty="0" err="1">
                <a:solidFill>
                  <a:srgbClr val="2F3242"/>
                </a:solidFill>
              </a:rPr>
              <a:t>змінює</a:t>
            </a:r>
            <a:r>
              <a:rPr lang="ru-RU" sz="6000" b="1" dirty="0">
                <a:solidFill>
                  <a:srgbClr val="2F3242"/>
                </a:solidFill>
              </a:rPr>
              <a:t> природу </a:t>
            </a:r>
            <a:endParaRPr lang="uk-UA" sz="6000" b="1" dirty="0">
              <a:solidFill>
                <a:srgbClr val="2F3242"/>
              </a:solidFill>
            </a:endParaRPr>
          </a:p>
        </p:txBody>
      </p:sp>
      <p:sp>
        <p:nvSpPr>
          <p:cNvPr id="9" name="TextBox 8"/>
          <p:cNvSpPr txBox="1"/>
          <p:nvPr/>
        </p:nvSpPr>
        <p:spPr>
          <a:xfrm>
            <a:off x="850106" y="178195"/>
            <a:ext cx="240223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000" b="1" i="0" u="none" strike="noStrike" kern="1200" cap="none" spc="0" normalizeH="0" baseline="0" noProof="0" dirty="0">
                <a:ln>
                  <a:noFill/>
                </a:ln>
                <a:solidFill>
                  <a:prstClr val="white"/>
                </a:solidFill>
                <a:effectLst/>
                <a:uLnTx/>
                <a:uFillTx/>
                <a:latin typeface="Calibri" panose="020F0502020204030204"/>
                <a:ea typeface="+mn-ea"/>
                <a:cs typeface="+mn-cs"/>
              </a:rPr>
              <a:t>Я досліджую світ</a:t>
            </a:r>
          </a:p>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1" dirty="0">
                <a:solidFill>
                  <a:prstClr val="white"/>
                </a:solidFill>
                <a:latin typeface="Calibri" panose="020F0502020204030204"/>
              </a:rPr>
              <a:t>4 клас</a:t>
            </a:r>
            <a:endParaRPr kumimoji="0" lang="ru-RU"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Вплив людини на природу та його наслідки - Твір-роздум, реферат"/>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8306" y="679593"/>
            <a:ext cx="5613624" cy="3504722"/>
          </a:xfrm>
          <a:prstGeom prst="rect">
            <a:avLst/>
          </a:prstGeom>
          <a:noFill/>
          <a:ln w="38100">
            <a:solidFill>
              <a:schemeClr val="tx2"/>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576402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Чому так кажуть</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sp>
        <p:nvSpPr>
          <p:cNvPr id="16" name="Горизонтальный свиток 15"/>
          <p:cNvSpPr/>
          <p:nvPr/>
        </p:nvSpPr>
        <p:spPr>
          <a:xfrm>
            <a:off x="744759" y="1358334"/>
            <a:ext cx="8478371" cy="1411244"/>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Природа одному мати, другому – мачуха.</a:t>
            </a:r>
          </a:p>
        </p:txBody>
      </p:sp>
      <p:pic>
        <p:nvPicPr>
          <p:cNvPr id="14342" name="Picture 6" descr="28 Collection Of Boy Reading Book Clipart Png - Boy Read A Book Clipart ,  Transparent Cartoon, Free Cliparts &amp;amp; Silhouettes - NetClipart"/>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2082" r="22213"/>
          <a:stretch/>
        </p:blipFill>
        <p:spPr bwMode="auto">
          <a:xfrm>
            <a:off x="9547412" y="2677049"/>
            <a:ext cx="2314418" cy="3915479"/>
          </a:xfrm>
          <a:prstGeom prst="rect">
            <a:avLst/>
          </a:prstGeom>
          <a:noFill/>
          <a:extLst>
            <a:ext uri="{909E8E84-426E-40DD-AFC4-6F175D3DCCD1}">
              <a14:hiddenFill xmlns:a14="http://schemas.microsoft.com/office/drawing/2010/main" xmlns="">
                <a:solidFill>
                  <a:srgbClr val="FFFFFF"/>
                </a:solidFill>
              </a14:hiddenFill>
            </a:ext>
          </a:extLst>
        </p:spPr>
      </p:pic>
      <p:sp>
        <p:nvSpPr>
          <p:cNvPr id="8" name="Горизонтальный свиток 7"/>
          <p:cNvSpPr/>
          <p:nvPr/>
        </p:nvSpPr>
        <p:spPr>
          <a:xfrm>
            <a:off x="744758" y="2677049"/>
            <a:ext cx="8478371" cy="1411244"/>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Де ростуть верби, там чисті джерела води.</a:t>
            </a:r>
          </a:p>
        </p:txBody>
      </p:sp>
      <p:sp>
        <p:nvSpPr>
          <p:cNvPr id="9" name="Горизонтальный свиток 8"/>
          <p:cNvSpPr/>
          <p:nvPr/>
        </p:nvSpPr>
        <p:spPr>
          <a:xfrm>
            <a:off x="744758" y="4005382"/>
            <a:ext cx="8478371" cy="1411244"/>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Дай землі – то й вона тобі дасть.</a:t>
            </a:r>
          </a:p>
        </p:txBody>
      </p:sp>
    </p:spTree>
    <p:extLst>
      <p:ext uri="{BB962C8B-B14F-4D97-AF65-F5344CB8AC3E}">
        <p14:creationId xmlns:p14="http://schemas.microsoft.com/office/powerpoint/2010/main" xmlns="" val="30356658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Самостійна робота в зошитах</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56</a:t>
            </a:r>
            <a:endParaRPr lang="ru-RU" sz="4000" b="1" dirty="0">
              <a:solidFill>
                <a:schemeClr val="bg1"/>
              </a:solidFill>
            </a:endParaRPr>
          </a:p>
        </p:txBody>
      </p:sp>
      <p:pic>
        <p:nvPicPr>
          <p:cNvPr id="8" name="Рисунок 7">
            <a:extLst>
              <a:ext uri="{FF2B5EF4-FFF2-40B4-BE49-F238E27FC236}">
                <a16:creationId xmlns:a16="http://schemas.microsoft.com/office/drawing/2014/main" xmlns="" id="{3513D88B-8D42-4772-A30A-2BF03C69D7C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90446" y="2695756"/>
            <a:ext cx="7550831" cy="3639501"/>
          </a:xfrm>
          <a:prstGeom prst="rect">
            <a:avLst/>
          </a:prstGeom>
        </p:spPr>
      </p:pic>
      <p:sp>
        <p:nvSpPr>
          <p:cNvPr id="2" name="Скругленный прямоугольник 1"/>
          <p:cNvSpPr/>
          <p:nvPr/>
        </p:nvSpPr>
        <p:spPr>
          <a:xfrm>
            <a:off x="2092502" y="1540946"/>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1 – 2 </a:t>
            </a:r>
          </a:p>
        </p:txBody>
      </p:sp>
    </p:spTree>
    <p:extLst>
      <p:ext uri="{BB962C8B-B14F-4D97-AF65-F5344CB8AC3E}">
        <p14:creationId xmlns:p14="http://schemas.microsoft.com/office/powerpoint/2010/main" xmlns="" val="11628742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57</a:t>
            </a:r>
            <a:endParaRPr lang="ru-RU" sz="4000" b="1" dirty="0">
              <a:solidFill>
                <a:schemeClr val="bg1"/>
              </a:solidFill>
            </a:endParaRPr>
          </a:p>
        </p:txBody>
      </p:sp>
      <p:pic>
        <p:nvPicPr>
          <p:cNvPr id="8" name="Рисунок 7">
            <a:extLst>
              <a:ext uri="{FF2B5EF4-FFF2-40B4-BE49-F238E27FC236}">
                <a16:creationId xmlns:a16="http://schemas.microsoft.com/office/drawing/2014/main" xmlns="" id="{3513D88B-8D42-4772-A30A-2BF03C69D7C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28069" y="5768802"/>
            <a:ext cx="1959593" cy="944524"/>
          </a:xfrm>
          <a:prstGeom prst="rect">
            <a:avLst/>
          </a:prstGeom>
        </p:spPr>
      </p:pic>
      <p:sp>
        <p:nvSpPr>
          <p:cNvPr id="2" name="Скругленный прямоугольник 1"/>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5</a:t>
            </a:r>
          </a:p>
        </p:txBody>
      </p:sp>
      <p:sp>
        <p:nvSpPr>
          <p:cNvPr id="9" name="Скругленный прямоугольник 8"/>
          <p:cNvSpPr/>
          <p:nvPr/>
        </p:nvSpPr>
        <p:spPr>
          <a:xfrm>
            <a:off x="1072643" y="1837929"/>
            <a:ext cx="9752111" cy="690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Намалюй, який вигляд матиме наша планета, якщо зникнуть рослини і тварини.</a:t>
            </a:r>
          </a:p>
        </p:txBody>
      </p:sp>
      <p:sp>
        <p:nvSpPr>
          <p:cNvPr id="6" name="Прямоугольник 5"/>
          <p:cNvSpPr/>
          <p:nvPr/>
        </p:nvSpPr>
        <p:spPr>
          <a:xfrm>
            <a:off x="1389185" y="2690446"/>
            <a:ext cx="8738884" cy="39389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170" name="Picture 2" descr="Вчені попередили землян про велику небезпеку – найближчі 12 років вирішать  все"/>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89039" y="2901122"/>
            <a:ext cx="5172942" cy="3517602"/>
          </a:xfrm>
          <a:prstGeom prst="rect">
            <a:avLst/>
          </a:prstGeom>
          <a:noFill/>
          <a:ln w="38100">
            <a:solidFill>
              <a:schemeClr val="tx2"/>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54878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Перевіряємо себе</a:t>
            </a:r>
          </a:p>
        </p:txBody>
      </p:sp>
      <p:sp>
        <p:nvSpPr>
          <p:cNvPr id="8" name="Скругленный прямоугольник 7"/>
          <p:cNvSpPr/>
          <p:nvPr/>
        </p:nvSpPr>
        <p:spPr>
          <a:xfrm>
            <a:off x="251347" y="1212490"/>
            <a:ext cx="8044242" cy="57369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prstClr val="white"/>
                </a:solidFill>
              </a:rPr>
              <a:t>1. Як </a:t>
            </a:r>
            <a:r>
              <a:rPr lang="ru-RU" sz="2400" dirty="0" err="1">
                <a:solidFill>
                  <a:prstClr val="white"/>
                </a:solidFill>
              </a:rPr>
              <a:t>людина</a:t>
            </a:r>
            <a:r>
              <a:rPr lang="ru-RU" sz="2400" dirty="0">
                <a:solidFill>
                  <a:prstClr val="white"/>
                </a:solidFill>
              </a:rPr>
              <a:t> </a:t>
            </a:r>
            <a:r>
              <a:rPr lang="ru-RU" sz="2400" dirty="0" err="1">
                <a:solidFill>
                  <a:prstClr val="white"/>
                </a:solidFill>
              </a:rPr>
              <a:t>впливає</a:t>
            </a:r>
            <a:r>
              <a:rPr lang="ru-RU" sz="2400" dirty="0">
                <a:solidFill>
                  <a:prstClr val="white"/>
                </a:solidFill>
              </a:rPr>
              <a:t> на </a:t>
            </a:r>
            <a:r>
              <a:rPr lang="ru-RU" sz="2400" dirty="0" err="1">
                <a:solidFill>
                  <a:prstClr val="white"/>
                </a:solidFill>
              </a:rPr>
              <a:t>рослинний</a:t>
            </a:r>
            <a:r>
              <a:rPr lang="ru-RU" sz="2400" dirty="0">
                <a:solidFill>
                  <a:prstClr val="white"/>
                </a:solidFill>
              </a:rPr>
              <a:t> </a:t>
            </a:r>
            <a:r>
              <a:rPr lang="ru-RU" sz="2400" dirty="0" err="1">
                <a:solidFill>
                  <a:prstClr val="white"/>
                </a:solidFill>
              </a:rPr>
              <a:t>світ</a:t>
            </a:r>
            <a:r>
              <a:rPr lang="ru-RU" sz="2400" dirty="0">
                <a:solidFill>
                  <a:prstClr val="white"/>
                </a:solidFill>
              </a:rPr>
              <a:t>? А на </a:t>
            </a:r>
            <a:r>
              <a:rPr lang="ru-RU" sz="2400" dirty="0" err="1">
                <a:solidFill>
                  <a:prstClr val="white"/>
                </a:solidFill>
              </a:rPr>
              <a:t>тваринний</a:t>
            </a:r>
            <a:r>
              <a:rPr lang="ru-RU" sz="2400" dirty="0">
                <a:solidFill>
                  <a:prstClr val="white"/>
                </a:solidFill>
              </a:rPr>
              <a:t>?</a:t>
            </a:r>
            <a:endParaRPr lang="uk-UA" sz="2400" dirty="0">
              <a:solidFill>
                <a:srgbClr val="FFFF00"/>
              </a:solidFill>
            </a:endParaRP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93854" y="561773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pic>
        <p:nvPicPr>
          <p:cNvPr id="15366" name="Picture 6" descr="Суд вновь подтвердил выводы комиссии Волгоградского УФАС России - Статьи -  &amp;quot;Новоаннинские вести&amp;quo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66549" y="1575116"/>
            <a:ext cx="2554106" cy="2554107"/>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Скругленный прямоугольник 10"/>
          <p:cNvSpPr/>
          <p:nvPr/>
        </p:nvSpPr>
        <p:spPr>
          <a:xfrm>
            <a:off x="251344" y="1908077"/>
            <a:ext cx="8223354" cy="87869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prstClr val="white"/>
                </a:solidFill>
              </a:rPr>
              <a:t>2. </a:t>
            </a:r>
            <a:r>
              <a:rPr lang="ru-RU" sz="2400" dirty="0" err="1">
                <a:solidFill>
                  <a:prstClr val="white"/>
                </a:solidFill>
              </a:rPr>
              <a:t>Припустіть</a:t>
            </a:r>
            <a:r>
              <a:rPr lang="ru-RU" sz="2400" dirty="0">
                <a:solidFill>
                  <a:prstClr val="white"/>
                </a:solidFill>
              </a:rPr>
              <a:t>, до </a:t>
            </a:r>
            <a:r>
              <a:rPr lang="ru-RU" sz="2400" dirty="0" err="1">
                <a:solidFill>
                  <a:prstClr val="white"/>
                </a:solidFill>
              </a:rPr>
              <a:t>чого</a:t>
            </a:r>
            <a:r>
              <a:rPr lang="ru-RU" sz="2400" dirty="0">
                <a:solidFill>
                  <a:prstClr val="white"/>
                </a:solidFill>
              </a:rPr>
              <a:t> </a:t>
            </a:r>
            <a:r>
              <a:rPr lang="ru-RU" sz="2400" dirty="0" err="1">
                <a:solidFill>
                  <a:prstClr val="white"/>
                </a:solidFill>
              </a:rPr>
              <a:t>призводить</a:t>
            </a:r>
            <a:r>
              <a:rPr lang="ru-RU" sz="2400" dirty="0">
                <a:solidFill>
                  <a:prstClr val="white"/>
                </a:solidFill>
              </a:rPr>
              <a:t> </a:t>
            </a:r>
            <a:r>
              <a:rPr lang="ru-RU" sz="2400" dirty="0" err="1">
                <a:solidFill>
                  <a:prstClr val="white"/>
                </a:solidFill>
              </a:rPr>
              <a:t>негативний</a:t>
            </a:r>
            <a:r>
              <a:rPr lang="ru-RU" sz="2400" dirty="0">
                <a:solidFill>
                  <a:prstClr val="white"/>
                </a:solidFill>
              </a:rPr>
              <a:t> </a:t>
            </a:r>
            <a:r>
              <a:rPr lang="ru-RU" sz="2400" dirty="0" err="1">
                <a:solidFill>
                  <a:prstClr val="white"/>
                </a:solidFill>
              </a:rPr>
              <a:t>вплив</a:t>
            </a:r>
            <a:r>
              <a:rPr lang="ru-RU" sz="2400" dirty="0">
                <a:solidFill>
                  <a:prstClr val="white"/>
                </a:solidFill>
              </a:rPr>
              <a:t> </a:t>
            </a:r>
            <a:r>
              <a:rPr lang="ru-RU" sz="2400" dirty="0" err="1">
                <a:solidFill>
                  <a:prstClr val="white"/>
                </a:solidFill>
              </a:rPr>
              <a:t>людини</a:t>
            </a:r>
            <a:endParaRPr lang="ru-RU" sz="2400" dirty="0">
              <a:solidFill>
                <a:prstClr val="white"/>
              </a:solidFill>
            </a:endParaRPr>
          </a:p>
          <a:p>
            <a:r>
              <a:rPr lang="ru-RU" sz="2400" dirty="0">
                <a:solidFill>
                  <a:prstClr val="white"/>
                </a:solidFill>
              </a:rPr>
              <a:t>на </a:t>
            </a:r>
            <a:r>
              <a:rPr lang="ru-RU" sz="2400" dirty="0" err="1">
                <a:solidFill>
                  <a:prstClr val="white"/>
                </a:solidFill>
              </a:rPr>
              <a:t>рослини</a:t>
            </a:r>
            <a:r>
              <a:rPr lang="ru-RU" sz="2400" dirty="0">
                <a:solidFill>
                  <a:prstClr val="white"/>
                </a:solidFill>
              </a:rPr>
              <a:t> та </a:t>
            </a:r>
            <a:r>
              <a:rPr lang="ru-RU" sz="2400" dirty="0" err="1">
                <a:solidFill>
                  <a:prstClr val="white"/>
                </a:solidFill>
              </a:rPr>
              <a:t>тварин</a:t>
            </a:r>
            <a:r>
              <a:rPr lang="ru-RU" sz="2400" dirty="0">
                <a:solidFill>
                  <a:prstClr val="white"/>
                </a:solidFill>
              </a:rPr>
              <a:t>.</a:t>
            </a:r>
            <a:endParaRPr lang="uk-UA" sz="2400" dirty="0">
              <a:solidFill>
                <a:srgbClr val="FFFF00"/>
              </a:solidFill>
            </a:endParaRPr>
          </a:p>
        </p:txBody>
      </p:sp>
      <p:sp>
        <p:nvSpPr>
          <p:cNvPr id="12" name="Скругленный прямоугольник 11"/>
          <p:cNvSpPr/>
          <p:nvPr/>
        </p:nvSpPr>
        <p:spPr>
          <a:xfrm>
            <a:off x="251344" y="2908666"/>
            <a:ext cx="7968829" cy="975269"/>
          </a:xfrm>
          <a:prstGeom prst="roundRect">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2400" dirty="0">
                <a:solidFill>
                  <a:prstClr val="white"/>
                </a:solidFill>
              </a:rPr>
              <a:t>3. </a:t>
            </a:r>
            <a:r>
              <a:rPr lang="ru-RU" sz="2400" dirty="0" err="1">
                <a:solidFill>
                  <a:prstClr val="white"/>
                </a:solidFill>
              </a:rPr>
              <a:t>Що</a:t>
            </a:r>
            <a:r>
              <a:rPr lang="ru-RU" sz="2400" dirty="0">
                <a:solidFill>
                  <a:prstClr val="white"/>
                </a:solidFill>
              </a:rPr>
              <a:t> </a:t>
            </a:r>
            <a:r>
              <a:rPr lang="ru-RU" sz="2400" dirty="0" err="1">
                <a:solidFill>
                  <a:prstClr val="white"/>
                </a:solidFill>
              </a:rPr>
              <a:t>свідчить</a:t>
            </a:r>
            <a:r>
              <a:rPr lang="ru-RU" sz="2400" dirty="0">
                <a:solidFill>
                  <a:prstClr val="white"/>
                </a:solidFill>
              </a:rPr>
              <a:t> про </a:t>
            </a:r>
            <a:r>
              <a:rPr lang="ru-RU" sz="2400" dirty="0" err="1">
                <a:solidFill>
                  <a:prstClr val="white"/>
                </a:solidFill>
              </a:rPr>
              <a:t>зв’язок</a:t>
            </a:r>
            <a:r>
              <a:rPr lang="ru-RU" sz="2400" dirty="0">
                <a:solidFill>
                  <a:prstClr val="white"/>
                </a:solidFill>
              </a:rPr>
              <a:t> </a:t>
            </a:r>
            <a:r>
              <a:rPr lang="ru-RU" sz="2400" dirty="0" err="1">
                <a:solidFill>
                  <a:prstClr val="white"/>
                </a:solidFill>
              </a:rPr>
              <a:t>людини</a:t>
            </a:r>
            <a:r>
              <a:rPr lang="ru-RU" sz="2400" dirty="0">
                <a:solidFill>
                  <a:prstClr val="white"/>
                </a:solidFill>
              </a:rPr>
              <a:t> з неживою природою?</a:t>
            </a:r>
          </a:p>
          <a:p>
            <a:pPr algn="just"/>
            <a:r>
              <a:rPr lang="ru-RU" sz="2400" dirty="0" err="1">
                <a:solidFill>
                  <a:prstClr val="white"/>
                </a:solidFill>
              </a:rPr>
              <a:t>Відповідь</a:t>
            </a:r>
            <a:r>
              <a:rPr lang="ru-RU" sz="2400" dirty="0">
                <a:solidFill>
                  <a:prstClr val="white"/>
                </a:solidFill>
              </a:rPr>
              <a:t> </a:t>
            </a:r>
            <a:r>
              <a:rPr lang="ru-RU" sz="2400" dirty="0" err="1">
                <a:solidFill>
                  <a:prstClr val="white"/>
                </a:solidFill>
              </a:rPr>
              <a:t>проілюструйте</a:t>
            </a:r>
            <a:r>
              <a:rPr lang="ru-RU" sz="2400" dirty="0">
                <a:solidFill>
                  <a:prstClr val="white"/>
                </a:solidFill>
              </a:rPr>
              <a:t> прикладами.</a:t>
            </a:r>
            <a:endParaRPr lang="uk-UA" sz="2400" dirty="0">
              <a:solidFill>
                <a:srgbClr val="FFFF00"/>
              </a:solidFill>
            </a:endParaRPr>
          </a:p>
        </p:txBody>
      </p:sp>
      <p:sp>
        <p:nvSpPr>
          <p:cNvPr id="13" name="Скругленный прямоугольник 12"/>
          <p:cNvSpPr/>
          <p:nvPr/>
        </p:nvSpPr>
        <p:spPr>
          <a:xfrm>
            <a:off x="251344" y="4005830"/>
            <a:ext cx="9137754" cy="579089"/>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4. </a:t>
            </a:r>
            <a:r>
              <a:rPr lang="ru-RU" sz="2400" dirty="0" err="1">
                <a:solidFill>
                  <a:prstClr val="white"/>
                </a:solidFill>
              </a:rPr>
              <a:t>Що</a:t>
            </a:r>
            <a:r>
              <a:rPr lang="ru-RU" sz="2400" dirty="0">
                <a:solidFill>
                  <a:prstClr val="white"/>
                </a:solidFill>
              </a:rPr>
              <a:t> </a:t>
            </a:r>
            <a:r>
              <a:rPr lang="ru-RU" sz="2400" dirty="0" err="1">
                <a:solidFill>
                  <a:prstClr val="white"/>
                </a:solidFill>
              </a:rPr>
              <a:t>призводить</a:t>
            </a:r>
            <a:r>
              <a:rPr lang="ru-RU" sz="2400" dirty="0">
                <a:solidFill>
                  <a:prstClr val="white"/>
                </a:solidFill>
              </a:rPr>
              <a:t> до </a:t>
            </a:r>
            <a:r>
              <a:rPr lang="ru-RU" sz="2400" dirty="0" err="1">
                <a:solidFill>
                  <a:prstClr val="white"/>
                </a:solidFill>
              </a:rPr>
              <a:t>забруднення</a:t>
            </a:r>
            <a:r>
              <a:rPr lang="ru-RU" sz="2400" dirty="0">
                <a:solidFill>
                  <a:prstClr val="white"/>
                </a:solidFill>
              </a:rPr>
              <a:t> </a:t>
            </a:r>
            <a:r>
              <a:rPr lang="ru-RU" sz="2400" dirty="0" err="1">
                <a:solidFill>
                  <a:prstClr val="white"/>
                </a:solidFill>
              </a:rPr>
              <a:t>навколишнього</a:t>
            </a:r>
            <a:r>
              <a:rPr lang="ru-RU" sz="2400" dirty="0">
                <a:solidFill>
                  <a:prstClr val="white"/>
                </a:solidFill>
              </a:rPr>
              <a:t> </a:t>
            </a:r>
            <a:r>
              <a:rPr lang="ru-RU" sz="2400" dirty="0" err="1">
                <a:solidFill>
                  <a:prstClr val="white"/>
                </a:solidFill>
              </a:rPr>
              <a:t>середовища</a:t>
            </a:r>
            <a:r>
              <a:rPr lang="ru-RU" sz="2400" dirty="0">
                <a:solidFill>
                  <a:prstClr val="white"/>
                </a:solidFill>
              </a:rPr>
              <a:t>?</a:t>
            </a:r>
            <a:endParaRPr lang="uk-UA" sz="2400" dirty="0">
              <a:solidFill>
                <a:prstClr val="white"/>
              </a:solidFill>
            </a:endParaRPr>
          </a:p>
        </p:txBody>
      </p:sp>
      <p:sp>
        <p:nvSpPr>
          <p:cNvPr id="14" name="Скругленный прямоугольник 13"/>
          <p:cNvSpPr/>
          <p:nvPr/>
        </p:nvSpPr>
        <p:spPr>
          <a:xfrm>
            <a:off x="1239013" y="4706814"/>
            <a:ext cx="10468520" cy="10163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5. </a:t>
            </a:r>
            <a:r>
              <a:rPr lang="ru-RU" sz="2400" dirty="0" err="1">
                <a:solidFill>
                  <a:prstClr val="white"/>
                </a:solidFill>
              </a:rPr>
              <a:t>Доведіть</a:t>
            </a:r>
            <a:r>
              <a:rPr lang="ru-RU" sz="2400" dirty="0">
                <a:solidFill>
                  <a:prstClr val="white"/>
                </a:solidFill>
              </a:rPr>
              <a:t> </a:t>
            </a:r>
            <a:r>
              <a:rPr lang="ru-RU" sz="2400" dirty="0" err="1">
                <a:solidFill>
                  <a:prstClr val="white"/>
                </a:solidFill>
              </a:rPr>
              <a:t>наявність</a:t>
            </a:r>
            <a:r>
              <a:rPr lang="ru-RU" sz="2400" dirty="0">
                <a:solidFill>
                  <a:prstClr val="white"/>
                </a:solidFill>
              </a:rPr>
              <a:t> </a:t>
            </a:r>
            <a:r>
              <a:rPr lang="ru-RU" sz="2400" dirty="0" err="1">
                <a:solidFill>
                  <a:prstClr val="white"/>
                </a:solidFill>
              </a:rPr>
              <a:t>взаємозв’язку</a:t>
            </a:r>
            <a:r>
              <a:rPr lang="ru-RU" sz="2400" dirty="0">
                <a:solidFill>
                  <a:prstClr val="white"/>
                </a:solidFill>
              </a:rPr>
              <a:t> </a:t>
            </a:r>
            <a:r>
              <a:rPr lang="ru-RU" sz="2400" dirty="0" err="1">
                <a:solidFill>
                  <a:prstClr val="white"/>
                </a:solidFill>
              </a:rPr>
              <a:t>між</a:t>
            </a:r>
            <a:r>
              <a:rPr lang="ru-RU" sz="2400" dirty="0">
                <a:solidFill>
                  <a:prstClr val="white"/>
                </a:solidFill>
              </a:rPr>
              <a:t> </a:t>
            </a:r>
            <a:r>
              <a:rPr lang="ru-RU" sz="2400" dirty="0" err="1">
                <a:solidFill>
                  <a:prstClr val="white"/>
                </a:solidFill>
              </a:rPr>
              <a:t>людиною</a:t>
            </a:r>
            <a:r>
              <a:rPr lang="ru-RU" sz="2400" dirty="0">
                <a:solidFill>
                  <a:prstClr val="white"/>
                </a:solidFill>
              </a:rPr>
              <a:t> і природою. Наведіть приклади </a:t>
            </a:r>
            <a:r>
              <a:rPr lang="ru-RU" sz="2400" dirty="0" err="1">
                <a:solidFill>
                  <a:prstClr val="white"/>
                </a:solidFill>
              </a:rPr>
              <a:t>впливу</a:t>
            </a:r>
            <a:r>
              <a:rPr lang="ru-RU" sz="2400" dirty="0">
                <a:solidFill>
                  <a:prstClr val="white"/>
                </a:solidFill>
              </a:rPr>
              <a:t> </a:t>
            </a:r>
            <a:r>
              <a:rPr lang="ru-RU" sz="2400" dirty="0" err="1">
                <a:solidFill>
                  <a:prstClr val="white"/>
                </a:solidFill>
              </a:rPr>
              <a:t>людини</a:t>
            </a:r>
            <a:r>
              <a:rPr lang="ru-RU" sz="2400" dirty="0">
                <a:solidFill>
                  <a:prstClr val="white"/>
                </a:solidFill>
              </a:rPr>
              <a:t> на природу та </a:t>
            </a:r>
            <a:r>
              <a:rPr lang="ru-RU" sz="2400" dirty="0" err="1">
                <a:solidFill>
                  <a:prstClr val="white"/>
                </a:solidFill>
              </a:rPr>
              <a:t>природи</a:t>
            </a:r>
            <a:r>
              <a:rPr lang="ru-RU" sz="2400" dirty="0">
                <a:solidFill>
                  <a:prstClr val="white"/>
                </a:solidFill>
              </a:rPr>
              <a:t> на </a:t>
            </a:r>
            <a:r>
              <a:rPr lang="ru-RU" sz="2400" dirty="0" err="1">
                <a:solidFill>
                  <a:prstClr val="white"/>
                </a:solidFill>
              </a:rPr>
              <a:t>людину</a:t>
            </a:r>
            <a:r>
              <a:rPr lang="ru-RU" sz="2400" dirty="0">
                <a:solidFill>
                  <a:prstClr val="white"/>
                </a:solidFill>
              </a:rPr>
              <a:t>.</a:t>
            </a:r>
            <a:endParaRPr lang="uk-UA" sz="2400" dirty="0">
              <a:solidFill>
                <a:prstClr val="white"/>
              </a:solidFill>
            </a:endParaRPr>
          </a:p>
        </p:txBody>
      </p:sp>
      <p:sp>
        <p:nvSpPr>
          <p:cNvPr id="15" name="Скругленный прямоугольник 14"/>
          <p:cNvSpPr/>
          <p:nvPr/>
        </p:nvSpPr>
        <p:spPr>
          <a:xfrm>
            <a:off x="1370988" y="5845018"/>
            <a:ext cx="8291486" cy="83169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6. </a:t>
            </a:r>
            <a:r>
              <a:rPr lang="ru-RU" sz="2400" dirty="0">
                <a:solidFill>
                  <a:prstClr val="white"/>
                </a:solidFill>
              </a:rPr>
              <a:t>Чи </a:t>
            </a:r>
            <a:r>
              <a:rPr lang="ru-RU" sz="2400" dirty="0" err="1">
                <a:solidFill>
                  <a:prstClr val="white"/>
                </a:solidFill>
              </a:rPr>
              <a:t>може</a:t>
            </a:r>
            <a:r>
              <a:rPr lang="ru-RU" sz="2400" dirty="0">
                <a:solidFill>
                  <a:prstClr val="white"/>
                </a:solidFill>
              </a:rPr>
              <a:t> те, </a:t>
            </a:r>
            <a:r>
              <a:rPr lang="ru-RU" sz="2400" dirty="0" err="1">
                <a:solidFill>
                  <a:prstClr val="white"/>
                </a:solidFill>
              </a:rPr>
              <a:t>що</a:t>
            </a:r>
            <a:r>
              <a:rPr lang="ru-RU" sz="2400" dirty="0">
                <a:solidFill>
                  <a:prstClr val="white"/>
                </a:solidFill>
              </a:rPr>
              <a:t> </a:t>
            </a:r>
            <a:r>
              <a:rPr lang="ru-RU" sz="2400" dirty="0" err="1">
                <a:solidFill>
                  <a:prstClr val="white"/>
                </a:solidFill>
              </a:rPr>
              <a:t>ви</a:t>
            </a:r>
            <a:r>
              <a:rPr lang="ru-RU" sz="2400" dirty="0">
                <a:solidFill>
                  <a:prstClr val="white"/>
                </a:solidFill>
              </a:rPr>
              <a:t> </a:t>
            </a:r>
            <a:r>
              <a:rPr lang="ru-RU" sz="2400" dirty="0" err="1">
                <a:solidFill>
                  <a:prstClr val="white"/>
                </a:solidFill>
              </a:rPr>
              <a:t>дізналися</a:t>
            </a:r>
            <a:r>
              <a:rPr lang="ru-RU" sz="2400" dirty="0">
                <a:solidFill>
                  <a:prstClr val="white"/>
                </a:solidFill>
              </a:rPr>
              <a:t> </a:t>
            </a:r>
            <a:r>
              <a:rPr lang="ru-RU" sz="2400" dirty="0" err="1">
                <a:solidFill>
                  <a:prstClr val="white"/>
                </a:solidFill>
              </a:rPr>
              <a:t>впродовж</a:t>
            </a:r>
            <a:r>
              <a:rPr lang="ru-RU" sz="2400" dirty="0">
                <a:solidFill>
                  <a:prstClr val="white"/>
                </a:solidFill>
              </a:rPr>
              <a:t> </a:t>
            </a:r>
            <a:r>
              <a:rPr lang="ru-RU" sz="2400" dirty="0" err="1">
                <a:solidFill>
                  <a:prstClr val="white"/>
                </a:solidFill>
              </a:rPr>
              <a:t>вивчення</a:t>
            </a:r>
            <a:r>
              <a:rPr lang="ru-RU" sz="2400" dirty="0">
                <a:solidFill>
                  <a:prstClr val="white"/>
                </a:solidFill>
              </a:rPr>
              <a:t> теми, </a:t>
            </a:r>
            <a:r>
              <a:rPr lang="ru-RU" sz="2400" dirty="0" err="1">
                <a:solidFill>
                  <a:prstClr val="white"/>
                </a:solidFill>
              </a:rPr>
              <a:t>знадобитися</a:t>
            </a:r>
            <a:r>
              <a:rPr lang="ru-RU" sz="2400" dirty="0">
                <a:solidFill>
                  <a:prstClr val="white"/>
                </a:solidFill>
              </a:rPr>
              <a:t> вам у </a:t>
            </a:r>
            <a:r>
              <a:rPr lang="ru-RU" sz="2400" dirty="0" err="1">
                <a:solidFill>
                  <a:prstClr val="white"/>
                </a:solidFill>
              </a:rPr>
              <a:t>житті</a:t>
            </a:r>
            <a:r>
              <a:rPr lang="ru-RU" sz="2400" dirty="0">
                <a:solidFill>
                  <a:prstClr val="white"/>
                </a:solidFill>
              </a:rPr>
              <a:t>? Коли </a:t>
            </a:r>
            <a:r>
              <a:rPr lang="ru-RU" sz="2400" dirty="0" err="1">
                <a:solidFill>
                  <a:prstClr val="white"/>
                </a:solidFill>
              </a:rPr>
              <a:t>саме</a:t>
            </a:r>
            <a:r>
              <a:rPr lang="ru-RU" sz="2400" dirty="0">
                <a:solidFill>
                  <a:prstClr val="white"/>
                </a:solidFill>
              </a:rPr>
              <a:t>?</a:t>
            </a:r>
            <a:endParaRPr lang="uk-UA" sz="2400" dirty="0">
              <a:solidFill>
                <a:prstClr val="white"/>
              </a:solidFill>
            </a:endParaRPr>
          </a:p>
        </p:txBody>
      </p:sp>
    </p:spTree>
    <p:extLst>
      <p:ext uri="{BB962C8B-B14F-4D97-AF65-F5344CB8AC3E}">
        <p14:creationId xmlns:p14="http://schemas.microsoft.com/office/powerpoint/2010/main" xmlns="" val="38101903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Коротко про головне</a:t>
            </a:r>
          </a:p>
        </p:txBody>
      </p:sp>
      <p:sp>
        <p:nvSpPr>
          <p:cNvPr id="8" name="Скругленный прямоугольник 7"/>
          <p:cNvSpPr/>
          <p:nvPr/>
        </p:nvSpPr>
        <p:spPr>
          <a:xfrm>
            <a:off x="527050" y="1995853"/>
            <a:ext cx="8363806" cy="176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000" dirty="0">
                <a:solidFill>
                  <a:prstClr val="white"/>
                </a:solidFill>
              </a:rPr>
              <a:t>Прочитайте висновок.</a:t>
            </a:r>
            <a:endParaRPr lang="uk-UA" sz="4000" dirty="0">
              <a:solidFill>
                <a:srgbClr val="FFFF00"/>
              </a:solidFill>
            </a:endParaRP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105508" y="5590985"/>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pic>
        <p:nvPicPr>
          <p:cNvPr id="15364" name="Picture 4" descr="XXXI ЯК СФОРМУВАТИ ВИСНОВОК - Мої статті - Каталог статей -  Великосорочинська ЗОШ І-ІІІ ступенів"/>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50852" y="3965331"/>
            <a:ext cx="2593742" cy="27479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609159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Чи знаєте ви, що…</a:t>
            </a:r>
          </a:p>
        </p:txBody>
      </p:sp>
      <p:sp>
        <p:nvSpPr>
          <p:cNvPr id="8" name="Скругленный прямоугольник 7"/>
          <p:cNvSpPr/>
          <p:nvPr/>
        </p:nvSpPr>
        <p:spPr>
          <a:xfrm>
            <a:off x="1266092" y="1265380"/>
            <a:ext cx="10821571" cy="530574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uk-UA" sz="3500" dirty="0"/>
              <a:t>…вміст пилу на вулиці, де багато дерев, у три рази менший, ніж на вулиці, де їх немає. Процес повного відновлення рослинності на місці вирубаного лісу займе понад 100 років. Через діяльність людини на планеті утворюються пустелі там, де їх раніше не було. Зараз площа таких пустель на планеті збільшується.</a:t>
            </a:r>
          </a:p>
        </p:txBody>
      </p:sp>
      <p:sp>
        <p:nvSpPr>
          <p:cNvPr id="9" name="Прямоугольник 4">
            <a:extLst>
              <a:ext uri="{FF2B5EF4-FFF2-40B4-BE49-F238E27FC236}">
                <a16:creationId xmlns:a16="http://schemas.microsoft.com/office/drawing/2014/main" xmlns="" id="{41300D0C-EC34-4515-9E3A-6F0DC297E5C1}"/>
              </a:ext>
            </a:extLst>
          </p:cNvPr>
          <p:cNvSpPr/>
          <p:nvPr/>
        </p:nvSpPr>
        <p:spPr>
          <a:xfrm>
            <a:off x="79131" y="563517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spTree>
    <p:extLst>
      <p:ext uri="{BB962C8B-B14F-4D97-AF65-F5344CB8AC3E}">
        <p14:creationId xmlns:p14="http://schemas.microsoft.com/office/powerpoint/2010/main" xmlns="" val="7797177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26.04.2022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7" name="Прямоугольник 6"/>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Домашнє завдання</a:t>
            </a:r>
          </a:p>
        </p:txBody>
      </p:sp>
      <p:sp>
        <p:nvSpPr>
          <p:cNvPr id="5" name="Прямокутник: округлені кути 5">
            <a:extLst>
              <a:ext uri="{FF2B5EF4-FFF2-40B4-BE49-F238E27FC236}">
                <a16:creationId xmlns:a16="http://schemas.microsoft.com/office/drawing/2014/main" xmlns="" id="{F35B1DC1-1FB4-485D-B536-AB95778CE417}"/>
              </a:ext>
            </a:extLst>
          </p:cNvPr>
          <p:cNvSpPr/>
          <p:nvPr/>
        </p:nvSpPr>
        <p:spPr>
          <a:xfrm>
            <a:off x="5899849" y="1134666"/>
            <a:ext cx="6064624" cy="5378824"/>
          </a:xfrm>
          <a:prstGeom prst="roundRect">
            <a:avLst/>
          </a:prstGeom>
          <a:ln w="57150">
            <a:solidFill>
              <a:srgbClr val="2F3242"/>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ru-RU" sz="3000" b="1" dirty="0">
                <a:solidFill>
                  <a:srgbClr val="2F3242"/>
                </a:solidFill>
              </a:rPr>
              <a:t>Повторити тему на </a:t>
            </a:r>
            <a:r>
              <a:rPr lang="ru-RU" sz="3000" b="1" dirty="0" err="1">
                <a:solidFill>
                  <a:srgbClr val="2F3242"/>
                </a:solidFill>
              </a:rPr>
              <a:t>сторінках</a:t>
            </a:r>
            <a:r>
              <a:rPr lang="ru-RU" sz="3000" b="1" dirty="0">
                <a:solidFill>
                  <a:srgbClr val="2F3242"/>
                </a:solidFill>
              </a:rPr>
              <a:t> </a:t>
            </a:r>
          </a:p>
          <a:p>
            <a:pPr algn="ctr"/>
            <a:r>
              <a:rPr lang="ru-RU" sz="3000" b="1" dirty="0">
                <a:solidFill>
                  <a:srgbClr val="2F3242"/>
                </a:solidFill>
              </a:rPr>
              <a:t>106-109.</a:t>
            </a:r>
          </a:p>
          <a:p>
            <a:pPr algn="ctr"/>
            <a:endParaRPr lang="uk-UA" sz="3000" i="1" dirty="0">
              <a:solidFill>
                <a:srgbClr val="2F3242"/>
              </a:solidFill>
            </a:endParaRPr>
          </a:p>
          <a:p>
            <a:pPr algn="ctr"/>
            <a:r>
              <a:rPr lang="uk-UA" sz="3000" i="1" dirty="0">
                <a:solidFill>
                  <a:srgbClr val="2F3242"/>
                </a:solidFill>
              </a:rPr>
              <a:t>Короткий запис в щоденник</a:t>
            </a:r>
          </a:p>
          <a:p>
            <a:pPr algn="ctr"/>
            <a:r>
              <a:rPr lang="uk-UA" sz="3000" dirty="0">
                <a:solidFill>
                  <a:srgbClr val="2F3242"/>
                </a:solidFill>
              </a:rPr>
              <a:t>с.106-109.</a:t>
            </a:r>
          </a:p>
        </p:txBody>
      </p:sp>
      <p:pic>
        <p:nvPicPr>
          <p:cNvPr id="6" name="Рисунок 5"/>
          <p:cNvPicPr>
            <a:picLocks noChangeAspect="1"/>
          </p:cNvPicPr>
          <p:nvPr/>
        </p:nvPicPr>
        <p:blipFill rotWithShape="1">
          <a:blip r:embed="rId2">
            <a:extLst>
              <a:ext uri="{28A0092B-C50C-407E-A947-70E740481C1C}">
                <a14:useLocalDpi xmlns:a14="http://schemas.microsoft.com/office/drawing/2010/main" xmlns="" val="0"/>
              </a:ext>
            </a:extLst>
          </a:blip>
          <a:srcRect r="1739" b="10000"/>
          <a:stretch/>
        </p:blipFill>
        <p:spPr>
          <a:xfrm>
            <a:off x="240165" y="1983441"/>
            <a:ext cx="5340365" cy="3913094"/>
          </a:xfrm>
          <a:prstGeom prst="rect">
            <a:avLst/>
          </a:prstGeom>
        </p:spPr>
      </p:pic>
    </p:spTree>
    <p:extLst>
      <p:ext uri="{BB962C8B-B14F-4D97-AF65-F5344CB8AC3E}">
        <p14:creationId xmlns:p14="http://schemas.microsoft.com/office/powerpoint/2010/main" xmlns="" val="4077990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Вправа «Інтерв’ю»</a:t>
            </a:r>
          </a:p>
        </p:txBody>
      </p:sp>
      <p:sp>
        <p:nvSpPr>
          <p:cNvPr id="8" name="Прямокутник: округлені кути 7">
            <a:extLst>
              <a:ext uri="{FF2B5EF4-FFF2-40B4-BE49-F238E27FC236}">
                <a16:creationId xmlns:a16="http://schemas.microsoft.com/office/drawing/2014/main" xmlns="" id="{251B524C-59DB-4919-9303-C936BD06E329}"/>
              </a:ext>
            </a:extLst>
          </p:cNvPr>
          <p:cNvSpPr/>
          <p:nvPr/>
        </p:nvSpPr>
        <p:spPr>
          <a:xfrm>
            <a:off x="8210349" y="1410698"/>
            <a:ext cx="3474720" cy="762218"/>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Що нового ви сьогодні дізнались?</a:t>
            </a:r>
          </a:p>
        </p:txBody>
      </p:sp>
      <p:sp>
        <p:nvSpPr>
          <p:cNvPr id="9" name="Прямокутник: округлені кути 8">
            <a:extLst>
              <a:ext uri="{FF2B5EF4-FFF2-40B4-BE49-F238E27FC236}">
                <a16:creationId xmlns:a16="http://schemas.microsoft.com/office/drawing/2014/main" xmlns="" id="{6DBB6F7C-2A7B-48A5-B788-F8BE6EC73B5E}"/>
              </a:ext>
            </a:extLst>
          </p:cNvPr>
          <p:cNvSpPr/>
          <p:nvPr/>
        </p:nvSpPr>
        <p:spPr>
          <a:xfrm>
            <a:off x="317634" y="2074842"/>
            <a:ext cx="3474720" cy="762218"/>
          </a:xfrm>
          <a:prstGeom prst="roundRect">
            <a:avLst/>
          </a:prstGeom>
          <a:solidFill>
            <a:srgbClr val="00B050"/>
          </a:solidFill>
          <a:ln w="38100">
            <a:solidFill>
              <a:schemeClr val="accent6">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bg1"/>
                </a:solidFill>
              </a:rPr>
              <a:t>Чого ви навчились на уроці?</a:t>
            </a:r>
          </a:p>
        </p:txBody>
      </p:sp>
      <p:sp>
        <p:nvSpPr>
          <p:cNvPr id="10" name="Прямокутник: округлені кути 9">
            <a:extLst>
              <a:ext uri="{FF2B5EF4-FFF2-40B4-BE49-F238E27FC236}">
                <a16:creationId xmlns:a16="http://schemas.microsoft.com/office/drawing/2014/main" xmlns="" id="{1D8C3491-9708-40EA-A943-8D1D02266EC3}"/>
              </a:ext>
            </a:extLst>
          </p:cNvPr>
          <p:cNvSpPr/>
          <p:nvPr/>
        </p:nvSpPr>
        <p:spPr>
          <a:xfrm>
            <a:off x="8210349" y="3138318"/>
            <a:ext cx="3474720" cy="762218"/>
          </a:xfrm>
          <a:prstGeom prst="roundRect">
            <a:avLst/>
          </a:prstGeom>
          <a:solidFill>
            <a:srgbClr val="00B050"/>
          </a:solidFill>
          <a:ln w="38100">
            <a:solidFill>
              <a:schemeClr val="accent6">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uk-UA" sz="2200" b="1" dirty="0">
                <a:solidFill>
                  <a:schemeClr val="bg1"/>
                </a:solidFill>
              </a:rPr>
              <a:t>Чи було вам важко? Якщо так, то що саме? </a:t>
            </a:r>
          </a:p>
        </p:txBody>
      </p:sp>
      <p:sp>
        <p:nvSpPr>
          <p:cNvPr id="11" name="Прямокутник: округлені кути 10">
            <a:extLst>
              <a:ext uri="{FF2B5EF4-FFF2-40B4-BE49-F238E27FC236}">
                <a16:creationId xmlns:a16="http://schemas.microsoft.com/office/drawing/2014/main" xmlns="" id="{83094D12-AFB6-47FB-ACC3-2379992DB83E}"/>
              </a:ext>
            </a:extLst>
          </p:cNvPr>
          <p:cNvSpPr/>
          <p:nvPr/>
        </p:nvSpPr>
        <p:spPr>
          <a:xfrm>
            <a:off x="317634" y="3697039"/>
            <a:ext cx="3474720" cy="1150246"/>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Що найбільше вас вразило чи здивувало під час уроку?</a:t>
            </a:r>
          </a:p>
        </p:txBody>
      </p:sp>
      <p:sp>
        <p:nvSpPr>
          <p:cNvPr id="12" name="Прямокутник: округлені кути 11">
            <a:extLst>
              <a:ext uri="{FF2B5EF4-FFF2-40B4-BE49-F238E27FC236}">
                <a16:creationId xmlns:a16="http://schemas.microsoft.com/office/drawing/2014/main" xmlns="" id="{00AF619D-B011-4A09-88CA-71A61A7FE4F9}"/>
              </a:ext>
            </a:extLst>
          </p:cNvPr>
          <p:cNvSpPr/>
          <p:nvPr/>
        </p:nvSpPr>
        <p:spPr>
          <a:xfrm>
            <a:off x="8135472" y="4865939"/>
            <a:ext cx="3474720" cy="762218"/>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Продовжіть речення. </a:t>
            </a:r>
            <a:r>
              <a:rPr lang="uk-UA" sz="2200" b="1">
                <a:solidFill>
                  <a:schemeClr val="accent2">
                    <a:lumMod val="50000"/>
                  </a:schemeClr>
                </a:solidFill>
              </a:rPr>
              <a:t>Тепер я знаю, що …</a:t>
            </a:r>
            <a:endParaRPr lang="uk-UA" sz="2200" b="1" dirty="0">
              <a:solidFill>
                <a:schemeClr val="accent2">
                  <a:lumMod val="50000"/>
                </a:schemeClr>
              </a:solidFill>
            </a:endParaRPr>
          </a:p>
        </p:txBody>
      </p:sp>
      <p:pic>
        <p:nvPicPr>
          <p:cNvPr id="7" name="Рисунок 6">
            <a:extLst>
              <a:ext uri="{FF2B5EF4-FFF2-40B4-BE49-F238E27FC236}">
                <a16:creationId xmlns:a16="http://schemas.microsoft.com/office/drawing/2014/main" xmlns="" id="{A24C370A-8450-4FF3-9B5F-B8EF2471352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21000" y="620773"/>
            <a:ext cx="6350000" cy="6858000"/>
          </a:xfrm>
          <a:prstGeom prst="rect">
            <a:avLst/>
          </a:prstGeom>
        </p:spPr>
      </p:pic>
    </p:spTree>
    <p:extLst>
      <p:ext uri="{BB962C8B-B14F-4D97-AF65-F5344CB8AC3E}">
        <p14:creationId xmlns:p14="http://schemas.microsoft.com/office/powerpoint/2010/main" xmlns="" val="7399659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b="1" dirty="0">
                <a:solidFill>
                  <a:schemeClr val="bg1"/>
                </a:solidFill>
              </a:rPr>
              <a:t>Прослухайте вірш та налаштуйтеся на роботу</a:t>
            </a:r>
          </a:p>
        </p:txBody>
      </p:sp>
      <p:sp>
        <p:nvSpPr>
          <p:cNvPr id="2" name="Скругленный прямоугольник 1"/>
          <p:cNvSpPr/>
          <p:nvPr/>
        </p:nvSpPr>
        <p:spPr>
          <a:xfrm>
            <a:off x="295620" y="1687133"/>
            <a:ext cx="4611230" cy="4500909"/>
          </a:xfrm>
          <a:prstGeom prst="roundRect">
            <a:avLst/>
          </a:prstGeom>
          <a:solidFill>
            <a:schemeClr val="accent2"/>
          </a:solidFill>
          <a:ln w="76200">
            <a:solidFill>
              <a:srgbClr val="74350A"/>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Продзвенів</a:t>
            </a:r>
            <a:r>
              <a:rPr lang="ru-RU" altLang="ru-RU" sz="2400" b="1" dirty="0">
                <a:solidFill>
                  <a:schemeClr val="bg1"/>
                </a:solidFill>
                <a:latin typeface="Arial" panose="020B0604020202020204" pitchFamily="34" charset="0"/>
                <a:cs typeface="Arial" panose="020B0604020202020204" pitchFamily="34" charset="0"/>
              </a:rPr>
              <a:t> уже </a:t>
            </a:r>
            <a:r>
              <a:rPr lang="ru-RU" altLang="ru-RU" sz="2400" b="1" dirty="0" err="1">
                <a:solidFill>
                  <a:schemeClr val="bg1"/>
                </a:solidFill>
                <a:latin typeface="Arial" panose="020B0604020202020204" pitchFamily="34" charset="0"/>
                <a:cs typeface="Arial" panose="020B0604020202020204" pitchFamily="34" charset="0"/>
              </a:rPr>
              <a:t>дзвінок</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Починаємо</a:t>
            </a:r>
            <a:r>
              <a:rPr lang="ru-RU" altLang="ru-RU" sz="2400" b="1" dirty="0">
                <a:solidFill>
                  <a:schemeClr val="bg1"/>
                </a:solidFill>
                <a:latin typeface="Arial" panose="020B0604020202020204" pitchFamily="34" charset="0"/>
                <a:cs typeface="Arial" panose="020B0604020202020204" pitchFamily="34" charset="0"/>
              </a:rPr>
              <a:t> урок!</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Всі</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мерщій</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сідайте</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діти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Домовляймось</a:t>
            </a:r>
            <a:r>
              <a:rPr lang="ru-RU" altLang="ru-RU" sz="2400" b="1" dirty="0">
                <a:solidFill>
                  <a:schemeClr val="bg1"/>
                </a:solidFill>
                <a:latin typeface="Arial" panose="020B0604020202020204" pitchFamily="34" charset="0"/>
                <a:cs typeface="Arial" panose="020B0604020202020204" pitchFamily="34" charset="0"/>
              </a:rPr>
              <a:t> не </a:t>
            </a:r>
            <a:r>
              <a:rPr lang="ru-RU" altLang="ru-RU" sz="2400" b="1" dirty="0" err="1">
                <a:solidFill>
                  <a:schemeClr val="bg1"/>
                </a:solidFill>
                <a:latin typeface="Arial" panose="020B0604020202020204" pitchFamily="34" charset="0"/>
                <a:cs typeface="Arial" panose="020B0604020202020204" pitchFamily="34" charset="0"/>
              </a:rPr>
              <a:t>шуміти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На уроці не </a:t>
            </a:r>
            <a:r>
              <a:rPr lang="ru-RU" altLang="ru-RU" sz="2400" b="1" dirty="0" err="1">
                <a:solidFill>
                  <a:schemeClr val="bg1"/>
                </a:solidFill>
                <a:latin typeface="Arial" panose="020B0604020202020204" pitchFamily="34" charset="0"/>
                <a:cs typeface="Arial" panose="020B0604020202020204" pitchFamily="34" charset="0"/>
              </a:rPr>
              <a:t>дрімати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Руки </a:t>
            </a:r>
            <a:r>
              <a:rPr lang="ru-RU" altLang="ru-RU" sz="2400" b="1" dirty="0" err="1">
                <a:solidFill>
                  <a:schemeClr val="bg1"/>
                </a:solidFill>
                <a:latin typeface="Arial" panose="020B0604020202020204" pitchFamily="34" charset="0"/>
                <a:cs typeface="Arial" panose="020B0604020202020204" pitchFamily="34" charset="0"/>
              </a:rPr>
              <a:t>вчасно</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піднімати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І </a:t>
            </a:r>
            <a:r>
              <a:rPr lang="ru-RU" altLang="ru-RU" sz="2400" b="1" dirty="0" err="1">
                <a:solidFill>
                  <a:schemeClr val="bg1"/>
                </a:solidFill>
                <a:latin typeface="Arial" panose="020B0604020202020204" pitchFamily="34" charset="0"/>
                <a:cs typeface="Arial" panose="020B0604020202020204" pitchFamily="34" charset="0"/>
              </a:rPr>
              <a:t>щоб</a:t>
            </a:r>
            <a:r>
              <a:rPr lang="ru-RU" altLang="ru-RU" sz="2400" b="1" dirty="0">
                <a:solidFill>
                  <a:schemeClr val="bg1"/>
                </a:solidFill>
                <a:latin typeface="Arial" panose="020B0604020202020204" pitchFamily="34" charset="0"/>
                <a:cs typeface="Arial" panose="020B0604020202020204" pitchFamily="34" charset="0"/>
              </a:rPr>
              <a:t> не </a:t>
            </a:r>
            <a:r>
              <a:rPr lang="ru-RU" altLang="ru-RU" sz="2400" b="1" dirty="0" err="1">
                <a:solidFill>
                  <a:schemeClr val="bg1"/>
                </a:solidFill>
                <a:latin typeface="Arial" panose="020B0604020202020204" pitchFamily="34" charset="0"/>
                <a:cs typeface="Arial" panose="020B0604020202020204" pitchFamily="34" charset="0"/>
              </a:rPr>
              <a:t>було</a:t>
            </a:r>
            <a:r>
              <a:rPr lang="ru-RU" altLang="ru-RU" sz="2400" b="1" dirty="0">
                <a:solidFill>
                  <a:schemeClr val="bg1"/>
                </a:solidFill>
                <a:latin typeface="Arial" panose="020B0604020202020204" pitchFamily="34" charset="0"/>
                <a:cs typeface="Arial" panose="020B0604020202020204" pitchFamily="34" charset="0"/>
              </a:rPr>
              <a:t> мороки.</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Всі</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готові</a:t>
            </a:r>
            <a:r>
              <a:rPr lang="ru-RU" altLang="ru-RU" sz="2400" b="1" dirty="0">
                <a:solidFill>
                  <a:schemeClr val="bg1"/>
                </a:solidFill>
                <a:latin typeface="Arial" panose="020B0604020202020204" pitchFamily="34" charset="0"/>
                <a:cs typeface="Arial" panose="020B0604020202020204" pitchFamily="34" charset="0"/>
              </a:rPr>
              <a:t> до уроку?!</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Тож</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гаразд</a:t>
            </a:r>
            <a:r>
              <a:rPr lang="ru-RU" altLang="ru-RU" sz="2400" b="1" dirty="0">
                <a:solidFill>
                  <a:schemeClr val="bg1"/>
                </a:solidFill>
                <a:latin typeface="Arial" panose="020B0604020202020204" pitchFamily="34" charset="0"/>
                <a:cs typeface="Arial" panose="020B0604020202020204" pitchFamily="34" charset="0"/>
              </a:rPr>
              <a:t>, часу не </a:t>
            </a:r>
            <a:r>
              <a:rPr lang="ru-RU" altLang="ru-RU" sz="2400" b="1" dirty="0" err="1">
                <a:solidFill>
                  <a:schemeClr val="bg1"/>
                </a:solidFill>
                <a:latin typeface="Arial" panose="020B0604020202020204" pitchFamily="34" charset="0"/>
                <a:cs typeface="Arial" panose="020B0604020202020204" pitchFamily="34" charset="0"/>
              </a:rPr>
              <a:t>гаймо</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І урок </a:t>
            </a:r>
            <a:r>
              <a:rPr lang="ru-RU" altLang="ru-RU" sz="2400" b="1" dirty="0" err="1">
                <a:solidFill>
                  <a:schemeClr val="bg1"/>
                </a:solidFill>
                <a:latin typeface="Arial" panose="020B0604020202020204" pitchFamily="34" charset="0"/>
                <a:cs typeface="Arial" panose="020B0604020202020204" pitchFamily="34" charset="0"/>
              </a:rPr>
              <a:t>розпочинаймо</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p:txBody>
      </p:sp>
      <p:pic>
        <p:nvPicPr>
          <p:cNvPr id="8" name="Рисунок 7"/>
          <p:cNvPicPr>
            <a:picLocks noChangeAspect="1"/>
          </p:cNvPicPr>
          <p:nvPr/>
        </p:nvPicPr>
        <p:blipFill rotWithShape="1">
          <a:blip r:embed="rId2" cstate="print">
            <a:extLst>
              <a:ext uri="{28A0092B-C50C-407E-A947-70E740481C1C}">
                <a14:useLocalDpi xmlns:a14="http://schemas.microsoft.com/office/drawing/2010/main" xmlns="" val="0"/>
              </a:ext>
            </a:extLst>
          </a:blip>
          <a:srcRect r="1972" b="19258"/>
          <a:stretch/>
        </p:blipFill>
        <p:spPr>
          <a:xfrm>
            <a:off x="5280339" y="2150772"/>
            <a:ext cx="6564759" cy="4217574"/>
          </a:xfrm>
          <a:prstGeom prst="rect">
            <a:avLst/>
          </a:prstGeom>
        </p:spPr>
      </p:pic>
    </p:spTree>
    <p:extLst>
      <p:ext uri="{BB962C8B-B14F-4D97-AF65-F5344CB8AC3E}">
        <p14:creationId xmlns:p14="http://schemas.microsoft.com/office/powerpoint/2010/main" xmlns="" val="25943661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t>Програма «Як почуває себе ненька Україна?» в прямому ефірі</a:t>
            </a:r>
          </a:p>
        </p:txBody>
      </p:sp>
      <p:pic>
        <p:nvPicPr>
          <p:cNvPr id="12" name="Рисунок 11">
            <a:extLst>
              <a:ext uri="{FF2B5EF4-FFF2-40B4-BE49-F238E27FC236}">
                <a16:creationId xmlns:a16="http://schemas.microsoft.com/office/drawing/2014/main" xmlns="" id="{1973D871-F8E9-49D2-B0F0-2844CCCC52B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73612" y="1273705"/>
            <a:ext cx="9644776" cy="5425187"/>
          </a:xfrm>
          <a:prstGeom prst="rect">
            <a:avLst/>
          </a:prstGeom>
        </p:spPr>
      </p:pic>
      <p:pic>
        <p:nvPicPr>
          <p:cNvPr id="30" name="Рисунок 29">
            <a:extLst>
              <a:ext uri="{FF2B5EF4-FFF2-40B4-BE49-F238E27FC236}">
                <a16:creationId xmlns:a16="http://schemas.microsoft.com/office/drawing/2014/main" xmlns="" id="{54EB3798-FD88-4C06-853A-DDD3032B46C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12694" y="3033088"/>
            <a:ext cx="664369" cy="414962"/>
          </a:xfrm>
          <a:prstGeom prst="rect">
            <a:avLst/>
          </a:prstGeom>
        </p:spPr>
      </p:pic>
      <p:pic>
        <p:nvPicPr>
          <p:cNvPr id="32" name="Рисунок 31">
            <a:extLst>
              <a:ext uri="{FF2B5EF4-FFF2-40B4-BE49-F238E27FC236}">
                <a16:creationId xmlns:a16="http://schemas.microsoft.com/office/drawing/2014/main" xmlns="" id="{F4DF4143-1517-459E-BD87-61BD623184E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222477" y="3889659"/>
            <a:ext cx="3116472" cy="3365788"/>
          </a:xfrm>
          <a:prstGeom prst="rect">
            <a:avLst/>
          </a:prstGeom>
        </p:spPr>
      </p:pic>
      <p:pic>
        <p:nvPicPr>
          <p:cNvPr id="34" name="Рисунок 33">
            <a:extLst>
              <a:ext uri="{FF2B5EF4-FFF2-40B4-BE49-F238E27FC236}">
                <a16:creationId xmlns:a16="http://schemas.microsoft.com/office/drawing/2014/main" xmlns="" id="{BEBF752B-E74B-4974-88E2-607D0C780574}"/>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13400" t="9052" r="14150" b="16806"/>
          <a:stretch/>
        </p:blipFill>
        <p:spPr>
          <a:xfrm flipH="1">
            <a:off x="501314" y="4226524"/>
            <a:ext cx="2216372" cy="2366318"/>
          </a:xfrm>
          <a:prstGeom prst="rect">
            <a:avLst/>
          </a:prstGeom>
        </p:spPr>
      </p:pic>
      <p:sp>
        <p:nvSpPr>
          <p:cNvPr id="35" name="Прямокутник 34">
            <a:extLst>
              <a:ext uri="{FF2B5EF4-FFF2-40B4-BE49-F238E27FC236}">
                <a16:creationId xmlns:a16="http://schemas.microsoft.com/office/drawing/2014/main" xmlns="" id="{877B13A1-60DA-45AE-AA15-944A5F7E597F}"/>
              </a:ext>
            </a:extLst>
          </p:cNvPr>
          <p:cNvSpPr/>
          <p:nvPr/>
        </p:nvSpPr>
        <p:spPr>
          <a:xfrm>
            <a:off x="266700" y="6363471"/>
            <a:ext cx="11658600" cy="229371"/>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7" name="Прямокутник 36">
            <a:extLst>
              <a:ext uri="{FF2B5EF4-FFF2-40B4-BE49-F238E27FC236}">
                <a16:creationId xmlns:a16="http://schemas.microsoft.com/office/drawing/2014/main" xmlns="" id="{B85ABA71-FB8C-485A-89DE-104D54B4A742}"/>
              </a:ext>
            </a:extLst>
          </p:cNvPr>
          <p:cNvSpPr/>
          <p:nvPr/>
        </p:nvSpPr>
        <p:spPr>
          <a:xfrm>
            <a:off x="363592" y="6226573"/>
            <a:ext cx="655583" cy="450107"/>
          </a:xfrm>
          <a:prstGeom prst="rect">
            <a:avLst/>
          </a:prstGeom>
          <a:solidFill>
            <a:srgbClr val="FF53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кутник 37">
            <a:extLst>
              <a:ext uri="{FF2B5EF4-FFF2-40B4-BE49-F238E27FC236}">
                <a16:creationId xmlns:a16="http://schemas.microsoft.com/office/drawing/2014/main" xmlns="" id="{31D0FF76-9E6F-4DD7-8951-8D7A59D6A5F9}"/>
              </a:ext>
            </a:extLst>
          </p:cNvPr>
          <p:cNvSpPr/>
          <p:nvPr/>
        </p:nvSpPr>
        <p:spPr>
          <a:xfrm>
            <a:off x="240024" y="1264024"/>
            <a:ext cx="1369476" cy="49794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LIVE</a:t>
            </a:r>
            <a:endParaRPr lang="uk-UA" sz="3200" b="1" dirty="0"/>
          </a:p>
        </p:txBody>
      </p:sp>
      <p:sp>
        <p:nvSpPr>
          <p:cNvPr id="39" name="Бульбашка прямої мови: прямокутна з округленими кутами 38">
            <a:extLst>
              <a:ext uri="{FF2B5EF4-FFF2-40B4-BE49-F238E27FC236}">
                <a16:creationId xmlns:a16="http://schemas.microsoft.com/office/drawing/2014/main" xmlns="" id="{4B21E80B-0553-4061-ABBB-97E9DE1F1BF0}"/>
              </a:ext>
            </a:extLst>
          </p:cNvPr>
          <p:cNvSpPr/>
          <p:nvPr/>
        </p:nvSpPr>
        <p:spPr>
          <a:xfrm>
            <a:off x="1784926" y="2105025"/>
            <a:ext cx="3358574" cy="1669615"/>
          </a:xfrm>
          <a:prstGeom prst="wedgeRoundRectCallout">
            <a:avLst>
              <a:gd name="adj1" fmla="val -35552"/>
              <a:gd name="adj2" fmla="val 70543"/>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Привіт, друзі!</a:t>
            </a:r>
          </a:p>
          <a:p>
            <a:pPr algn="ctr"/>
            <a:r>
              <a:rPr lang="uk-UA" sz="2000" b="1" dirty="0">
                <a:solidFill>
                  <a:schemeClr val="accent2">
                    <a:lumMod val="50000"/>
                  </a:schemeClr>
                </a:solidFill>
              </a:rPr>
              <a:t>А яка зараз пора року?</a:t>
            </a:r>
          </a:p>
          <a:p>
            <a:pPr algn="ctr"/>
            <a:r>
              <a:rPr lang="uk-UA" sz="2000" b="1" dirty="0">
                <a:solidFill>
                  <a:schemeClr val="accent2">
                    <a:lumMod val="50000"/>
                  </a:schemeClr>
                </a:solidFill>
              </a:rPr>
              <a:t>Який місяць?</a:t>
            </a:r>
          </a:p>
          <a:p>
            <a:pPr algn="ctr"/>
            <a:r>
              <a:rPr lang="uk-UA" sz="2000" b="1" dirty="0">
                <a:solidFill>
                  <a:schemeClr val="accent2">
                    <a:lumMod val="50000"/>
                  </a:schemeClr>
                </a:solidFill>
              </a:rPr>
              <a:t>Яке сьогодні число?</a:t>
            </a:r>
          </a:p>
        </p:txBody>
      </p:sp>
      <p:sp>
        <p:nvSpPr>
          <p:cNvPr id="40" name="Бульбашка прямої мови: прямокутна з округленими кутами 39">
            <a:extLst>
              <a:ext uri="{FF2B5EF4-FFF2-40B4-BE49-F238E27FC236}">
                <a16:creationId xmlns:a16="http://schemas.microsoft.com/office/drawing/2014/main" xmlns="" id="{8473B87A-8FC6-499A-A4D1-0F4D70A28CF5}"/>
              </a:ext>
            </a:extLst>
          </p:cNvPr>
          <p:cNvSpPr/>
          <p:nvPr/>
        </p:nvSpPr>
        <p:spPr>
          <a:xfrm>
            <a:off x="7562850" y="2405761"/>
            <a:ext cx="4362450" cy="1669615"/>
          </a:xfrm>
          <a:prstGeom prst="wedgeRoundRectCallout">
            <a:avLst>
              <a:gd name="adj1" fmla="val -2654"/>
              <a:gd name="adj2" fmla="val 65979"/>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Мої вітання!</a:t>
            </a:r>
          </a:p>
          <a:p>
            <a:pPr algn="ctr"/>
            <a:r>
              <a:rPr lang="uk-UA" sz="2000" b="1" dirty="0">
                <a:solidFill>
                  <a:schemeClr val="accent2">
                    <a:lumMod val="50000"/>
                  </a:schemeClr>
                </a:solidFill>
              </a:rPr>
              <a:t>Яким було вранці небо, коли ми йшли до школи?</a:t>
            </a:r>
          </a:p>
          <a:p>
            <a:pPr algn="ctr"/>
            <a:r>
              <a:rPr lang="uk-UA" sz="2000" b="1">
                <a:solidFill>
                  <a:schemeClr val="accent2">
                    <a:lumMod val="50000"/>
                  </a:schemeClr>
                </a:solidFill>
              </a:rPr>
              <a:t>Що стосовно опадів</a:t>
            </a:r>
            <a:r>
              <a:rPr lang="uk-UA" sz="2000" b="1" dirty="0">
                <a:solidFill>
                  <a:schemeClr val="accent2">
                    <a:lumMod val="50000"/>
                  </a:schemeClr>
                </a:solidFill>
              </a:rPr>
              <a:t>?</a:t>
            </a:r>
          </a:p>
          <a:p>
            <a:pPr algn="ctr"/>
            <a:r>
              <a:rPr lang="uk-UA" sz="2000" b="1" dirty="0">
                <a:solidFill>
                  <a:schemeClr val="accent2">
                    <a:lumMod val="50000"/>
                  </a:schemeClr>
                </a:solidFill>
              </a:rPr>
              <a:t>Кому відома температура повітря?</a:t>
            </a:r>
          </a:p>
        </p:txBody>
      </p:sp>
      <p:pic>
        <p:nvPicPr>
          <p:cNvPr id="42" name="Рисунок 41">
            <a:extLst>
              <a:ext uri="{FF2B5EF4-FFF2-40B4-BE49-F238E27FC236}">
                <a16:creationId xmlns:a16="http://schemas.microsoft.com/office/drawing/2014/main" xmlns="" id="{AEA14DB0-14C2-4135-96D1-6330616A9407}"/>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4414" t="4730" r="75195" b="71911"/>
          <a:stretch/>
        </p:blipFill>
        <p:spPr>
          <a:xfrm>
            <a:off x="5331685" y="1104742"/>
            <a:ext cx="621506" cy="628651"/>
          </a:xfrm>
          <a:prstGeom prst="rect">
            <a:avLst/>
          </a:prstGeom>
        </p:spPr>
      </p:pic>
      <p:pic>
        <p:nvPicPr>
          <p:cNvPr id="43" name="Рисунок 42">
            <a:extLst>
              <a:ext uri="{FF2B5EF4-FFF2-40B4-BE49-F238E27FC236}">
                <a16:creationId xmlns:a16="http://schemas.microsoft.com/office/drawing/2014/main" xmlns="" id="{20C6E46C-1C8C-4CE7-A0E2-3D5534BEDF7B}"/>
              </a:ext>
            </a:extLst>
          </p:cNvPr>
          <p:cNvPicPr>
            <a:picLocks noChangeAspect="1"/>
          </p:cNvPicPr>
          <p:nvPr/>
        </p:nvPicPr>
        <p:blipFill rotWithShape="1">
          <a:blip r:embed="rId7" cstate="print">
            <a:extLst>
              <a:ext uri="{28A0092B-C50C-407E-A947-70E740481C1C}">
                <a14:useLocalDpi xmlns:a14="http://schemas.microsoft.com/office/drawing/2010/main" xmlns="" val="0"/>
              </a:ext>
            </a:extLst>
          </a:blip>
          <a:srcRect l="60801" t="4730" r="5251" b="74391"/>
          <a:stretch/>
        </p:blipFill>
        <p:spPr>
          <a:xfrm>
            <a:off x="6048863" y="1196049"/>
            <a:ext cx="1034700" cy="561908"/>
          </a:xfrm>
          <a:prstGeom prst="rect">
            <a:avLst/>
          </a:prstGeom>
        </p:spPr>
      </p:pic>
      <p:pic>
        <p:nvPicPr>
          <p:cNvPr id="44" name="Рисунок 43">
            <a:extLst>
              <a:ext uri="{FF2B5EF4-FFF2-40B4-BE49-F238E27FC236}">
                <a16:creationId xmlns:a16="http://schemas.microsoft.com/office/drawing/2014/main" xmlns="" id="{6088A31A-77BF-4574-BBF7-7FF4599864D0}"/>
              </a:ext>
            </a:extLst>
          </p:cNvPr>
          <p:cNvPicPr>
            <a:picLocks noChangeAspect="1"/>
          </p:cNvPicPr>
          <p:nvPr/>
        </p:nvPicPr>
        <p:blipFill rotWithShape="1">
          <a:blip r:embed="rId7" cstate="print">
            <a:extLst>
              <a:ext uri="{28A0092B-C50C-407E-A947-70E740481C1C}">
                <a14:useLocalDpi xmlns:a14="http://schemas.microsoft.com/office/drawing/2010/main" xmlns="" val="0"/>
              </a:ext>
            </a:extLst>
          </a:blip>
          <a:srcRect l="28333" t="4730" r="37719" b="74391"/>
          <a:stretch/>
        </p:blipFill>
        <p:spPr>
          <a:xfrm>
            <a:off x="6995683" y="1157129"/>
            <a:ext cx="1034700" cy="561908"/>
          </a:xfrm>
          <a:prstGeom prst="rect">
            <a:avLst/>
          </a:prstGeom>
        </p:spPr>
      </p:pic>
      <p:pic>
        <p:nvPicPr>
          <p:cNvPr id="45" name="Рисунок 44">
            <a:extLst>
              <a:ext uri="{FF2B5EF4-FFF2-40B4-BE49-F238E27FC236}">
                <a16:creationId xmlns:a16="http://schemas.microsoft.com/office/drawing/2014/main" xmlns="" id="{4E614D09-687C-42A4-9540-5D7D98A66C18}"/>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6087" t="27924" r="58714" b="48717"/>
          <a:stretch/>
        </p:blipFill>
        <p:spPr>
          <a:xfrm>
            <a:off x="8536451" y="1191586"/>
            <a:ext cx="1072847" cy="628651"/>
          </a:xfrm>
          <a:prstGeom prst="rect">
            <a:avLst/>
          </a:prstGeom>
        </p:spPr>
      </p:pic>
      <p:pic>
        <p:nvPicPr>
          <p:cNvPr id="46" name="Рисунок 45">
            <a:extLst>
              <a:ext uri="{FF2B5EF4-FFF2-40B4-BE49-F238E27FC236}">
                <a16:creationId xmlns:a16="http://schemas.microsoft.com/office/drawing/2014/main" xmlns="" id="{44CE8BF4-934D-48D5-893B-4631C53F7298}"/>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63740" t="49114" r="6482" b="27527"/>
          <a:stretch/>
        </p:blipFill>
        <p:spPr>
          <a:xfrm>
            <a:off x="9675376" y="1157129"/>
            <a:ext cx="907593" cy="628651"/>
          </a:xfrm>
          <a:prstGeom prst="rect">
            <a:avLst/>
          </a:prstGeom>
        </p:spPr>
      </p:pic>
      <p:pic>
        <p:nvPicPr>
          <p:cNvPr id="49" name="Рисунок 48">
            <a:extLst>
              <a:ext uri="{FF2B5EF4-FFF2-40B4-BE49-F238E27FC236}">
                <a16:creationId xmlns:a16="http://schemas.microsoft.com/office/drawing/2014/main" xmlns="" id="{95308696-196C-4B58-9F95-8C9A282CEA81}"/>
              </a:ext>
            </a:extLst>
          </p:cNvPr>
          <p:cNvPicPr>
            <a:picLocks noChangeAspect="1"/>
          </p:cNvPicPr>
          <p:nvPr/>
        </p:nvPicPr>
        <p:blipFill rotWithShape="1">
          <a:blip r:embed="rId8" cstate="print">
            <a:extLst>
              <a:ext uri="{28A0092B-C50C-407E-A947-70E740481C1C}">
                <a14:useLocalDpi xmlns:a14="http://schemas.microsoft.com/office/drawing/2010/main" xmlns="" val="0"/>
              </a:ext>
            </a:extLst>
          </a:blip>
          <a:srcRect l="39750" t="20272" r="24250" b="44793"/>
          <a:stretch/>
        </p:blipFill>
        <p:spPr>
          <a:xfrm>
            <a:off x="10624185" y="1023713"/>
            <a:ext cx="1097280" cy="940236"/>
          </a:xfrm>
          <a:prstGeom prst="rect">
            <a:avLst/>
          </a:prstGeom>
        </p:spPr>
      </p:pic>
      <p:pic>
        <p:nvPicPr>
          <p:cNvPr id="53" name="Рисунок 52">
            <a:extLst>
              <a:ext uri="{FF2B5EF4-FFF2-40B4-BE49-F238E27FC236}">
                <a16:creationId xmlns:a16="http://schemas.microsoft.com/office/drawing/2014/main" xmlns="" id="{964141BC-C1B7-44C4-97C1-B884BA08D7FE}"/>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738612" y="3457731"/>
            <a:ext cx="3063304" cy="2968341"/>
          </a:xfrm>
          <a:prstGeom prst="rect">
            <a:avLst/>
          </a:prstGeom>
        </p:spPr>
      </p:pic>
    </p:spTree>
    <p:extLst>
      <p:ext uri="{BB962C8B-B14F-4D97-AF65-F5344CB8AC3E}">
        <p14:creationId xmlns:p14="http://schemas.microsoft.com/office/powerpoint/2010/main" xmlns="" val="22790241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9">
                                            <p:txEl>
                                              <p:pRg st="0" end="0"/>
                                            </p:txEl>
                                          </p:spTgt>
                                        </p:tgtEl>
                                        <p:attrNameLst>
                                          <p:attrName>style.visibility</p:attrName>
                                        </p:attrNameLst>
                                      </p:cBhvr>
                                      <p:to>
                                        <p:strVal val="visible"/>
                                      </p:to>
                                    </p:set>
                                    <p:animEffect transition="in" filter="fade">
                                      <p:cBhvr>
                                        <p:cTn id="29" dur="500"/>
                                        <p:tgtEl>
                                          <p:spTgt spid="3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xEl>
                                              <p:pRg st="1" end="1"/>
                                            </p:txEl>
                                          </p:spTgt>
                                        </p:tgtEl>
                                        <p:attrNameLst>
                                          <p:attrName>style.visibility</p:attrName>
                                        </p:attrNameLst>
                                      </p:cBhvr>
                                      <p:to>
                                        <p:strVal val="visible"/>
                                      </p:to>
                                    </p:set>
                                    <p:animEffect transition="in" filter="fade">
                                      <p:cBhvr>
                                        <p:cTn id="34" dur="500"/>
                                        <p:tgtEl>
                                          <p:spTgt spid="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xEl>
                                              <p:pRg st="2" end="2"/>
                                            </p:txEl>
                                          </p:spTgt>
                                        </p:tgtEl>
                                        <p:attrNameLst>
                                          <p:attrName>style.visibility</p:attrName>
                                        </p:attrNameLst>
                                      </p:cBhvr>
                                      <p:to>
                                        <p:strVal val="visible"/>
                                      </p:to>
                                    </p:set>
                                    <p:animEffect transition="in" filter="fade">
                                      <p:cBhvr>
                                        <p:cTn id="39" dur="500"/>
                                        <p:tgtEl>
                                          <p:spTgt spid="39">
                                            <p:txEl>
                                              <p:pRg st="2" end="2"/>
                                            </p:txEl>
                                          </p:spTgt>
                                        </p:tgtEl>
                                      </p:cBhvr>
                                    </p:animEffect>
                                  </p:childTnLst>
                                </p:cTn>
                              </p:par>
                              <p:par>
                                <p:cTn id="40" presetID="42" presetClass="path" presetSubtype="0" accel="50000" decel="50000" fill="hold" grpId="1" nodeType="withEffect">
                                  <p:stCondLst>
                                    <p:cond delay="0"/>
                                  </p:stCondLst>
                                  <p:childTnLst>
                                    <p:animMotion origin="layout" path="M -6.25E-7 -7.40741E-7 L 0.09883 -7.40741E-7 " pathEditMode="relative" rAng="0" ptsTypes="AA">
                                      <p:cBhvr>
                                        <p:cTn id="41" dur="2000" fill="hold"/>
                                        <p:tgtEl>
                                          <p:spTgt spid="37"/>
                                        </p:tgtEl>
                                        <p:attrNameLst>
                                          <p:attrName>ppt_x</p:attrName>
                                          <p:attrName>ppt_y</p:attrName>
                                        </p:attrNameLst>
                                      </p:cBhvr>
                                      <p:rCtr x="4935"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xEl>
                                              <p:pRg st="3" end="3"/>
                                            </p:txEl>
                                          </p:spTgt>
                                        </p:tgtEl>
                                        <p:attrNameLst>
                                          <p:attrName>style.visibility</p:attrName>
                                        </p:attrNameLst>
                                      </p:cBhvr>
                                      <p:to>
                                        <p:strVal val="visible"/>
                                      </p:to>
                                    </p:set>
                                    <p:animEffect transition="in" filter="fade">
                                      <p:cBhvr>
                                        <p:cTn id="46" dur="500"/>
                                        <p:tgtEl>
                                          <p:spTgt spid="39">
                                            <p:txEl>
                                              <p:pRg st="3" end="3"/>
                                            </p:txEl>
                                          </p:spTgt>
                                        </p:tgtEl>
                                      </p:cBhvr>
                                    </p:animEffect>
                                  </p:childTnLst>
                                </p:cTn>
                              </p:par>
                              <p:par>
                                <p:cTn id="47" presetID="42" presetClass="path" presetSubtype="0" accel="50000" decel="50000" fill="hold" grpId="2" nodeType="withEffect">
                                  <p:stCondLst>
                                    <p:cond delay="0"/>
                                  </p:stCondLst>
                                  <p:childTnLst>
                                    <p:animMotion origin="layout" path="M 0.09883 -7.40741E-7 L 0.21055 0.00093 " pathEditMode="relative" rAng="0" ptsTypes="AA">
                                      <p:cBhvr>
                                        <p:cTn id="48" dur="2000" fill="hold"/>
                                        <p:tgtEl>
                                          <p:spTgt spid="37"/>
                                        </p:tgtEl>
                                        <p:attrNameLst>
                                          <p:attrName>ppt_x</p:attrName>
                                          <p:attrName>ppt_y</p:attrName>
                                        </p:attrNameLst>
                                      </p:cBhvr>
                                      <p:rCtr x="5586" y="46"/>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0">
                                            <p:txEl>
                                              <p:pRg st="0" end="0"/>
                                            </p:txEl>
                                          </p:spTgt>
                                        </p:tgtEl>
                                        <p:attrNameLst>
                                          <p:attrName>style.visibility</p:attrName>
                                        </p:attrNameLst>
                                      </p:cBhvr>
                                      <p:to>
                                        <p:strVal val="visible"/>
                                      </p:to>
                                    </p:set>
                                    <p:animEffect transition="in" filter="fade">
                                      <p:cBhvr>
                                        <p:cTn id="57" dur="500"/>
                                        <p:tgtEl>
                                          <p:spTgt spid="40">
                                            <p:txEl>
                                              <p:pRg st="0" end="0"/>
                                            </p:txEl>
                                          </p:spTgt>
                                        </p:tgtEl>
                                      </p:cBhvr>
                                    </p:animEffect>
                                  </p:childTnLst>
                                </p:cTn>
                              </p:par>
                              <p:par>
                                <p:cTn id="58" presetID="42" presetClass="path" presetSubtype="0" accel="50000" decel="50000" fill="hold" grpId="3" nodeType="withEffect">
                                  <p:stCondLst>
                                    <p:cond delay="0"/>
                                  </p:stCondLst>
                                  <p:childTnLst>
                                    <p:animMotion origin="layout" path="M 0.21055 0.00093 L 0.38073 0.00185 " pathEditMode="relative" rAng="0" ptsTypes="AA">
                                      <p:cBhvr>
                                        <p:cTn id="59" dur="2000" fill="hold"/>
                                        <p:tgtEl>
                                          <p:spTgt spid="37"/>
                                        </p:tgtEl>
                                        <p:attrNameLst>
                                          <p:attrName>ppt_x</p:attrName>
                                          <p:attrName>ppt_y</p:attrName>
                                        </p:attrNameLst>
                                      </p:cBhvr>
                                      <p:rCtr x="8503" y="46"/>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fade">
                                      <p:cBhvr>
                                        <p:cTn id="64" dur="500"/>
                                        <p:tgtEl>
                                          <p:spTgt spid="40">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par>
                                <p:cTn id="74" presetID="42" presetClass="path" presetSubtype="0" accel="50000" decel="50000" fill="hold" grpId="4" nodeType="withEffect">
                                  <p:stCondLst>
                                    <p:cond delay="0"/>
                                  </p:stCondLst>
                                  <p:childTnLst>
                                    <p:animMotion origin="layout" path="M 0.38073 0.00185 L 0.55326 0.00208 " pathEditMode="relative" rAng="0" ptsTypes="AA">
                                      <p:cBhvr>
                                        <p:cTn id="75" dur="2000" fill="hold"/>
                                        <p:tgtEl>
                                          <p:spTgt spid="37"/>
                                        </p:tgtEl>
                                        <p:attrNameLst>
                                          <p:attrName>ppt_x</p:attrName>
                                          <p:attrName>ppt_y</p:attrName>
                                        </p:attrNameLst>
                                      </p:cBhvr>
                                      <p:rCtr x="8620" y="0"/>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0">
                                            <p:txEl>
                                              <p:pRg st="2" end="2"/>
                                            </p:txEl>
                                          </p:spTgt>
                                        </p:tgtEl>
                                        <p:attrNameLst>
                                          <p:attrName>style.visibility</p:attrName>
                                        </p:attrNameLst>
                                      </p:cBhvr>
                                      <p:to>
                                        <p:strVal val="visible"/>
                                      </p:to>
                                    </p:set>
                                    <p:animEffect transition="in" filter="fade">
                                      <p:cBhvr>
                                        <p:cTn id="80" dur="500"/>
                                        <p:tgtEl>
                                          <p:spTgt spid="40">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par>
                          <p:cTn id="90" fill="hold">
                            <p:stCondLst>
                              <p:cond delay="500"/>
                            </p:stCondLst>
                            <p:childTnLst>
                              <p:par>
                                <p:cTn id="91" presetID="42" presetClass="path" presetSubtype="0" accel="50000" decel="50000" fill="hold" grpId="5" nodeType="afterEffect">
                                  <p:stCondLst>
                                    <p:cond delay="0"/>
                                  </p:stCondLst>
                                  <p:childTnLst>
                                    <p:animMotion origin="layout" path="M 0.55326 0.00208 L 0.7013 0.00185 " pathEditMode="relative" rAng="0" ptsTypes="AA">
                                      <p:cBhvr>
                                        <p:cTn id="92" dur="2000" fill="hold"/>
                                        <p:tgtEl>
                                          <p:spTgt spid="37"/>
                                        </p:tgtEl>
                                        <p:attrNameLst>
                                          <p:attrName>ppt_x</p:attrName>
                                          <p:attrName>ppt_y</p:attrName>
                                        </p:attrNameLst>
                                      </p:cBhvr>
                                      <p:rCtr x="7396" y="-23"/>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0">
                                            <p:txEl>
                                              <p:pRg st="3" end="3"/>
                                            </p:txEl>
                                          </p:spTgt>
                                        </p:tgtEl>
                                        <p:attrNameLst>
                                          <p:attrName>style.visibility</p:attrName>
                                        </p:attrNameLst>
                                      </p:cBhvr>
                                      <p:to>
                                        <p:strVal val="visible"/>
                                      </p:to>
                                    </p:set>
                                    <p:animEffect transition="in" filter="fade">
                                      <p:cBhvr>
                                        <p:cTn id="97" dur="500"/>
                                        <p:tgtEl>
                                          <p:spTgt spid="40">
                                            <p:txEl>
                                              <p:pRg st="3" end="3"/>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42" presetClass="path" presetSubtype="0" accel="50000" decel="50000" fill="hold" grpId="6" nodeType="withEffect">
                                  <p:stCondLst>
                                    <p:cond delay="0"/>
                                  </p:stCondLst>
                                  <p:childTnLst>
                                    <p:animMotion origin="layout" path="M 0.7013 0.00185 L 0.82461 0.00232 " pathEditMode="relative" rAng="0" ptsTypes="AA">
                                      <p:cBhvr>
                                        <p:cTn id="102" dur="2000" fill="hold"/>
                                        <p:tgtEl>
                                          <p:spTgt spid="37"/>
                                        </p:tgtEl>
                                        <p:attrNameLst>
                                          <p:attrName>ppt_x</p:attrName>
                                          <p:attrName>ppt_y</p:attrName>
                                        </p:attrNameLst>
                                      </p:cBhvr>
                                      <p:rCtr x="615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7" grpId="1" animBg="1"/>
      <p:bldP spid="37" grpId="2" animBg="1"/>
      <p:bldP spid="37" grpId="3" animBg="1"/>
      <p:bldP spid="37" grpId="4" animBg="1"/>
      <p:bldP spid="37" grpId="5" animBg="1"/>
      <p:bldP spid="37" grpId="6" animBg="1"/>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Пригадуємо </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106</a:t>
            </a:r>
            <a:endParaRPr lang="ru-RU" sz="4000" b="1" dirty="0">
              <a:solidFill>
                <a:schemeClr val="bg1"/>
              </a:solidFill>
            </a:endParaRPr>
          </a:p>
        </p:txBody>
      </p:sp>
      <p:pic>
        <p:nvPicPr>
          <p:cNvPr id="2" name="Рисунок 1"/>
          <p:cNvPicPr>
            <a:picLocks noChangeAspect="1"/>
          </p:cNvPicPr>
          <p:nvPr/>
        </p:nvPicPr>
        <p:blipFill>
          <a:blip r:embed="rId2"/>
          <a:stretch>
            <a:fillRect/>
          </a:stretch>
        </p:blipFill>
        <p:spPr>
          <a:xfrm>
            <a:off x="9613894" y="3516923"/>
            <a:ext cx="2348425" cy="3040805"/>
          </a:xfrm>
          <a:prstGeom prst="rect">
            <a:avLst/>
          </a:prstGeom>
        </p:spPr>
      </p:pic>
      <p:sp>
        <p:nvSpPr>
          <p:cNvPr id="11" name="Горизонтальный свиток 10"/>
          <p:cNvSpPr/>
          <p:nvPr/>
        </p:nvSpPr>
        <p:spPr>
          <a:xfrm>
            <a:off x="502689" y="1082438"/>
            <a:ext cx="9017979" cy="1176963"/>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Де брали </a:t>
            </a:r>
            <a:r>
              <a:rPr lang="ru-RU" sz="3000" dirty="0" err="1"/>
              <a:t>їжу</a:t>
            </a:r>
            <a:r>
              <a:rPr lang="ru-RU" sz="3000" dirty="0"/>
              <a:t> люди в </a:t>
            </a:r>
            <a:r>
              <a:rPr lang="ru-RU" sz="3000" dirty="0" err="1"/>
              <a:t>давнину</a:t>
            </a:r>
            <a:r>
              <a:rPr lang="ru-RU" sz="3000" dirty="0"/>
              <a:t>?</a:t>
            </a:r>
            <a:endParaRPr lang="uk-UA" sz="3000" dirty="0"/>
          </a:p>
        </p:txBody>
      </p:sp>
      <p:sp>
        <p:nvSpPr>
          <p:cNvPr id="8" name="Горизонтальный свиток 7"/>
          <p:cNvSpPr/>
          <p:nvPr/>
        </p:nvSpPr>
        <p:spPr>
          <a:xfrm>
            <a:off x="502688" y="2456969"/>
            <a:ext cx="9017979" cy="1176963"/>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Як </a:t>
            </a:r>
            <a:r>
              <a:rPr lang="ru-RU" sz="3000" dirty="0" err="1"/>
              <a:t>людина</a:t>
            </a:r>
            <a:r>
              <a:rPr lang="ru-RU" sz="3000" dirty="0"/>
              <a:t> </a:t>
            </a:r>
            <a:r>
              <a:rPr lang="ru-RU" sz="3000" dirty="0" err="1"/>
              <a:t>використовує</a:t>
            </a:r>
            <a:r>
              <a:rPr lang="ru-RU" sz="3000" dirty="0"/>
              <a:t> </a:t>
            </a:r>
            <a:r>
              <a:rPr lang="ru-RU" sz="3000" dirty="0" err="1"/>
              <a:t>рослини</a:t>
            </a:r>
            <a:r>
              <a:rPr lang="ru-RU" sz="3000" dirty="0"/>
              <a:t>? А </a:t>
            </a:r>
            <a:r>
              <a:rPr lang="ru-RU" sz="3000" dirty="0" err="1"/>
              <a:t>тварин</a:t>
            </a:r>
            <a:r>
              <a:rPr lang="ru-RU" sz="3000" dirty="0"/>
              <a:t>?</a:t>
            </a:r>
            <a:endParaRPr lang="uk-UA" sz="3000" dirty="0"/>
          </a:p>
        </p:txBody>
      </p:sp>
      <p:sp>
        <p:nvSpPr>
          <p:cNvPr id="9" name="Горизонтальный свиток 8"/>
          <p:cNvSpPr/>
          <p:nvPr/>
        </p:nvSpPr>
        <p:spPr>
          <a:xfrm>
            <a:off x="502688" y="3773107"/>
            <a:ext cx="9017979" cy="1176963"/>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Наведіть приклади </a:t>
            </a:r>
            <a:r>
              <a:rPr lang="ru-RU" sz="3000" dirty="0" err="1"/>
              <a:t>взаємозв’язку</a:t>
            </a:r>
            <a:endParaRPr lang="ru-RU" sz="3000" dirty="0"/>
          </a:p>
          <a:p>
            <a:pPr algn="ctr"/>
            <a:r>
              <a:rPr lang="ru-RU" sz="3000" dirty="0"/>
              <a:t>Людина – Природа </a:t>
            </a:r>
            <a:endParaRPr lang="uk-UA" sz="3000" dirty="0"/>
          </a:p>
        </p:txBody>
      </p:sp>
    </p:spTree>
    <p:extLst>
      <p:ext uri="{BB962C8B-B14F-4D97-AF65-F5344CB8AC3E}">
        <p14:creationId xmlns:p14="http://schemas.microsoft.com/office/powerpoint/2010/main" xmlns="" val="15343804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з підручником</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2000" b="1" dirty="0">
                <a:solidFill>
                  <a:schemeClr val="bg1"/>
                </a:solidFill>
              </a:rPr>
              <a:t>106-109</a:t>
            </a:r>
            <a:endParaRPr lang="ru-RU" sz="2000" b="1" dirty="0">
              <a:solidFill>
                <a:schemeClr val="bg1"/>
              </a:solidFill>
            </a:endParaRPr>
          </a:p>
        </p:txBody>
      </p:sp>
      <p:pic>
        <p:nvPicPr>
          <p:cNvPr id="8" name="Picture 2" descr="Тренінгове заняття &amp;quot;Наш дружний 5-й клас&amp;quo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1" y="1303850"/>
            <a:ext cx="7251318" cy="4217719"/>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Стратегія «Читання з позначками»"/>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9037" y="2006721"/>
            <a:ext cx="4372463" cy="30886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803892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Твір на тему: Моє ставлення до природи / Шкільний твір | Поліанна М -  читати на «Проба Пера»"/>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2256458" y="1172305"/>
            <a:ext cx="6233239" cy="248626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57263"/>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За </a:t>
            </a:r>
            <a:r>
              <a:rPr lang="ru-RU" sz="2000" b="1" dirty="0" err="1">
                <a:solidFill>
                  <a:schemeClr val="bg1"/>
                </a:solidFill>
              </a:rPr>
              <a:t>малюнком</a:t>
            </a:r>
            <a:r>
              <a:rPr lang="ru-RU" sz="2000" b="1" dirty="0">
                <a:solidFill>
                  <a:schemeClr val="bg1"/>
                </a:solidFill>
              </a:rPr>
              <a:t> </a:t>
            </a:r>
            <a:r>
              <a:rPr lang="ru-RU" sz="2000" b="1" dirty="0" err="1">
                <a:solidFill>
                  <a:schemeClr val="bg1"/>
                </a:solidFill>
              </a:rPr>
              <a:t>розкажіть</a:t>
            </a:r>
            <a:r>
              <a:rPr lang="ru-RU" sz="2000" b="1" dirty="0">
                <a:solidFill>
                  <a:schemeClr val="bg1"/>
                </a:solidFill>
              </a:rPr>
              <a:t>, </a:t>
            </a:r>
            <a:r>
              <a:rPr lang="ru-RU" sz="2000" b="1" dirty="0" err="1">
                <a:solidFill>
                  <a:schemeClr val="bg1"/>
                </a:solidFill>
              </a:rPr>
              <a:t>які</a:t>
            </a:r>
            <a:r>
              <a:rPr lang="ru-RU" sz="2000" b="1" dirty="0">
                <a:solidFill>
                  <a:schemeClr val="bg1"/>
                </a:solidFill>
              </a:rPr>
              <a:t> </a:t>
            </a:r>
            <a:r>
              <a:rPr lang="ru-RU" sz="2000" b="1" dirty="0" err="1">
                <a:solidFill>
                  <a:schemeClr val="bg1"/>
                </a:solidFill>
              </a:rPr>
              <a:t>взаємозв’язки</a:t>
            </a:r>
            <a:r>
              <a:rPr lang="ru-RU" sz="2000" b="1" dirty="0">
                <a:solidFill>
                  <a:schemeClr val="bg1"/>
                </a:solidFill>
              </a:rPr>
              <a:t> </a:t>
            </a:r>
            <a:r>
              <a:rPr lang="ru-RU" sz="2000" b="1" dirty="0" err="1">
                <a:solidFill>
                  <a:schemeClr val="bg1"/>
                </a:solidFill>
              </a:rPr>
              <a:t>існують</a:t>
            </a:r>
            <a:r>
              <a:rPr lang="ru-RU" sz="2000" b="1" dirty="0">
                <a:solidFill>
                  <a:schemeClr val="bg1"/>
                </a:solidFill>
              </a:rPr>
              <a:t> </a:t>
            </a:r>
            <a:r>
              <a:rPr lang="ru-RU" sz="2000" b="1" dirty="0" err="1">
                <a:solidFill>
                  <a:schemeClr val="bg1"/>
                </a:solidFill>
              </a:rPr>
              <a:t>між</a:t>
            </a:r>
            <a:r>
              <a:rPr lang="ru-RU" sz="2000" b="1" dirty="0">
                <a:solidFill>
                  <a:schemeClr val="bg1"/>
                </a:solidFill>
              </a:rPr>
              <a:t> </a:t>
            </a:r>
            <a:r>
              <a:rPr lang="ru-RU" sz="2000" b="1" dirty="0" err="1">
                <a:solidFill>
                  <a:schemeClr val="bg1"/>
                </a:solidFill>
              </a:rPr>
              <a:t>людиною</a:t>
            </a:r>
            <a:r>
              <a:rPr lang="ru-RU" sz="2000" b="1" dirty="0">
                <a:solidFill>
                  <a:schemeClr val="bg1"/>
                </a:solidFill>
              </a:rPr>
              <a:t> і природою</a:t>
            </a:r>
            <a:endParaRPr lang="uk-UA" sz="2000" b="1" dirty="0">
              <a:solidFill>
                <a:schemeClr val="bg1"/>
              </a:solidFill>
            </a:endParaRP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106</a:t>
            </a:r>
            <a:endParaRPr lang="ru-RU" sz="4000" b="1" dirty="0">
              <a:solidFill>
                <a:schemeClr val="bg1"/>
              </a:solidFill>
            </a:endParaRPr>
          </a:p>
        </p:txBody>
      </p:sp>
      <p:pic>
        <p:nvPicPr>
          <p:cNvPr id="2050" name="Picture 2" descr="Інформаційний проект &amp;quot;Книга вчить, як на світі жить&amp;quot; | Робоча програма.  Читання"/>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2730" y="2988114"/>
            <a:ext cx="1943117" cy="180016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Скругленный прямоугольник 5"/>
          <p:cNvSpPr/>
          <p:nvPr/>
        </p:nvSpPr>
        <p:spPr>
          <a:xfrm>
            <a:off x="1336463" y="3628313"/>
            <a:ext cx="2127738" cy="72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Людина </a:t>
            </a:r>
            <a:endParaRPr lang="ru-RU" sz="3000" dirty="0"/>
          </a:p>
        </p:txBody>
      </p:sp>
      <p:sp>
        <p:nvSpPr>
          <p:cNvPr id="10" name="Скругленный прямоугольник 9"/>
          <p:cNvSpPr/>
          <p:nvPr/>
        </p:nvSpPr>
        <p:spPr>
          <a:xfrm>
            <a:off x="6770077" y="3628313"/>
            <a:ext cx="2127738" cy="72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Природа  </a:t>
            </a:r>
            <a:endParaRPr lang="ru-RU" sz="3000" dirty="0"/>
          </a:p>
        </p:txBody>
      </p:sp>
      <p:sp>
        <p:nvSpPr>
          <p:cNvPr id="9" name="Прямоугольник 8"/>
          <p:cNvSpPr/>
          <p:nvPr/>
        </p:nvSpPr>
        <p:spPr>
          <a:xfrm>
            <a:off x="1336463" y="4488786"/>
            <a:ext cx="4580760" cy="2246769"/>
          </a:xfrm>
          <a:prstGeom prst="rect">
            <a:avLst/>
          </a:prstGeom>
        </p:spPr>
        <p:txBody>
          <a:bodyPr wrap="square">
            <a:spAutoFit/>
          </a:bodyPr>
          <a:lstStyle/>
          <a:p>
            <a:pPr marL="457200" indent="-457200">
              <a:buFont typeface="Arial" panose="020B0604020202020204" pitchFamily="34" charset="0"/>
              <a:buChar char="•"/>
            </a:pPr>
            <a:r>
              <a:rPr lang="ru-RU" sz="3500" dirty="0"/>
              <a:t>відпочинок </a:t>
            </a:r>
          </a:p>
          <a:p>
            <a:pPr marL="457200" indent="-457200">
              <a:buFont typeface="Arial" panose="020B0604020202020204" pitchFamily="34" charset="0"/>
              <a:buChar char="•"/>
            </a:pPr>
            <a:r>
              <a:rPr lang="ru-RU" sz="3500" dirty="0" err="1"/>
              <a:t>оздоровлення</a:t>
            </a:r>
            <a:r>
              <a:rPr lang="ru-RU" sz="3500" dirty="0"/>
              <a:t> </a:t>
            </a:r>
          </a:p>
          <a:p>
            <a:pPr marL="457200" indent="-457200">
              <a:buFont typeface="Arial" panose="020B0604020202020204" pitchFamily="34" charset="0"/>
              <a:buChar char="•"/>
            </a:pPr>
            <a:r>
              <a:rPr lang="ru-RU" sz="3500" dirty="0" err="1"/>
              <a:t>радість</a:t>
            </a:r>
            <a:r>
              <a:rPr lang="ru-RU" sz="3500" dirty="0"/>
              <a:t> </a:t>
            </a:r>
            <a:r>
              <a:rPr lang="ru-RU" sz="3500" dirty="0" err="1"/>
              <a:t>пізнання</a:t>
            </a:r>
            <a:r>
              <a:rPr lang="ru-RU" sz="3500" dirty="0"/>
              <a:t> </a:t>
            </a:r>
          </a:p>
          <a:p>
            <a:pPr marL="457200" indent="-457200">
              <a:buFont typeface="Arial" panose="020B0604020202020204" pitchFamily="34" charset="0"/>
              <a:buChar char="•"/>
            </a:pPr>
            <a:r>
              <a:rPr lang="ru-RU" sz="3500" dirty="0" err="1"/>
              <a:t>практичне</a:t>
            </a:r>
            <a:r>
              <a:rPr lang="ru-RU" sz="3500" dirty="0"/>
              <a:t> </a:t>
            </a:r>
            <a:r>
              <a:rPr lang="ru-RU" sz="3500" dirty="0" err="1"/>
              <a:t>значення</a:t>
            </a:r>
            <a:endParaRPr lang="ru-RU" sz="3500" dirty="0"/>
          </a:p>
        </p:txBody>
      </p:sp>
      <p:sp>
        <p:nvSpPr>
          <p:cNvPr id="12" name="Прямоугольник 11"/>
          <p:cNvSpPr/>
          <p:nvPr/>
        </p:nvSpPr>
        <p:spPr>
          <a:xfrm>
            <a:off x="6096000" y="4535643"/>
            <a:ext cx="4787395" cy="2246769"/>
          </a:xfrm>
          <a:prstGeom prst="rect">
            <a:avLst/>
          </a:prstGeom>
        </p:spPr>
        <p:txBody>
          <a:bodyPr wrap="square">
            <a:spAutoFit/>
          </a:bodyPr>
          <a:lstStyle/>
          <a:p>
            <a:pPr marL="457200" indent="-457200">
              <a:buFont typeface="Arial" panose="020B0604020202020204" pitchFamily="34" charset="0"/>
              <a:buChar char="•"/>
            </a:pPr>
            <a:r>
              <a:rPr lang="ru-RU" sz="3500" dirty="0"/>
              <a:t>метали, деревина</a:t>
            </a:r>
          </a:p>
          <a:p>
            <a:pPr marL="457200" indent="-457200">
              <a:buFont typeface="Arial" panose="020B0604020202020204" pitchFamily="34" charset="0"/>
              <a:buChar char="•"/>
            </a:pPr>
            <a:r>
              <a:rPr lang="ru-RU" sz="3500" dirty="0"/>
              <a:t>вода, </a:t>
            </a:r>
            <a:r>
              <a:rPr lang="ru-RU" sz="3500" dirty="0" err="1"/>
              <a:t>повітря</a:t>
            </a:r>
            <a:endParaRPr lang="ru-RU" sz="3500" dirty="0"/>
          </a:p>
          <a:p>
            <a:pPr marL="457200" indent="-457200">
              <a:buFont typeface="Arial" panose="020B0604020202020204" pitchFamily="34" charset="0"/>
              <a:buChar char="•"/>
            </a:pPr>
            <a:r>
              <a:rPr lang="ru-RU" sz="3500" dirty="0" err="1"/>
              <a:t>продукти</a:t>
            </a:r>
            <a:r>
              <a:rPr lang="ru-RU" sz="3500" dirty="0"/>
              <a:t> </a:t>
            </a:r>
            <a:r>
              <a:rPr lang="ru-RU" sz="3500" dirty="0" err="1"/>
              <a:t>харчування</a:t>
            </a:r>
            <a:endParaRPr lang="ru-RU" sz="3500" dirty="0"/>
          </a:p>
          <a:p>
            <a:pPr marL="457200" indent="-457200">
              <a:buFont typeface="Arial" panose="020B0604020202020204" pitchFamily="34" charset="0"/>
              <a:buChar char="•"/>
            </a:pPr>
            <a:r>
              <a:rPr lang="ru-RU" sz="3500" dirty="0" err="1"/>
              <a:t>ліки</a:t>
            </a:r>
            <a:endParaRPr lang="ru-RU" sz="3500" dirty="0"/>
          </a:p>
        </p:txBody>
      </p:sp>
    </p:spTree>
    <p:extLst>
      <p:ext uri="{BB962C8B-B14F-4D97-AF65-F5344CB8AC3E}">
        <p14:creationId xmlns:p14="http://schemas.microsoft.com/office/powerpoint/2010/main" xmlns="" val="12827811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nodeType="withEffect">
                                  <p:stCondLst>
                                    <p:cond delay="0"/>
                                  </p:stCondLst>
                                  <p:childTnLst>
                                    <p:animEffect transition="out" filter="fade">
                                      <p:cBhvr>
                                        <p:cTn id="14" dur="500"/>
                                        <p:tgtEl>
                                          <p:spTgt spid="2050"/>
                                        </p:tgtEl>
                                      </p:cBhvr>
                                    </p:animEffect>
                                    <p:set>
                                      <p:cBhvr>
                                        <p:cTn id="15"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321,629 Which Stock Photos | Free &amp;amp; Royalty-free Which Images |  Depositphoto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61086" y="5131178"/>
            <a:ext cx="1626576" cy="162657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Приймаємо рішення</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107</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301410" y="1310726"/>
            <a:ext cx="11653442" cy="169624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3500" dirty="0"/>
              <a:t>Поясніть, </a:t>
            </a:r>
            <a:r>
              <a:rPr lang="ru-RU" sz="3500" dirty="0" err="1"/>
              <a:t>чому</a:t>
            </a:r>
            <a:r>
              <a:rPr lang="ru-RU" sz="3500" dirty="0"/>
              <a:t> без </a:t>
            </a:r>
            <a:r>
              <a:rPr lang="ru-RU" sz="3500" dirty="0" err="1"/>
              <a:t>рослин</a:t>
            </a:r>
            <a:r>
              <a:rPr lang="ru-RU" sz="3500" dirty="0"/>
              <a:t> на </a:t>
            </a:r>
            <a:r>
              <a:rPr lang="ru-RU" sz="3500" dirty="0" err="1"/>
              <a:t>нашій</a:t>
            </a:r>
            <a:r>
              <a:rPr lang="ru-RU" sz="3500" dirty="0"/>
              <a:t> </a:t>
            </a:r>
            <a:r>
              <a:rPr lang="ru-RU" sz="3500" dirty="0" err="1"/>
              <a:t>планеті</a:t>
            </a:r>
            <a:r>
              <a:rPr lang="ru-RU" sz="3500" dirty="0"/>
              <a:t> не буде </a:t>
            </a:r>
            <a:r>
              <a:rPr lang="ru-RU" sz="3500" dirty="0" err="1"/>
              <a:t>життя</a:t>
            </a:r>
            <a:r>
              <a:rPr lang="ru-RU" sz="3500" dirty="0"/>
              <a:t>. </a:t>
            </a:r>
            <a:r>
              <a:rPr lang="ru-RU" sz="3500" dirty="0" err="1"/>
              <a:t>Визначте</a:t>
            </a:r>
            <a:r>
              <a:rPr lang="ru-RU" sz="3500" dirty="0"/>
              <a:t> у </a:t>
            </a:r>
            <a:r>
              <a:rPr lang="ru-RU" sz="3500" dirty="0" err="1"/>
              <a:t>групах</a:t>
            </a:r>
            <a:r>
              <a:rPr lang="ru-RU" sz="3500" dirty="0"/>
              <a:t>, до </a:t>
            </a:r>
            <a:r>
              <a:rPr lang="ru-RU" sz="3500" dirty="0" err="1"/>
              <a:t>яких</a:t>
            </a:r>
            <a:r>
              <a:rPr lang="ru-RU" sz="3500" dirty="0"/>
              <a:t> </a:t>
            </a:r>
            <a:r>
              <a:rPr lang="ru-RU" sz="3500" dirty="0" err="1"/>
              <a:t>наслідків</a:t>
            </a:r>
            <a:r>
              <a:rPr lang="ru-RU" sz="3500" dirty="0"/>
              <a:t> </a:t>
            </a:r>
            <a:r>
              <a:rPr lang="ru-RU" sz="3500" dirty="0" err="1"/>
              <a:t>призведуть</a:t>
            </a:r>
            <a:r>
              <a:rPr lang="ru-RU" sz="3500" dirty="0"/>
              <a:t> </a:t>
            </a:r>
            <a:r>
              <a:rPr lang="ru-RU" sz="3500" dirty="0" err="1"/>
              <a:t>зображені</a:t>
            </a:r>
            <a:r>
              <a:rPr lang="ru-RU" sz="3500" dirty="0"/>
              <a:t> на фото </a:t>
            </a:r>
            <a:r>
              <a:rPr lang="ru-RU" sz="3500" dirty="0" err="1"/>
              <a:t>явища</a:t>
            </a:r>
            <a:r>
              <a:rPr lang="ru-RU" sz="3500" dirty="0"/>
              <a:t>.</a:t>
            </a:r>
            <a:endParaRPr lang="uk-UA" sz="3500" dirty="0"/>
          </a:p>
        </p:txBody>
      </p:sp>
      <p:pic>
        <p:nvPicPr>
          <p:cNvPr id="3074" name="Picture 2" descr="Первоцвіти – під загрозою зникнення: скільки рідкісних весняних квітів  продають на Буковині » Новини Чернівці: Інформаційний портал «Молодий  буковинець»"/>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7152"/>
          <a:stretch/>
        </p:blipFill>
        <p:spPr bwMode="auto">
          <a:xfrm>
            <a:off x="183974" y="3390443"/>
            <a:ext cx="2647150" cy="1781908"/>
          </a:xfrm>
          <a:prstGeom prst="rect">
            <a:avLst/>
          </a:prstGeom>
          <a:noFill/>
          <a:ln w="38100">
            <a:solidFill>
              <a:schemeClr val="tx2"/>
            </a:solidFill>
          </a:ln>
          <a:extLst>
            <a:ext uri="{909E8E84-426E-40DD-AFC4-6F175D3DCCD1}">
              <a14:hiddenFill xmlns:a14="http://schemas.microsoft.com/office/drawing/2010/main" xmlns="">
                <a:solidFill>
                  <a:srgbClr val="FFFFFF"/>
                </a:solidFill>
              </a14:hiddenFill>
            </a:ext>
          </a:extLst>
        </p:spPr>
      </p:pic>
      <p:pic>
        <p:nvPicPr>
          <p:cNvPr id="3076" name="Picture 4" descr="Новини - Дніпровська районна в місті Києві державна адміністрація"/>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24506"/>
          <a:stretch/>
        </p:blipFill>
        <p:spPr bwMode="auto">
          <a:xfrm>
            <a:off x="3041473" y="3390443"/>
            <a:ext cx="2629343" cy="1781908"/>
          </a:xfrm>
          <a:prstGeom prst="rect">
            <a:avLst/>
          </a:prstGeom>
          <a:noFill/>
          <a:ln w="38100">
            <a:solidFill>
              <a:schemeClr val="tx2"/>
            </a:solidFill>
          </a:ln>
          <a:extLst>
            <a:ext uri="{909E8E84-426E-40DD-AFC4-6F175D3DCCD1}">
              <a14:hiddenFill xmlns:a14="http://schemas.microsoft.com/office/drawing/2010/main" xmlns="">
                <a:solidFill>
                  <a:srgbClr val="FFFFFF"/>
                </a:solidFill>
              </a14:hiddenFill>
            </a:ext>
          </a:extLst>
        </p:spPr>
      </p:pic>
      <p:pic>
        <p:nvPicPr>
          <p:cNvPr id="3078" name="Picture 6" descr="Вирубка лісів шкодить екології у 6 разів більше, ніж вважалося раніше –  дослідження — The Village Україна"/>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l="14406" r="8417"/>
          <a:stretch/>
        </p:blipFill>
        <p:spPr bwMode="auto">
          <a:xfrm>
            <a:off x="5881165" y="3390443"/>
            <a:ext cx="2830901" cy="1781908"/>
          </a:xfrm>
          <a:prstGeom prst="rect">
            <a:avLst/>
          </a:prstGeom>
          <a:noFill/>
          <a:ln w="38100">
            <a:solidFill>
              <a:schemeClr val="tx2"/>
            </a:solidFill>
          </a:ln>
          <a:extLst>
            <a:ext uri="{909E8E84-426E-40DD-AFC4-6F175D3DCCD1}">
              <a14:hiddenFill xmlns:a14="http://schemas.microsoft.com/office/drawing/2010/main" xmlns="">
                <a:solidFill>
                  <a:srgbClr val="FFFFFF"/>
                </a:solidFill>
              </a14:hiddenFill>
            </a:ext>
          </a:extLst>
        </p:spPr>
      </p:pic>
      <p:pic>
        <p:nvPicPr>
          <p:cNvPr id="3080" name="Picture 8" descr="Посадка дерев не є ефективною допомогою для довкілля: екоактивіст, фото -  Погляд"/>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922415" y="3390443"/>
            <a:ext cx="2830901" cy="1781908"/>
          </a:xfrm>
          <a:prstGeom prst="rect">
            <a:avLst/>
          </a:prstGeom>
          <a:noFill/>
          <a:ln w="38100">
            <a:solidFill>
              <a:schemeClr val="tx2"/>
            </a:solidFill>
          </a:ln>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530818" y="5167265"/>
            <a:ext cx="1741320" cy="477054"/>
          </a:xfrm>
          <a:prstGeom prst="rect">
            <a:avLst/>
          </a:prstGeom>
          <a:noFill/>
        </p:spPr>
        <p:txBody>
          <a:bodyPr wrap="square" rtlCol="0">
            <a:spAutoFit/>
          </a:bodyPr>
          <a:lstStyle/>
          <a:p>
            <a:pPr algn="ctr"/>
            <a:r>
              <a:rPr lang="uk-UA" sz="2500" b="1" dirty="0"/>
              <a:t>1 група</a:t>
            </a:r>
            <a:endParaRPr lang="ru-RU" sz="2500" b="1" dirty="0"/>
          </a:p>
        </p:txBody>
      </p:sp>
      <p:sp>
        <p:nvSpPr>
          <p:cNvPr id="13" name="TextBox 12"/>
          <p:cNvSpPr txBox="1"/>
          <p:nvPr/>
        </p:nvSpPr>
        <p:spPr>
          <a:xfrm>
            <a:off x="3496901" y="5177318"/>
            <a:ext cx="1741320" cy="477054"/>
          </a:xfrm>
          <a:prstGeom prst="rect">
            <a:avLst/>
          </a:prstGeom>
          <a:noFill/>
        </p:spPr>
        <p:txBody>
          <a:bodyPr wrap="square" rtlCol="0">
            <a:spAutoFit/>
          </a:bodyPr>
          <a:lstStyle/>
          <a:p>
            <a:pPr algn="ctr"/>
            <a:r>
              <a:rPr lang="uk-UA" sz="2500" b="1" dirty="0"/>
              <a:t>2 група</a:t>
            </a:r>
            <a:endParaRPr lang="ru-RU" sz="2500" b="1" dirty="0"/>
          </a:p>
        </p:txBody>
      </p:sp>
      <p:sp>
        <p:nvSpPr>
          <p:cNvPr id="14" name="TextBox 13"/>
          <p:cNvSpPr txBox="1"/>
          <p:nvPr/>
        </p:nvSpPr>
        <p:spPr>
          <a:xfrm>
            <a:off x="6486923" y="5167265"/>
            <a:ext cx="1741320" cy="477054"/>
          </a:xfrm>
          <a:prstGeom prst="rect">
            <a:avLst/>
          </a:prstGeom>
          <a:noFill/>
        </p:spPr>
        <p:txBody>
          <a:bodyPr wrap="square" rtlCol="0">
            <a:spAutoFit/>
          </a:bodyPr>
          <a:lstStyle/>
          <a:p>
            <a:pPr algn="ctr"/>
            <a:r>
              <a:rPr lang="uk-UA" sz="2500" b="1" dirty="0"/>
              <a:t>3 група</a:t>
            </a:r>
            <a:endParaRPr lang="ru-RU" sz="2500" b="1" dirty="0"/>
          </a:p>
        </p:txBody>
      </p:sp>
      <p:sp>
        <p:nvSpPr>
          <p:cNvPr id="15" name="TextBox 14"/>
          <p:cNvSpPr txBox="1"/>
          <p:nvPr/>
        </p:nvSpPr>
        <p:spPr>
          <a:xfrm>
            <a:off x="9453006" y="5167265"/>
            <a:ext cx="1741320" cy="477054"/>
          </a:xfrm>
          <a:prstGeom prst="rect">
            <a:avLst/>
          </a:prstGeom>
          <a:noFill/>
        </p:spPr>
        <p:txBody>
          <a:bodyPr wrap="square" rtlCol="0">
            <a:spAutoFit/>
          </a:bodyPr>
          <a:lstStyle/>
          <a:p>
            <a:pPr algn="ctr"/>
            <a:r>
              <a:rPr lang="uk-UA" sz="2500" b="1" dirty="0"/>
              <a:t>4 група</a:t>
            </a:r>
            <a:endParaRPr lang="ru-RU" sz="2500" b="1" dirty="0"/>
          </a:p>
        </p:txBody>
      </p:sp>
    </p:spTree>
    <p:extLst>
      <p:ext uri="{BB962C8B-B14F-4D97-AF65-F5344CB8AC3E}">
        <p14:creationId xmlns:p14="http://schemas.microsoft.com/office/powerpoint/2010/main" xmlns="" val="3988397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500"/>
                                        <p:tgtEl>
                                          <p:spTgt spid="307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80"/>
                                        </p:tgtEl>
                                        <p:attrNameLst>
                                          <p:attrName>style.visibility</p:attrName>
                                        </p:attrNameLst>
                                      </p:cBhvr>
                                      <p:to>
                                        <p:strVal val="visible"/>
                                      </p:to>
                                    </p:set>
                                    <p:animEffect transition="in" filter="fade">
                                      <p:cBhvr>
                                        <p:cTn id="36" dur="500"/>
                                        <p:tgtEl>
                                          <p:spTgt spid="308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00208"/>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Розгляньте схему. </a:t>
            </a:r>
            <a:r>
              <a:rPr lang="ru-RU" sz="2000" b="1" dirty="0" err="1">
                <a:solidFill>
                  <a:schemeClr val="bg1"/>
                </a:solidFill>
              </a:rPr>
              <a:t>Визначте</a:t>
            </a:r>
            <a:r>
              <a:rPr lang="ru-RU" sz="2000" b="1" dirty="0">
                <a:solidFill>
                  <a:schemeClr val="bg1"/>
                </a:solidFill>
              </a:rPr>
              <a:t>, як </a:t>
            </a:r>
            <a:r>
              <a:rPr lang="ru-RU" sz="2000" b="1" dirty="0" err="1">
                <a:solidFill>
                  <a:schemeClr val="bg1"/>
                </a:solidFill>
              </a:rPr>
              <a:t>людина</a:t>
            </a:r>
            <a:r>
              <a:rPr lang="ru-RU" sz="2000" b="1" dirty="0">
                <a:solidFill>
                  <a:schemeClr val="bg1"/>
                </a:solidFill>
              </a:rPr>
              <a:t> </a:t>
            </a:r>
            <a:r>
              <a:rPr lang="ru-RU" sz="2000" b="1" dirty="0" err="1">
                <a:solidFill>
                  <a:schemeClr val="bg1"/>
                </a:solidFill>
              </a:rPr>
              <a:t>впливає</a:t>
            </a:r>
            <a:r>
              <a:rPr lang="ru-RU" sz="2000" b="1" dirty="0">
                <a:solidFill>
                  <a:schemeClr val="bg1"/>
                </a:solidFill>
              </a:rPr>
              <a:t> на природу</a:t>
            </a:r>
            <a:endParaRPr lang="uk-UA" sz="2000" b="1" dirty="0">
              <a:solidFill>
                <a:schemeClr val="bg1"/>
              </a:solidFill>
            </a:endParaRP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108</a:t>
            </a:r>
            <a:endParaRPr lang="ru-RU" sz="4000" b="1" dirty="0">
              <a:solidFill>
                <a:schemeClr val="bg1"/>
              </a:solidFill>
            </a:endParaRPr>
          </a:p>
        </p:txBody>
      </p:sp>
      <p:pic>
        <p:nvPicPr>
          <p:cNvPr id="3074" name="Picture 2" descr="Доска объявлений - МБОУ &amp;quot;СОШ №106&amp;quot;"/>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4597" r="8183" b="6607"/>
          <a:stretch/>
        </p:blipFill>
        <p:spPr bwMode="auto">
          <a:xfrm>
            <a:off x="10251904" y="5065058"/>
            <a:ext cx="1835758" cy="171998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Прямоугольник 1"/>
          <p:cNvSpPr/>
          <p:nvPr/>
        </p:nvSpPr>
        <p:spPr>
          <a:xfrm>
            <a:off x="3355597" y="1129552"/>
            <a:ext cx="6140096" cy="72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500" dirty="0" err="1"/>
              <a:t>Вплив</a:t>
            </a:r>
            <a:r>
              <a:rPr lang="ru-RU" sz="3500" dirty="0"/>
              <a:t> </a:t>
            </a:r>
            <a:r>
              <a:rPr lang="ru-RU" sz="3500" dirty="0" err="1"/>
              <a:t>людини</a:t>
            </a:r>
            <a:r>
              <a:rPr lang="ru-RU" sz="3500" dirty="0"/>
              <a:t> на природу</a:t>
            </a:r>
          </a:p>
        </p:txBody>
      </p:sp>
      <p:sp>
        <p:nvSpPr>
          <p:cNvPr id="6" name="Прямоугольник 5"/>
          <p:cNvSpPr/>
          <p:nvPr/>
        </p:nvSpPr>
        <p:spPr>
          <a:xfrm>
            <a:off x="1353671" y="2402541"/>
            <a:ext cx="3056964" cy="609600"/>
          </a:xfrm>
          <a:prstGeom prst="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Прямий  </a:t>
            </a:r>
            <a:endParaRPr lang="ru-RU" sz="3000" dirty="0"/>
          </a:p>
        </p:txBody>
      </p:sp>
      <p:sp>
        <p:nvSpPr>
          <p:cNvPr id="11" name="Прямоугольник 10"/>
          <p:cNvSpPr/>
          <p:nvPr/>
        </p:nvSpPr>
        <p:spPr>
          <a:xfrm>
            <a:off x="7721629" y="2402541"/>
            <a:ext cx="3056964"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Непрямий   </a:t>
            </a:r>
            <a:endParaRPr lang="ru-RU" sz="3000" dirty="0"/>
          </a:p>
        </p:txBody>
      </p:sp>
      <p:sp>
        <p:nvSpPr>
          <p:cNvPr id="10" name="Стрелка вниз 9"/>
          <p:cNvSpPr/>
          <p:nvPr/>
        </p:nvSpPr>
        <p:spPr>
          <a:xfrm>
            <a:off x="8041341" y="1855693"/>
            <a:ext cx="466165" cy="54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трелка вниз 24"/>
          <p:cNvSpPr/>
          <p:nvPr/>
        </p:nvSpPr>
        <p:spPr>
          <a:xfrm>
            <a:off x="3790203" y="1855693"/>
            <a:ext cx="466165" cy="54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98" name="Picture 2" descr="Мовчан Володимир Васильович│Географічні новини│Учню│"/>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5234" y="3411653"/>
            <a:ext cx="2476874" cy="1653405"/>
          </a:xfrm>
          <a:prstGeom prst="rect">
            <a:avLst/>
          </a:prstGeom>
          <a:noFill/>
          <a:ln w="19050">
            <a:solidFill>
              <a:schemeClr val="tx2"/>
            </a:solidFill>
          </a:ln>
          <a:extLst>
            <a:ext uri="{909E8E84-426E-40DD-AFC4-6F175D3DCCD1}">
              <a14:hiddenFill xmlns:a14="http://schemas.microsoft.com/office/drawing/2010/main" xmlns="">
                <a:solidFill>
                  <a:srgbClr val="FFFFFF"/>
                </a:solidFill>
              </a14:hiddenFill>
            </a:ext>
          </a:extLst>
        </p:spPr>
      </p:pic>
      <p:pic>
        <p:nvPicPr>
          <p:cNvPr id="4100" name="Picture 4" descr="Степова пожежа — Вікіпедія"/>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19898" y="3411653"/>
            <a:ext cx="2210859" cy="1658145"/>
          </a:xfrm>
          <a:prstGeom prst="rect">
            <a:avLst/>
          </a:prstGeom>
          <a:noFill/>
          <a:ln w="19050">
            <a:solidFill>
              <a:schemeClr val="tx2"/>
            </a:solidFill>
          </a:ln>
          <a:extLst>
            <a:ext uri="{909E8E84-426E-40DD-AFC4-6F175D3DCCD1}">
              <a14:hiddenFill xmlns:a14="http://schemas.microsoft.com/office/drawing/2010/main" xmlns="">
                <a:solidFill>
                  <a:srgbClr val="FFFFFF"/>
                </a:solidFill>
              </a14:hiddenFill>
            </a:ext>
          </a:extLst>
        </p:spPr>
      </p:pic>
      <p:pic>
        <p:nvPicPr>
          <p:cNvPr id="4102" name="Picture 6" descr="Закарпатські лісівники нагадують, за забруднення лісів сміттям чекає  адміністративна відповідальність | Новини Закарпаття - pershij.com.ua"/>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321828" y="3396017"/>
            <a:ext cx="2225388" cy="1669041"/>
          </a:xfrm>
          <a:prstGeom prst="rect">
            <a:avLst/>
          </a:prstGeom>
          <a:noFill/>
          <a:ln w="19050">
            <a:solidFill>
              <a:schemeClr val="tx2"/>
            </a:solidFill>
          </a:ln>
          <a:extLst>
            <a:ext uri="{909E8E84-426E-40DD-AFC4-6F175D3DCCD1}">
              <a14:hiddenFill xmlns:a14="http://schemas.microsoft.com/office/drawing/2010/main" xmlns="">
                <a:solidFill>
                  <a:srgbClr val="FFFFFF"/>
                </a:solidFill>
              </a14:hiddenFill>
            </a:ext>
          </a:extLst>
        </p:spPr>
      </p:pic>
      <p:pic>
        <p:nvPicPr>
          <p:cNvPr id="4104" name="Picture 8" descr="Екологічний скандал: мешканці лівого берега вимагають від заводу &amp;quot;Фанплит&amp;quot;  припинити викиди шкідливих речовин | Журнал ECOBUSINESS"/>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888643" y="3411653"/>
            <a:ext cx="2305395" cy="2276578"/>
          </a:xfrm>
          <a:prstGeom prst="rect">
            <a:avLst/>
          </a:prstGeom>
          <a:noFill/>
          <a:ln w="19050">
            <a:solidFill>
              <a:schemeClr val="tx2"/>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967832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fade">
                                      <p:cBhvr>
                                        <p:cTn id="28" dur="500"/>
                                        <p:tgtEl>
                                          <p:spTgt spid="410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04"/>
                                        </p:tgtEl>
                                        <p:attrNameLst>
                                          <p:attrName>style.visibility</p:attrName>
                                        </p:attrNameLst>
                                      </p:cBhvr>
                                      <p:to>
                                        <p:strVal val="visible"/>
                                      </p:to>
                                    </p:set>
                                    <p:animEffect transition="in" filter="fade">
                                      <p:cBhvr>
                                        <p:cTn id="38" dur="500"/>
                                        <p:tgtEl>
                                          <p:spTgt spid="410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102"/>
                                        </p:tgtEl>
                                        <p:attrNameLst>
                                          <p:attrName>style.visibility</p:attrName>
                                        </p:attrNameLst>
                                      </p:cBhvr>
                                      <p:to>
                                        <p:strVal val="visible"/>
                                      </p:to>
                                    </p:set>
                                    <p:animEffect transition="in" filter="fade">
                                      <p:cBhvr>
                                        <p:cTn id="43"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1" grpId="0" animBg="1"/>
      <p:bldP spid="10"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Практичне завдання</a:t>
            </a:r>
          </a:p>
        </p:txBody>
      </p:sp>
      <p:sp>
        <p:nvSpPr>
          <p:cNvPr id="7" name="Прямоугольник 4">
            <a:extLst>
              <a:ext uri="{FF2B5EF4-FFF2-40B4-BE49-F238E27FC236}">
                <a16:creationId xmlns:a16="http://schemas.microsoft.com/office/drawing/2014/main" xmlns=""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108</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1085997" y="1921188"/>
            <a:ext cx="8559786" cy="301562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4500" dirty="0" err="1"/>
              <a:t>Доведіть</a:t>
            </a:r>
            <a:r>
              <a:rPr lang="ru-RU" sz="4500" dirty="0"/>
              <a:t> </a:t>
            </a:r>
            <a:r>
              <a:rPr lang="ru-RU" sz="4500" dirty="0" err="1"/>
              <a:t>або</a:t>
            </a:r>
            <a:r>
              <a:rPr lang="ru-RU" sz="4500" dirty="0"/>
              <a:t> </a:t>
            </a:r>
            <a:r>
              <a:rPr lang="ru-RU" sz="4500" dirty="0" err="1"/>
              <a:t>спростуйте</a:t>
            </a:r>
            <a:r>
              <a:rPr lang="ru-RU" sz="4500" dirty="0"/>
              <a:t> </a:t>
            </a:r>
            <a:r>
              <a:rPr lang="ru-RU" sz="4500" dirty="0" err="1"/>
              <a:t>твердження</a:t>
            </a:r>
            <a:r>
              <a:rPr lang="ru-RU" sz="4500" dirty="0"/>
              <a:t>: «Людина – </a:t>
            </a:r>
            <a:r>
              <a:rPr lang="ru-RU" sz="4500" dirty="0" err="1"/>
              <a:t>частина</a:t>
            </a:r>
            <a:r>
              <a:rPr lang="ru-RU" sz="4500" dirty="0"/>
              <a:t> </a:t>
            </a:r>
            <a:r>
              <a:rPr lang="ru-RU" sz="4500" dirty="0" err="1"/>
              <a:t>живої</a:t>
            </a:r>
            <a:r>
              <a:rPr lang="ru-RU" sz="4500" dirty="0"/>
              <a:t> </a:t>
            </a:r>
            <a:r>
              <a:rPr lang="ru-RU" sz="4500" dirty="0" err="1"/>
              <a:t>природи</a:t>
            </a:r>
            <a:r>
              <a:rPr lang="ru-RU" sz="4500" dirty="0"/>
              <a:t>».</a:t>
            </a:r>
            <a:endParaRPr lang="uk-UA" sz="4500" dirty="0"/>
          </a:p>
        </p:txBody>
      </p:sp>
      <p:pic>
        <p:nvPicPr>
          <p:cNvPr id="6" name="Рисунок 5"/>
          <p:cNvPicPr>
            <a:picLocks noChangeAspect="1"/>
          </p:cNvPicPr>
          <p:nvPr/>
        </p:nvPicPr>
        <p:blipFill>
          <a:blip r:embed="rId2"/>
          <a:stretch>
            <a:fillRect/>
          </a:stretch>
        </p:blipFill>
        <p:spPr>
          <a:xfrm>
            <a:off x="9588032" y="4705305"/>
            <a:ext cx="2428875" cy="1885950"/>
          </a:xfrm>
          <a:prstGeom prst="rect">
            <a:avLst/>
          </a:prstGeom>
        </p:spPr>
      </p:pic>
    </p:spTree>
    <p:extLst>
      <p:ext uri="{BB962C8B-B14F-4D97-AF65-F5344CB8AC3E}">
        <p14:creationId xmlns:p14="http://schemas.microsoft.com/office/powerpoint/2010/main" xmlns="" val="20435412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7565</TotalTime>
  <Words>586</Words>
  <Application>Microsoft Office PowerPoint</Application>
  <PresentationFormat>Произвольный</PresentationFormat>
  <Paragraphs>144</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1_Тема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Vasyl Tsupa</dc:creator>
  <cp:lastModifiedBy>User</cp:lastModifiedBy>
  <cp:revision>2160</cp:revision>
  <dcterms:created xsi:type="dcterms:W3CDTF">2018-01-05T16:38:53Z</dcterms:created>
  <dcterms:modified xsi:type="dcterms:W3CDTF">2022-04-25T18:27:01Z</dcterms:modified>
</cp:coreProperties>
</file>