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1721" r:id="rId3"/>
    <p:sldId id="2394" r:id="rId4"/>
    <p:sldId id="3091" r:id="rId5"/>
    <p:sldId id="3101" r:id="rId6"/>
    <p:sldId id="3102" r:id="rId7"/>
    <p:sldId id="3103" r:id="rId8"/>
    <p:sldId id="3104" r:id="rId9"/>
    <p:sldId id="2986" r:id="rId10"/>
    <p:sldId id="3112" r:id="rId11"/>
    <p:sldId id="3106" r:id="rId12"/>
    <p:sldId id="3110" r:id="rId13"/>
    <p:sldId id="3121" r:id="rId14"/>
    <p:sldId id="3120" r:id="rId15"/>
    <p:sldId id="269" r:id="rId16"/>
    <p:sldId id="965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721"/>
            <p14:sldId id="2394"/>
            <p14:sldId id="3091"/>
            <p14:sldId id="3101"/>
            <p14:sldId id="3102"/>
            <p14:sldId id="3103"/>
            <p14:sldId id="3104"/>
            <p14:sldId id="2986"/>
            <p14:sldId id="3112"/>
            <p14:sldId id="3106"/>
            <p14:sldId id="3110"/>
            <p14:sldId id="3121"/>
            <p14:sldId id="3120"/>
          </p14:sldIdLst>
        </p14:section>
        <p14:section name="Раздел без заголовка" id="{AC9334F8-F988-4E78-9E68-3A8F16322EC6}">
          <p14:sldIdLst>
            <p14:sldId id="269"/>
            <p14:sldId id="9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5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109F"/>
    <a:srgbClr val="A43695"/>
    <a:srgbClr val="2F3242"/>
    <a:srgbClr val="FFFF00"/>
    <a:srgbClr val="FF5050"/>
    <a:srgbClr val="F16B90"/>
    <a:srgbClr val="FF0000"/>
    <a:srgbClr val="FF99FF"/>
    <a:srgbClr val="56B3DC"/>
    <a:srgbClr val="53AF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59" autoAdjust="0"/>
    <p:restoredTop sz="93969" autoAdjust="0"/>
  </p:normalViewPr>
  <p:slideViewPr>
    <p:cSldViewPr snapToGrid="0">
      <p:cViewPr varScale="1">
        <p:scale>
          <a:sx n="112" d="100"/>
          <a:sy n="112" d="100"/>
        </p:scale>
        <p:origin x="28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17.05.2022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17.05.2022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17.05.2022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0970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№154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39377" y="400359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7. </a:t>
            </a:r>
            <a:r>
              <a:rPr lang="ru-RU" sz="2800" b="1" dirty="0" err="1">
                <a:solidFill>
                  <a:schemeClr val="bg1"/>
                </a:solidFill>
              </a:rPr>
              <a:t>Повторення</a:t>
            </a:r>
            <a:r>
              <a:rPr lang="ru-RU" sz="2800" b="1" dirty="0">
                <a:solidFill>
                  <a:schemeClr val="bg1"/>
                </a:solidFill>
              </a:rPr>
              <a:t> та </a:t>
            </a:r>
            <a:r>
              <a:rPr lang="ru-RU" sz="2800" b="1" dirty="0" err="1">
                <a:solidFill>
                  <a:schemeClr val="bg1"/>
                </a:solidFill>
              </a:rPr>
              <a:t>узагальнення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вивченого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9377" y="4634241"/>
            <a:ext cx="87291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Нумерація трицифрових чисел.  Ділення з остачею. Письмове множення на одноцифрове число</a:t>
            </a:r>
            <a:endParaRPr lang="uk-UA" sz="400000" b="1" dirty="0">
              <a:solidFill>
                <a:srgbClr val="2F3242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3B46DE-E2D7-482D-AECD-399BD9EA25A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6"/>
          <a:stretch/>
        </p:blipFill>
        <p:spPr>
          <a:xfrm>
            <a:off x="7922552" y="1014452"/>
            <a:ext cx="3606839" cy="361539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59821" y="5642133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663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EED89AF-9EBC-4D52-858D-C39D6D2A0C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7" b="52360"/>
          <a:stretch/>
        </p:blipFill>
        <p:spPr>
          <a:xfrm>
            <a:off x="3806589" y="1216877"/>
            <a:ext cx="8255272" cy="517277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5235366-FB3A-43CB-85F7-23D48CD7E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98" y="1154901"/>
            <a:ext cx="2339711" cy="119474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BD49C90-9476-450E-A2BF-30BC9FFCE8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03" r="33715"/>
          <a:stretch/>
        </p:blipFill>
        <p:spPr>
          <a:xfrm>
            <a:off x="9010313" y="1435400"/>
            <a:ext cx="443631" cy="6081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E826795-9187-4516-95BF-946AC867A485}"/>
              </a:ext>
            </a:extLst>
          </p:cNvPr>
          <p:cNvSpPr txBox="1"/>
          <p:nvPr/>
        </p:nvSpPr>
        <p:spPr>
          <a:xfrm>
            <a:off x="3810130" y="2057259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521340-A9FF-4658-8331-5BAECE7C7D24}"/>
              </a:ext>
            </a:extLst>
          </p:cNvPr>
          <p:cNvSpPr txBox="1"/>
          <p:nvPr/>
        </p:nvSpPr>
        <p:spPr>
          <a:xfrm>
            <a:off x="6951952" y="2046297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(г)  - </a:t>
            </a:r>
            <a:r>
              <a:rPr lang="uk-UA" sz="3200" dirty="0" smtClean="0">
                <a:latin typeface="Monotype Corsiva" panose="03010101010201010101" pitchFamily="66" charset="0"/>
              </a:rPr>
              <a:t>насіння огірків.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ADB7C5-BAFA-4B64-82C6-DBFB486B7314}"/>
              </a:ext>
            </a:extLst>
          </p:cNvPr>
          <p:cNvSpPr txBox="1"/>
          <p:nvPr/>
        </p:nvSpPr>
        <p:spPr>
          <a:xfrm>
            <a:off x="3798572" y="2665360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4BB515-03BE-42FD-9B9C-31A9AABB21BC}"/>
              </a:ext>
            </a:extLst>
          </p:cNvPr>
          <p:cNvSpPr txBox="1"/>
          <p:nvPr/>
        </p:nvSpPr>
        <p:spPr>
          <a:xfrm>
            <a:off x="4806754" y="2060549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8DF5A4-13DE-4114-80B9-7278FCD05648}"/>
              </a:ext>
            </a:extLst>
          </p:cNvPr>
          <p:cNvSpPr txBox="1"/>
          <p:nvPr/>
        </p:nvSpPr>
        <p:spPr>
          <a:xfrm>
            <a:off x="5626692" y="205844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53A9A99-679A-44E4-B506-2570A47F469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1" r="67163"/>
          <a:stretch/>
        </p:blipFill>
        <p:spPr>
          <a:xfrm>
            <a:off x="4169270" y="2020143"/>
            <a:ext cx="363461" cy="60810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7EBFA0E-EB98-470A-B6DF-3749B9155E01}"/>
              </a:ext>
            </a:extLst>
          </p:cNvPr>
          <p:cNvSpPr txBox="1"/>
          <p:nvPr/>
        </p:nvSpPr>
        <p:spPr>
          <a:xfrm>
            <a:off x="3840074" y="3253913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3)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625196B5-4FAD-4637-9D5A-9A13C8AEEF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r="89304"/>
          <a:stretch/>
        </p:blipFill>
        <p:spPr>
          <a:xfrm>
            <a:off x="4432748" y="2032908"/>
            <a:ext cx="464207" cy="60810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7878D58-1FC7-4903-A42F-EFCF76FEF1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84" r="45520"/>
          <a:stretch/>
        </p:blipFill>
        <p:spPr>
          <a:xfrm>
            <a:off x="4224746" y="2623822"/>
            <a:ext cx="363461" cy="60810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1C2AD0B-FFB9-43C9-B170-943E42645C3B}"/>
              </a:ext>
            </a:extLst>
          </p:cNvPr>
          <p:cNvSpPr txBox="1"/>
          <p:nvPr/>
        </p:nvSpPr>
        <p:spPr>
          <a:xfrm>
            <a:off x="7536486" y="2654340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(г)  - </a:t>
            </a:r>
            <a:r>
              <a:rPr lang="uk-UA" sz="3200" dirty="0" smtClean="0">
                <a:latin typeface="Monotype Corsiva" panose="03010101010201010101" pitchFamily="66" charset="0"/>
              </a:rPr>
              <a:t>насіння моркви</a:t>
            </a:r>
            <a:r>
              <a:rPr lang="uk-UA" sz="3200" dirty="0">
                <a:latin typeface="Monotype Corsiva" panose="03010101010201010101" pitchFamily="66" charset="0"/>
              </a:rPr>
              <a:t>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65F795-05C6-4743-BBDD-232015A7F9EE}"/>
              </a:ext>
            </a:extLst>
          </p:cNvPr>
          <p:cNvSpPr txBox="1"/>
          <p:nvPr/>
        </p:nvSpPr>
        <p:spPr>
          <a:xfrm>
            <a:off x="3840074" y="3836312"/>
            <a:ext cx="825527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400" dirty="0">
                <a:latin typeface="Monotype Corsiva" panose="03010101010201010101" pitchFamily="66" charset="0"/>
              </a:rPr>
              <a:t>Відповідь: 50 г насіння моркви було в одному пакеті.</a:t>
            </a: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18CAAB50-9406-4265-AF52-A62AEA7194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30" r="34574"/>
          <a:stretch/>
        </p:blipFill>
        <p:spPr>
          <a:xfrm>
            <a:off x="9353961" y="1447380"/>
            <a:ext cx="363461" cy="60810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2F26211-B36A-4DBF-A7F2-517F556718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0" r="66554"/>
          <a:stretch/>
        </p:blipFill>
        <p:spPr>
          <a:xfrm>
            <a:off x="9646016" y="1443464"/>
            <a:ext cx="363461" cy="60810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4441DEF7-75E3-41BE-8E68-02617D99B2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8" r="80620"/>
          <a:stretch/>
        </p:blipFill>
        <p:spPr>
          <a:xfrm>
            <a:off x="5056032" y="2051476"/>
            <a:ext cx="443631" cy="608101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AED1A046-06FB-432B-97B5-D6E2A46A1A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r="89304"/>
          <a:stretch/>
        </p:blipFill>
        <p:spPr>
          <a:xfrm>
            <a:off x="6230290" y="2032908"/>
            <a:ext cx="464207" cy="60810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0E24015-1365-45B7-9BCB-FAC9BCE6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r="89304"/>
          <a:stretch/>
        </p:blipFill>
        <p:spPr>
          <a:xfrm>
            <a:off x="4439860" y="2645040"/>
            <a:ext cx="464207" cy="60810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68CFA74-4C2C-40A0-8A57-1B7A7501ACB2}"/>
              </a:ext>
            </a:extLst>
          </p:cNvPr>
          <p:cNvSpPr txBox="1"/>
          <p:nvPr/>
        </p:nvSpPr>
        <p:spPr>
          <a:xfrm>
            <a:off x="5102498" y="259484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8CDD0EE6-A89B-43B7-AE10-52AB69755BB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4" r="64814"/>
          <a:stretch/>
        </p:blipFill>
        <p:spPr>
          <a:xfrm>
            <a:off x="5387678" y="2640939"/>
            <a:ext cx="464207" cy="60810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9D377B97-8D9C-408C-8474-A149A58376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r="89304"/>
          <a:stretch/>
        </p:blipFill>
        <p:spPr>
          <a:xfrm>
            <a:off x="5631384" y="2640302"/>
            <a:ext cx="464207" cy="60810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8E5B836-347A-48E4-9BA3-C5F443E91FF0}"/>
              </a:ext>
            </a:extLst>
          </p:cNvPr>
          <p:cNvSpPr txBox="1"/>
          <p:nvPr/>
        </p:nvSpPr>
        <p:spPr>
          <a:xfrm>
            <a:off x="6261667" y="265434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C48F41D4-3B2D-4937-8FC1-FBA2A23F03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9" r="72109"/>
          <a:stretch/>
        </p:blipFill>
        <p:spPr>
          <a:xfrm>
            <a:off x="6599593" y="2640939"/>
            <a:ext cx="464207" cy="60810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2F5B61F6-1F2A-4235-BB5B-37C5763593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r="89304"/>
          <a:stretch/>
        </p:blipFill>
        <p:spPr>
          <a:xfrm>
            <a:off x="6860586" y="2629143"/>
            <a:ext cx="464207" cy="60810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FFF23639-0912-4FFB-BFBE-C25B66E1B1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r="89304"/>
          <a:stretch/>
        </p:blipFill>
        <p:spPr>
          <a:xfrm>
            <a:off x="7162888" y="2629143"/>
            <a:ext cx="464207" cy="608101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DC7FA3BD-0DA8-4BDE-94E1-F6C4F22AB1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0" r="72648"/>
          <a:stretch/>
        </p:blipFill>
        <p:spPr>
          <a:xfrm>
            <a:off x="4174859" y="3237054"/>
            <a:ext cx="464207" cy="60810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15E4E518-8990-4E20-B4BF-A932E729D4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r="89304"/>
          <a:stretch/>
        </p:blipFill>
        <p:spPr>
          <a:xfrm>
            <a:off x="4435852" y="3225258"/>
            <a:ext cx="464207" cy="6081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908A3F3-4CB2-4796-BA83-3E5D1EBE25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r="89304"/>
          <a:stretch/>
        </p:blipFill>
        <p:spPr>
          <a:xfrm>
            <a:off x="4738154" y="3225258"/>
            <a:ext cx="464207" cy="60810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AC1F8DB-C2FE-4CC6-A213-BEE11EDC282E}"/>
              </a:ext>
            </a:extLst>
          </p:cNvPr>
          <p:cNvSpPr txBox="1"/>
          <p:nvPr/>
        </p:nvSpPr>
        <p:spPr>
          <a:xfrm>
            <a:off x="5135271" y="3244199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13720921-212D-4DCF-AAEB-97074351DA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2" r="53486"/>
          <a:stretch/>
        </p:blipFill>
        <p:spPr>
          <a:xfrm>
            <a:off x="5397817" y="3237054"/>
            <a:ext cx="464207" cy="60810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DF6E99B-4609-4DF5-8634-6F2E2B4892E1}"/>
              </a:ext>
            </a:extLst>
          </p:cNvPr>
          <p:cNvSpPr txBox="1"/>
          <p:nvPr/>
        </p:nvSpPr>
        <p:spPr>
          <a:xfrm>
            <a:off x="5625019" y="325314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C8D70189-662D-4AEA-BE2A-94CA1D454B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40" r="45964"/>
          <a:stretch/>
        </p:blipFill>
        <p:spPr>
          <a:xfrm>
            <a:off x="6014900" y="3236984"/>
            <a:ext cx="363461" cy="608101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98F01BBB-8D38-45BD-B7F7-AD4E927EC212}"/>
              </a:ext>
            </a:extLst>
          </p:cNvPr>
          <p:cNvSpPr txBox="1"/>
          <p:nvPr/>
        </p:nvSpPr>
        <p:spPr>
          <a:xfrm>
            <a:off x="6579314" y="3260310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(г) </a:t>
            </a:r>
          </a:p>
        </p:txBody>
      </p: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A6CF552F-F48D-4BC3-8E2B-7507942946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r="89304"/>
          <a:stretch/>
        </p:blipFill>
        <p:spPr>
          <a:xfrm>
            <a:off x="5325262" y="2032908"/>
            <a:ext cx="464207" cy="60810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A17B6B81-A403-4C57-8CF9-BC32CE4BC33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1" r="67163"/>
          <a:stretch/>
        </p:blipFill>
        <p:spPr>
          <a:xfrm>
            <a:off x="5977269" y="2046986"/>
            <a:ext cx="363461" cy="60810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8F249148-8D57-417D-A869-2ABDACDEC0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r="89304"/>
          <a:stretch/>
        </p:blipFill>
        <p:spPr>
          <a:xfrm>
            <a:off x="6547763" y="2032908"/>
            <a:ext cx="464207" cy="60810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13205DF4-8C0F-47B8-AAAD-B8D4C6135F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r="89304"/>
          <a:stretch/>
        </p:blipFill>
        <p:spPr>
          <a:xfrm>
            <a:off x="4730293" y="2645040"/>
            <a:ext cx="464207" cy="60810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D0A9C61-0705-49E1-A582-C66CF0F535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r="89304"/>
          <a:stretch/>
        </p:blipFill>
        <p:spPr>
          <a:xfrm>
            <a:off x="5949919" y="2640302"/>
            <a:ext cx="464207" cy="6081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CF213708-C18C-4CAC-8D98-787C5CED237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r="89304"/>
          <a:stretch/>
        </p:blipFill>
        <p:spPr>
          <a:xfrm>
            <a:off x="6256874" y="3225258"/>
            <a:ext cx="464207" cy="60810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l="19117" t="29753" r="22994" b="40843"/>
          <a:stretch/>
        </p:blipFill>
        <p:spPr>
          <a:xfrm>
            <a:off x="179249" y="1848733"/>
            <a:ext cx="3529414" cy="133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8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5" grpId="0"/>
      <p:bldP spid="29" grpId="0"/>
      <p:bldP spid="32" grpId="0"/>
      <p:bldP spid="33" grpId="0"/>
      <p:bldP spid="41" grpId="0"/>
      <p:bldP spid="45" grpId="0"/>
      <p:bldP spid="53" grpId="0"/>
      <p:bldP spid="56" grpId="0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ru-RU" sz="2000" b="1" dirty="0" err="1">
                <a:solidFill>
                  <a:schemeClr val="bg1"/>
                </a:solidFill>
              </a:rPr>
              <a:t>Виконай</a:t>
            </a:r>
            <a:r>
              <a:rPr lang="ru-RU" sz="2000" b="1" dirty="0">
                <a:solidFill>
                  <a:schemeClr val="bg1"/>
                </a:solidFill>
              </a:rPr>
              <a:t> д</a:t>
            </a:r>
            <a:r>
              <a:rPr lang="uk-UA" sz="2000" b="1" dirty="0" err="1">
                <a:solidFill>
                  <a:schemeClr val="bg1"/>
                </a:solidFill>
              </a:rPr>
              <a:t>ілення</a:t>
            </a:r>
            <a:r>
              <a:rPr lang="uk-UA" sz="2000" b="1" dirty="0">
                <a:solidFill>
                  <a:schemeClr val="bg1"/>
                </a:solidFill>
              </a:rPr>
              <a:t> з остачею з поясненням.</a:t>
            </a: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34873" y="5639058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Скругленный прямоугольник 24">
            <a:extLst>
              <a:ext uri="{FF2B5EF4-FFF2-40B4-BE49-F238E27FC236}">
                <a16:creationId xmlns:a16="http://schemas.microsoft.com/office/drawing/2014/main" id="{DF5E8923-3092-4695-966A-9434952DFE67}"/>
              </a:ext>
            </a:extLst>
          </p:cNvPr>
          <p:cNvSpPr/>
          <p:nvPr/>
        </p:nvSpPr>
        <p:spPr>
          <a:xfrm>
            <a:off x="332614" y="1441428"/>
            <a:ext cx="11345863" cy="97436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25:4=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76AC65E3-282E-4699-AFA6-E2176D6C0C0C}"/>
              </a:ext>
            </a:extLst>
          </p:cNvPr>
          <p:cNvSpPr/>
          <p:nvPr/>
        </p:nvSpPr>
        <p:spPr>
          <a:xfrm>
            <a:off x="332613" y="1435600"/>
            <a:ext cx="11345863" cy="97436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25:4=</a:t>
            </a:r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</a:rPr>
              <a:t>6 (ост. 1)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DFEA3660-9C44-4E5C-B6FB-D34FF57DA772}"/>
              </a:ext>
            </a:extLst>
          </p:cNvPr>
          <p:cNvSpPr/>
          <p:nvPr/>
        </p:nvSpPr>
        <p:spPr>
          <a:xfrm>
            <a:off x="332614" y="2545629"/>
            <a:ext cx="11345863" cy="97436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38:8=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ED0DD53C-1B82-40E7-BB40-78033D6534DE}"/>
              </a:ext>
            </a:extLst>
          </p:cNvPr>
          <p:cNvSpPr/>
          <p:nvPr/>
        </p:nvSpPr>
        <p:spPr>
          <a:xfrm>
            <a:off x="332613" y="2545629"/>
            <a:ext cx="11345863" cy="97436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38:8=</a:t>
            </a:r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</a:rPr>
              <a:t>4 (ост. 6)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D8E22F55-725E-4A49-A7CA-1C4816B59954}"/>
              </a:ext>
            </a:extLst>
          </p:cNvPr>
          <p:cNvSpPr/>
          <p:nvPr/>
        </p:nvSpPr>
        <p:spPr>
          <a:xfrm>
            <a:off x="137135" y="3679139"/>
            <a:ext cx="11772645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Знайди результат і поділи його на підкреслене число за зразком.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C122DE37-AC62-4DB9-B574-778D1A24C066}"/>
              </a:ext>
            </a:extLst>
          </p:cNvPr>
          <p:cNvSpPr/>
          <p:nvPr/>
        </p:nvSpPr>
        <p:spPr>
          <a:xfrm>
            <a:off x="1162050" y="4313595"/>
            <a:ext cx="10516426" cy="780770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8∙5+3=43, 43:8=5 (ост.3)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5FA683DB-4DDB-4569-8FAC-05817BB64A0D}"/>
              </a:ext>
            </a:extLst>
          </p:cNvPr>
          <p:cNvSpPr/>
          <p:nvPr/>
        </p:nvSpPr>
        <p:spPr>
          <a:xfrm>
            <a:off x="1477527" y="5188324"/>
            <a:ext cx="3775573" cy="780770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7∙4+5</a:t>
            </a:r>
          </a:p>
        </p:txBody>
      </p:sp>
      <p:cxnSp>
        <p:nvCxnSpPr>
          <p:cNvPr id="6" name="Пряма сполучна лінія 5">
            <a:extLst>
              <a:ext uri="{FF2B5EF4-FFF2-40B4-BE49-F238E27FC236}">
                <a16:creationId xmlns:a16="http://schemas.microsoft.com/office/drawing/2014/main" id="{DED85213-97A0-4F88-B298-80508F8D3846}"/>
              </a:ext>
            </a:extLst>
          </p:cNvPr>
          <p:cNvCxnSpPr/>
          <p:nvPr/>
        </p:nvCxnSpPr>
        <p:spPr>
          <a:xfrm>
            <a:off x="2533497" y="5013373"/>
            <a:ext cx="49909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 сполучна лінія 24">
            <a:extLst>
              <a:ext uri="{FF2B5EF4-FFF2-40B4-BE49-F238E27FC236}">
                <a16:creationId xmlns:a16="http://schemas.microsoft.com/office/drawing/2014/main" id="{E48943FC-5D77-4B6F-9CE4-DF6881FAAD17}"/>
              </a:ext>
            </a:extLst>
          </p:cNvPr>
          <p:cNvCxnSpPr/>
          <p:nvPr/>
        </p:nvCxnSpPr>
        <p:spPr>
          <a:xfrm>
            <a:off x="2362106" y="5888017"/>
            <a:ext cx="49909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Скругленный прямоугольник 24">
            <a:extLst>
              <a:ext uri="{FF2B5EF4-FFF2-40B4-BE49-F238E27FC236}">
                <a16:creationId xmlns:a16="http://schemas.microsoft.com/office/drawing/2014/main" id="{39E828BE-B816-4806-AE4B-E28379471C87}"/>
              </a:ext>
            </a:extLst>
          </p:cNvPr>
          <p:cNvSpPr/>
          <p:nvPr/>
        </p:nvSpPr>
        <p:spPr>
          <a:xfrm>
            <a:off x="1477527" y="5977503"/>
            <a:ext cx="3775573" cy="780770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6∙3+2</a:t>
            </a:r>
          </a:p>
        </p:txBody>
      </p:sp>
      <p:cxnSp>
        <p:nvCxnSpPr>
          <p:cNvPr id="29" name="Пряма сполучна лінія 28">
            <a:extLst>
              <a:ext uri="{FF2B5EF4-FFF2-40B4-BE49-F238E27FC236}">
                <a16:creationId xmlns:a16="http://schemas.microsoft.com/office/drawing/2014/main" id="{891FDF06-D657-45C2-BC5F-FBE0F2F0C304}"/>
              </a:ext>
            </a:extLst>
          </p:cNvPr>
          <p:cNvCxnSpPr/>
          <p:nvPr/>
        </p:nvCxnSpPr>
        <p:spPr>
          <a:xfrm>
            <a:off x="2362106" y="6677196"/>
            <a:ext cx="49909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Скругленный прямоугольник 24">
            <a:extLst>
              <a:ext uri="{FF2B5EF4-FFF2-40B4-BE49-F238E27FC236}">
                <a16:creationId xmlns:a16="http://schemas.microsoft.com/office/drawing/2014/main" id="{5894ACA5-88E6-4C56-993D-BA0B30F6B54F}"/>
              </a:ext>
            </a:extLst>
          </p:cNvPr>
          <p:cNvSpPr/>
          <p:nvPr/>
        </p:nvSpPr>
        <p:spPr>
          <a:xfrm>
            <a:off x="6745266" y="5188324"/>
            <a:ext cx="3775573" cy="780770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7∙8+4</a:t>
            </a:r>
          </a:p>
        </p:txBody>
      </p:sp>
      <p:cxnSp>
        <p:nvCxnSpPr>
          <p:cNvPr id="32" name="Пряма сполучна лінія 31">
            <a:extLst>
              <a:ext uri="{FF2B5EF4-FFF2-40B4-BE49-F238E27FC236}">
                <a16:creationId xmlns:a16="http://schemas.microsoft.com/office/drawing/2014/main" id="{F7AAA238-7715-4053-9D9A-2BB861716FBF}"/>
              </a:ext>
            </a:extLst>
          </p:cNvPr>
          <p:cNvCxnSpPr/>
          <p:nvPr/>
        </p:nvCxnSpPr>
        <p:spPr>
          <a:xfrm>
            <a:off x="7629845" y="5888017"/>
            <a:ext cx="49909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Скругленный прямоугольник 24">
            <a:extLst>
              <a:ext uri="{FF2B5EF4-FFF2-40B4-BE49-F238E27FC236}">
                <a16:creationId xmlns:a16="http://schemas.microsoft.com/office/drawing/2014/main" id="{12744C63-C0CA-4F6C-84F4-C7B29FBA0E3A}"/>
              </a:ext>
            </a:extLst>
          </p:cNvPr>
          <p:cNvSpPr/>
          <p:nvPr/>
        </p:nvSpPr>
        <p:spPr>
          <a:xfrm>
            <a:off x="6745266" y="5977503"/>
            <a:ext cx="3775573" cy="780770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9∙3+3</a:t>
            </a:r>
          </a:p>
        </p:txBody>
      </p:sp>
      <p:cxnSp>
        <p:nvCxnSpPr>
          <p:cNvPr id="34" name="Пряма сполучна лінія 33">
            <a:extLst>
              <a:ext uri="{FF2B5EF4-FFF2-40B4-BE49-F238E27FC236}">
                <a16:creationId xmlns:a16="http://schemas.microsoft.com/office/drawing/2014/main" id="{6FDFF281-477D-4D96-ADFB-4975A0CACD69}"/>
              </a:ext>
            </a:extLst>
          </p:cNvPr>
          <p:cNvCxnSpPr/>
          <p:nvPr/>
        </p:nvCxnSpPr>
        <p:spPr>
          <a:xfrm>
            <a:off x="7629845" y="6677196"/>
            <a:ext cx="49909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95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30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id="{DDB63974-FB2E-4991-B1BB-1463A09B8F59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Скругленный прямоугольник 41">
                <a:extLst>
                  <a:ext uri="{FF2B5EF4-FFF2-40B4-BE49-F238E27FC236}">
                    <a16:creationId xmlns:a16="http://schemas.microsoft.com/office/drawing/2014/main" id="{6DAD43AE-145D-43A8-8EDB-093FD143C06F}"/>
                  </a:ext>
                </a:extLst>
              </p:cNvPr>
              <p:cNvSpPr/>
              <p:nvPr/>
            </p:nvSpPr>
            <p:spPr>
              <a:xfrm>
                <a:off x="1119499" y="1273070"/>
                <a:ext cx="10902112" cy="5082397"/>
              </a:xfrm>
              <a:prstGeom prst="roundRect">
                <a:avLst/>
              </a:prstGeom>
              <a:solidFill>
                <a:srgbClr val="92D05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З трьох грядок зібрали 84 кг редиски</a:t>
                </a:r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</a:t>
                </a:r>
              </a:p>
              <a:p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З першої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– всієї редиски, а з другої у 2 рази більше. На скільки кілограмів менше зібрали редиски з третьої грядки, ніж з другої?</a:t>
                </a:r>
                <a:endParaRPr lang="uk-UA" sz="40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0" name="Скругленный прямоугольник 41">
                <a:extLst>
                  <a:ext uri="{FF2B5EF4-FFF2-40B4-BE49-F238E27FC236}">
                    <a16:creationId xmlns:a16="http://schemas.microsoft.com/office/drawing/2014/main" id="{6DAD43AE-145D-43A8-8EDB-093FD143C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99" y="1273070"/>
                <a:ext cx="10902112" cy="508239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09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2185A-496F-4C70-9D8D-D70AC743BCEE}" type="datetime1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17.05.2022</a:t>
            </a:fld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id="{DDB63974-FB2E-4991-B1BB-1463A09B8F59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Розв’яжи задачу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Скругленный прямоугольник 41">
                <a:extLst>
                  <a:ext uri="{FF2B5EF4-FFF2-40B4-BE49-F238E27FC236}">
                    <a16:creationId xmlns:a16="http://schemas.microsoft.com/office/drawing/2014/main" id="{6DAD43AE-145D-43A8-8EDB-093FD143C06F}"/>
                  </a:ext>
                </a:extLst>
              </p:cNvPr>
              <p:cNvSpPr/>
              <p:nvPr/>
            </p:nvSpPr>
            <p:spPr>
              <a:xfrm>
                <a:off x="350377" y="1854186"/>
                <a:ext cx="10947164" cy="3871497"/>
              </a:xfrm>
              <a:prstGeom prst="roundRect">
                <a:avLst/>
              </a:prstGeom>
              <a:solidFill>
                <a:srgbClr val="92D05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uk-UA" sz="40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Всього - </a:t>
                </a:r>
                <a:r>
                  <a:rPr kumimoji="0" lang="uk-UA" sz="4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uk-UA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84 кг </a:t>
                </a:r>
                <a:r>
                  <a:rPr kumimoji="0" lang="uk-UA" sz="4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редиски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uk-UA" sz="4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І</a:t>
                </a:r>
                <a:r>
                  <a:rPr kumimoji="0" lang="uk-UA" sz="4000" b="1" i="0" u="none" strike="noStrike" kern="1200" cap="none" spc="0" normalizeH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гр. </a:t>
                </a:r>
                <a:r>
                  <a:rPr lang="uk-UA" sz="40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- ? </a:t>
                </a:r>
                <a:r>
                  <a:rPr lang="uk-UA" sz="40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к</a:t>
                </a:r>
                <a:r>
                  <a:rPr lang="uk-UA" sz="40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г,</a:t>
                </a:r>
                <a:r>
                  <a:rPr kumimoji="0" lang="uk-UA" sz="4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uk-UA" sz="4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uk-UA" sz="4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𝟏</m:t>
                        </m:r>
                      </m:num>
                      <m:den>
                        <m:r>
                          <a:rPr kumimoji="0" lang="uk-UA" sz="4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𝟒</m:t>
                        </m:r>
                      </m:den>
                    </m:f>
                  </m:oMath>
                </a14:m>
                <a:r>
                  <a:rPr kumimoji="0" lang="uk-UA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lang="uk-UA" sz="40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від 84 кг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uk-UA" sz="40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ІІ гр. - ? кг,</a:t>
                </a:r>
                <a:r>
                  <a:rPr kumimoji="0" lang="uk-UA" sz="4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uk-UA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у 2 рази </a:t>
                </a:r>
                <a:r>
                  <a:rPr kumimoji="0" lang="uk-UA" sz="4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більше             на</a:t>
                </a:r>
                <a:r>
                  <a:rPr kumimoji="0" lang="uk-UA" sz="4000" b="1" i="0" u="none" strike="noStrike" kern="1200" cap="none" spc="0" normalizeH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? кг менше</a:t>
                </a:r>
                <a:endParaRPr kumimoji="0" lang="uk-UA" sz="4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uk-UA" sz="40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ІІ гр. - ? </a:t>
                </a:r>
                <a:r>
                  <a:rPr lang="uk-UA" sz="40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к</a:t>
                </a:r>
                <a:r>
                  <a:rPr lang="uk-UA" sz="40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г, решта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uk-UA" sz="40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 </a:t>
                </a:r>
                <a:r>
                  <a:rPr kumimoji="0" lang="uk-UA" sz="4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endParaRPr kumimoji="0" lang="uk-UA" sz="4000" b="1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0" name="Скругленный прямоугольник 41">
                <a:extLst>
                  <a:ext uri="{FF2B5EF4-FFF2-40B4-BE49-F238E27FC236}">
                    <a16:creationId xmlns:a16="http://schemas.microsoft.com/office/drawing/2014/main" id="{6DAD43AE-145D-43A8-8EDB-093FD143C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77" y="1854186"/>
                <a:ext cx="10947164" cy="3871497"/>
              </a:xfrm>
              <a:prstGeom prst="roundRect">
                <a:avLst/>
              </a:prstGeom>
              <a:blipFill>
                <a:blip r:embed="rId3"/>
                <a:stretch>
                  <a:fillRect l="-111"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Соединительная линия уступом 4"/>
          <p:cNvCxnSpPr/>
          <p:nvPr/>
        </p:nvCxnSpPr>
        <p:spPr>
          <a:xfrm rot="10800000">
            <a:off x="5344596" y="3179037"/>
            <a:ext cx="1333145" cy="914400"/>
          </a:xfrm>
          <a:prstGeom prst="bentConnector3">
            <a:avLst>
              <a:gd name="adj1" fmla="val -5320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Дуга 15"/>
          <p:cNvSpPr/>
          <p:nvPr/>
        </p:nvSpPr>
        <p:spPr>
          <a:xfrm rot="2896342">
            <a:off x="6414539" y="3656335"/>
            <a:ext cx="1410658" cy="1255999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725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id="{DDB63974-FB2E-4991-B1BB-1463A09B8F59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BB3999C-B05E-4BFB-952D-28769C84D2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7" b="52360"/>
          <a:stretch/>
        </p:blipFill>
        <p:spPr>
          <a:xfrm>
            <a:off x="3806589" y="1216877"/>
            <a:ext cx="8255272" cy="51727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FC31801-3A55-4632-A030-3D136B67993D}"/>
              </a:ext>
            </a:extLst>
          </p:cNvPr>
          <p:cNvSpPr txBox="1"/>
          <p:nvPr/>
        </p:nvSpPr>
        <p:spPr>
          <a:xfrm>
            <a:off x="3810130" y="1447101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D05B4B-8164-4501-B209-02F796B8FD35}"/>
              </a:ext>
            </a:extLst>
          </p:cNvPr>
          <p:cNvSpPr txBox="1"/>
          <p:nvPr/>
        </p:nvSpPr>
        <p:spPr>
          <a:xfrm>
            <a:off x="6233102" y="1475727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(кг)  - з </a:t>
            </a:r>
            <a:r>
              <a:rPr lang="uk-UA" sz="3200" dirty="0" smtClean="0">
                <a:latin typeface="Monotype Corsiva" panose="03010101010201010101" pitchFamily="66" charset="0"/>
              </a:rPr>
              <a:t>І </a:t>
            </a:r>
            <a:r>
              <a:rPr lang="uk-UA" sz="3200" dirty="0">
                <a:latin typeface="Monotype Corsiva" panose="03010101010201010101" pitchFamily="66" charset="0"/>
              </a:rPr>
              <a:t>грядки.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AF7ACC-B8E4-4312-8A12-A3D71DC03B42}"/>
              </a:ext>
            </a:extLst>
          </p:cNvPr>
          <p:cNvSpPr txBox="1"/>
          <p:nvPr/>
        </p:nvSpPr>
        <p:spPr>
          <a:xfrm>
            <a:off x="3798572" y="2055202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241BD8-8ED3-47E7-A60C-12027344BA51}"/>
              </a:ext>
            </a:extLst>
          </p:cNvPr>
          <p:cNvSpPr txBox="1"/>
          <p:nvPr/>
        </p:nvSpPr>
        <p:spPr>
          <a:xfrm>
            <a:off x="4782632" y="1414120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595272-07F2-49DA-8AC2-E2E04015E357}"/>
              </a:ext>
            </a:extLst>
          </p:cNvPr>
          <p:cNvSpPr txBox="1"/>
          <p:nvPr/>
        </p:nvSpPr>
        <p:spPr>
          <a:xfrm>
            <a:off x="5338202" y="145573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C5F26A25-9D0A-4796-BB09-BD4720ED4C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3" r="54765"/>
          <a:stretch/>
        </p:blipFill>
        <p:spPr>
          <a:xfrm>
            <a:off x="4432748" y="1422750"/>
            <a:ext cx="464207" cy="60810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2ACE46D-1981-4412-86F9-438B7AF18582}"/>
              </a:ext>
            </a:extLst>
          </p:cNvPr>
          <p:cNvSpPr txBox="1"/>
          <p:nvPr/>
        </p:nvSpPr>
        <p:spPr>
          <a:xfrm>
            <a:off x="6299684" y="2043946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(кг) - з </a:t>
            </a:r>
            <a:r>
              <a:rPr lang="uk-UA" sz="3200" dirty="0" smtClean="0">
                <a:latin typeface="Monotype Corsiva" panose="03010101010201010101" pitchFamily="66" charset="0"/>
              </a:rPr>
              <a:t>ІІ грядки.  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0B1A1B-91DE-40AF-ACB8-E8A8BEF73409}"/>
              </a:ext>
            </a:extLst>
          </p:cNvPr>
          <p:cNvSpPr txBox="1"/>
          <p:nvPr/>
        </p:nvSpPr>
        <p:spPr>
          <a:xfrm>
            <a:off x="3814607" y="4458802"/>
            <a:ext cx="825527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400" dirty="0">
                <a:latin typeface="Monotype Corsiva" panose="03010101010201010101" pitchFamily="66" charset="0"/>
              </a:rPr>
              <a:t>Відповідь: на 21 кг менше зібрали редиски з </a:t>
            </a:r>
            <a:endParaRPr lang="uk-UA" sz="3400" dirty="0" smtClean="0">
              <a:latin typeface="Monotype Corsiva" panose="03010101010201010101" pitchFamily="66" charset="0"/>
            </a:endParaRPr>
          </a:p>
          <a:p>
            <a:r>
              <a:rPr lang="uk-UA" sz="3400" dirty="0" smtClean="0">
                <a:latin typeface="Monotype Corsiva" panose="03010101010201010101" pitchFamily="66" charset="0"/>
              </a:rPr>
              <a:t>ІІІ</a:t>
            </a:r>
            <a:r>
              <a:rPr lang="uk-UA" sz="3400" dirty="0" smtClean="0">
                <a:latin typeface="Monotype Corsiva" panose="03010101010201010101" pitchFamily="66" charset="0"/>
              </a:rPr>
              <a:t> </a:t>
            </a:r>
            <a:r>
              <a:rPr lang="uk-UA" sz="3400" dirty="0">
                <a:latin typeface="Monotype Corsiva" panose="03010101010201010101" pitchFamily="66" charset="0"/>
              </a:rPr>
              <a:t>грядки, ніж з </a:t>
            </a:r>
            <a:r>
              <a:rPr lang="uk-UA" sz="3400" dirty="0" smtClean="0">
                <a:latin typeface="Monotype Corsiva" panose="03010101010201010101" pitchFamily="66" charset="0"/>
              </a:rPr>
              <a:t>ІІ</a:t>
            </a:r>
            <a:r>
              <a:rPr lang="uk-UA" sz="3400" dirty="0" smtClean="0">
                <a:latin typeface="Monotype Corsiva" panose="03010101010201010101" pitchFamily="66" charset="0"/>
              </a:rPr>
              <a:t>.</a:t>
            </a:r>
            <a:endParaRPr lang="uk-UA" sz="3400" dirty="0">
              <a:latin typeface="Monotype Corsiva" panose="03010101010201010101" pitchFamily="66" charset="0"/>
            </a:endParaRP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58238528-45F4-4983-8D85-62861DB34A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91" r="14427"/>
          <a:stretch/>
        </p:blipFill>
        <p:spPr>
          <a:xfrm>
            <a:off x="4169259" y="1431380"/>
            <a:ext cx="443631" cy="60810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54D7729-B990-497B-897D-0A77063405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9" r="73569"/>
          <a:stretch/>
        </p:blipFill>
        <p:spPr>
          <a:xfrm>
            <a:off x="5621801" y="1455738"/>
            <a:ext cx="464207" cy="608101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316A54E1-4D5D-4E5A-AD09-80FEEA67F3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9" r="73917"/>
          <a:stretch/>
        </p:blipFill>
        <p:spPr>
          <a:xfrm>
            <a:off x="5146913" y="2040667"/>
            <a:ext cx="341684" cy="60810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3DFD85AC-A997-4583-B51F-3D5AD9947B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9" r="72109"/>
          <a:stretch/>
        </p:blipFill>
        <p:spPr>
          <a:xfrm>
            <a:off x="6000998" y="2044016"/>
            <a:ext cx="464207" cy="60810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8D34027D-42EA-45AC-9499-4E03FB0CE8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3" r="54025"/>
          <a:stretch/>
        </p:blipFill>
        <p:spPr>
          <a:xfrm>
            <a:off x="5049710" y="1445939"/>
            <a:ext cx="464207" cy="60810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AEDC9C5-7164-436F-B946-664AE63777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1" r="80297"/>
          <a:stretch/>
        </p:blipFill>
        <p:spPr>
          <a:xfrm>
            <a:off x="5951528" y="1452930"/>
            <a:ext cx="464207" cy="60810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A771E14C-F8FC-4FA7-8F2B-160DA914F3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9" r="73569"/>
          <a:stretch/>
        </p:blipFill>
        <p:spPr>
          <a:xfrm>
            <a:off x="4118334" y="2039996"/>
            <a:ext cx="464207" cy="6081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ED4ABA8E-DE83-4C58-9B5F-700DED561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1" r="80297"/>
          <a:stretch/>
        </p:blipFill>
        <p:spPr>
          <a:xfrm>
            <a:off x="4487879" y="2039481"/>
            <a:ext cx="464207" cy="60810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E6C41E3-0727-498E-B30C-C9C51CB5BCE7}"/>
              </a:ext>
            </a:extLst>
          </p:cNvPr>
          <p:cNvSpPr txBox="1"/>
          <p:nvPr/>
        </p:nvSpPr>
        <p:spPr>
          <a:xfrm>
            <a:off x="4782203" y="2001164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D6D95D-4EE0-404B-AB21-A8E38932C54D}"/>
              </a:ext>
            </a:extLst>
          </p:cNvPr>
          <p:cNvSpPr txBox="1"/>
          <p:nvPr/>
        </p:nvSpPr>
        <p:spPr>
          <a:xfrm>
            <a:off x="5337790" y="204231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0B51BA8F-12BD-416D-80BC-1677EAE531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3" r="54025"/>
          <a:stretch/>
        </p:blipFill>
        <p:spPr>
          <a:xfrm>
            <a:off x="5676247" y="2044909"/>
            <a:ext cx="464207" cy="60810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F133F8D9-0590-4495-A4EE-56B520C8CB9E}"/>
              </a:ext>
            </a:extLst>
          </p:cNvPr>
          <p:cNvSpPr txBox="1"/>
          <p:nvPr/>
        </p:nvSpPr>
        <p:spPr>
          <a:xfrm>
            <a:off x="3798572" y="2650172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3)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5288D63-5578-4706-A5B5-481E0FC19E29}"/>
              </a:ext>
            </a:extLst>
          </p:cNvPr>
          <p:cNvSpPr txBox="1"/>
          <p:nvPr/>
        </p:nvSpPr>
        <p:spPr>
          <a:xfrm>
            <a:off x="6598542" y="2649606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(кг) - з І</a:t>
            </a:r>
            <a:r>
              <a:rPr lang="en-US" sz="3200" dirty="0" smtClean="0">
                <a:latin typeface="Monotype Corsiva" panose="03010101010201010101" pitchFamily="66" charset="0"/>
              </a:rPr>
              <a:t> </a:t>
            </a:r>
            <a:r>
              <a:rPr lang="ru-RU" sz="3200" dirty="0">
                <a:latin typeface="Monotype Corsiva" panose="03010101010201010101" pitchFamily="66" charset="0"/>
              </a:rPr>
              <a:t>та </a:t>
            </a:r>
            <a:r>
              <a:rPr lang="uk-UA" sz="3200" dirty="0" smtClean="0">
                <a:latin typeface="Monotype Corsiva" panose="03010101010201010101" pitchFamily="66" charset="0"/>
              </a:rPr>
              <a:t>ІІ</a:t>
            </a:r>
            <a:r>
              <a:rPr lang="uk-UA" sz="3200" dirty="0" smtClean="0">
                <a:latin typeface="Monotype Corsiva" panose="03010101010201010101" pitchFamily="66" charset="0"/>
              </a:rPr>
              <a:t> грядок.  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3B2B0EB-0F71-495E-BA7C-9129DD6B88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9" r="72109"/>
          <a:stretch/>
        </p:blipFill>
        <p:spPr>
          <a:xfrm>
            <a:off x="5384466" y="2643211"/>
            <a:ext cx="464207" cy="60810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275675D5-99C2-42F3-9128-6071C2C2B7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9" r="73569"/>
          <a:stretch/>
        </p:blipFill>
        <p:spPr>
          <a:xfrm>
            <a:off x="4118334" y="2634966"/>
            <a:ext cx="464207" cy="60810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8829E1F0-909C-49A3-8990-6A8A07945F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1" r="80297"/>
          <a:stretch/>
        </p:blipFill>
        <p:spPr>
          <a:xfrm>
            <a:off x="4487879" y="2634451"/>
            <a:ext cx="464207" cy="608101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F400FDCF-98E8-476C-A8B1-0E91978C3D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3" r="54025"/>
          <a:stretch/>
        </p:blipFill>
        <p:spPr>
          <a:xfrm>
            <a:off x="5089527" y="2639879"/>
            <a:ext cx="464207" cy="60810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F4AB1BE-5ABD-4DE2-BB45-C89F1C3FF6D0}"/>
              </a:ext>
            </a:extLst>
          </p:cNvPr>
          <p:cNvSpPr txBox="1"/>
          <p:nvPr/>
        </p:nvSpPr>
        <p:spPr>
          <a:xfrm>
            <a:off x="4749651" y="262425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3BF4929-701E-4FB6-A12A-AFE811C62F05}"/>
              </a:ext>
            </a:extLst>
          </p:cNvPr>
          <p:cNvSpPr txBox="1"/>
          <p:nvPr/>
        </p:nvSpPr>
        <p:spPr>
          <a:xfrm>
            <a:off x="5633881" y="265740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7F98751D-BA57-4E64-BB75-EC692E4CA9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45" r="33973"/>
          <a:stretch/>
        </p:blipFill>
        <p:spPr>
          <a:xfrm>
            <a:off x="5961560" y="2632058"/>
            <a:ext cx="464207" cy="608101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BAF5DB10-806E-43A7-B8F1-DDC9035457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7" r="65181"/>
          <a:stretch/>
        </p:blipFill>
        <p:spPr>
          <a:xfrm>
            <a:off x="6286311" y="2641229"/>
            <a:ext cx="464207" cy="608101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8ACA78D3-7956-4653-B455-462286D1C033}"/>
              </a:ext>
            </a:extLst>
          </p:cNvPr>
          <p:cNvSpPr txBox="1"/>
          <p:nvPr/>
        </p:nvSpPr>
        <p:spPr>
          <a:xfrm>
            <a:off x="3798572" y="3245906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4)</a:t>
            </a:r>
          </a:p>
        </p:txBody>
      </p: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96E9CC4-17F0-4B65-9DD1-03E061B32E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3" r="54765"/>
          <a:stretch/>
        </p:blipFill>
        <p:spPr>
          <a:xfrm>
            <a:off x="4432748" y="3221207"/>
            <a:ext cx="464207" cy="60810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B3F3BC29-0C29-4397-87F3-252E781362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91" r="14427"/>
          <a:stretch/>
        </p:blipFill>
        <p:spPr>
          <a:xfrm>
            <a:off x="4169259" y="3229837"/>
            <a:ext cx="443631" cy="608101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173ACDFB-87D4-44F7-95A0-FC06D9FE7A0E}"/>
              </a:ext>
            </a:extLst>
          </p:cNvPr>
          <p:cNvSpPr txBox="1"/>
          <p:nvPr/>
        </p:nvSpPr>
        <p:spPr>
          <a:xfrm>
            <a:off x="4760413" y="322919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7C7F6B18-354B-4966-A2FA-CA182A62BC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45" r="33973"/>
          <a:stretch/>
        </p:blipFill>
        <p:spPr>
          <a:xfrm>
            <a:off x="5036206" y="3218320"/>
            <a:ext cx="464207" cy="608101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E997AB52-8566-47AA-8CB3-0198CC818E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7" r="65181"/>
          <a:stretch/>
        </p:blipFill>
        <p:spPr>
          <a:xfrm>
            <a:off x="5360957" y="3227491"/>
            <a:ext cx="464207" cy="608101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416B9C02-4B22-4F33-817F-CF0DD5F5F384}"/>
              </a:ext>
            </a:extLst>
          </p:cNvPr>
          <p:cNvSpPr txBox="1"/>
          <p:nvPr/>
        </p:nvSpPr>
        <p:spPr>
          <a:xfrm>
            <a:off x="5624486" y="322562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87C20930-D0F7-48CD-8C54-E06EE54110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9" r="73569"/>
          <a:stretch/>
        </p:blipFill>
        <p:spPr>
          <a:xfrm>
            <a:off x="5917434" y="3221248"/>
            <a:ext cx="464207" cy="608101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C3678DD8-8CE2-4A73-B1FE-91C310CDE5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1" r="80297"/>
          <a:stretch/>
        </p:blipFill>
        <p:spPr>
          <a:xfrm>
            <a:off x="6286979" y="3220733"/>
            <a:ext cx="464207" cy="60810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7D44CDA8-81B3-4D56-ADAA-1DB6C6BC71A5}"/>
              </a:ext>
            </a:extLst>
          </p:cNvPr>
          <p:cNvSpPr txBox="1"/>
          <p:nvPr/>
        </p:nvSpPr>
        <p:spPr>
          <a:xfrm>
            <a:off x="6598542" y="3276100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(кг) - з </a:t>
            </a:r>
            <a:r>
              <a:rPr lang="ru-RU" sz="3200" dirty="0" smtClean="0">
                <a:latin typeface="Monotype Corsiva" panose="03010101010201010101" pitchFamily="66" charset="0"/>
              </a:rPr>
              <a:t>ІІІ </a:t>
            </a:r>
            <a:r>
              <a:rPr lang="uk-UA" sz="3200" dirty="0" smtClean="0">
                <a:latin typeface="Monotype Corsiva" panose="03010101010201010101" pitchFamily="66" charset="0"/>
              </a:rPr>
              <a:t>грядки</a:t>
            </a:r>
            <a:r>
              <a:rPr lang="uk-UA" sz="3200" dirty="0">
                <a:latin typeface="Monotype Corsiva" panose="03010101010201010101" pitchFamily="66" charset="0"/>
              </a:rPr>
              <a:t>. 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50D512F-44C6-4E1F-BE5D-C79AE1B1EE61}"/>
              </a:ext>
            </a:extLst>
          </p:cNvPr>
          <p:cNvSpPr txBox="1"/>
          <p:nvPr/>
        </p:nvSpPr>
        <p:spPr>
          <a:xfrm>
            <a:off x="3798572" y="3832828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5)</a:t>
            </a:r>
          </a:p>
        </p:txBody>
      </p:sp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BE41204F-87EE-4812-B315-4154445C334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9" r="72109"/>
          <a:stretch/>
        </p:blipFill>
        <p:spPr>
          <a:xfrm>
            <a:off x="4498263" y="3822618"/>
            <a:ext cx="464207" cy="608101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3119A2BC-D82C-4721-95D1-315530D567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3" r="54025"/>
          <a:stretch/>
        </p:blipFill>
        <p:spPr>
          <a:xfrm>
            <a:off x="4173512" y="3823511"/>
            <a:ext cx="464207" cy="608101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F8FE9E94-5035-4784-A15A-7B522103229D}"/>
              </a:ext>
            </a:extLst>
          </p:cNvPr>
          <p:cNvSpPr txBox="1"/>
          <p:nvPr/>
        </p:nvSpPr>
        <p:spPr>
          <a:xfrm>
            <a:off x="4822450" y="380239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754ED764-C172-42AC-B581-B4DB244AE4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9" r="73569"/>
          <a:stretch/>
        </p:blipFill>
        <p:spPr>
          <a:xfrm>
            <a:off x="5032343" y="3828834"/>
            <a:ext cx="464207" cy="608101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4ED1EAD4-0D77-414A-B5EA-4AB1668A6D7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1" r="80297"/>
          <a:stretch/>
        </p:blipFill>
        <p:spPr>
          <a:xfrm>
            <a:off x="5401888" y="3828319"/>
            <a:ext cx="464207" cy="608101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627F7B48-6EC5-4978-A4C2-7EA79C4963F5}"/>
              </a:ext>
            </a:extLst>
          </p:cNvPr>
          <p:cNvSpPr txBox="1"/>
          <p:nvPr/>
        </p:nvSpPr>
        <p:spPr>
          <a:xfrm>
            <a:off x="5655437" y="385190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680E6F9B-5440-4DAB-B678-A64950C3D3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9" r="73569"/>
          <a:stretch/>
        </p:blipFill>
        <p:spPr>
          <a:xfrm>
            <a:off x="5917433" y="3828834"/>
            <a:ext cx="464207" cy="608101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E7FF525-0A27-487D-A5F0-CB5F14E8DB8A}"/>
              </a:ext>
            </a:extLst>
          </p:cNvPr>
          <p:cNvSpPr txBox="1"/>
          <p:nvPr/>
        </p:nvSpPr>
        <p:spPr>
          <a:xfrm>
            <a:off x="6602156" y="3880672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(кг) </a:t>
            </a:r>
          </a:p>
        </p:txBody>
      </p:sp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CE6C6119-695D-4E0E-BA57-B92DAF3D67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1" r="80297"/>
          <a:stretch/>
        </p:blipFill>
        <p:spPr>
          <a:xfrm>
            <a:off x="6286311" y="3828319"/>
            <a:ext cx="464207" cy="60810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4679" t="29754" r="8837" b="27635"/>
          <a:stretch/>
        </p:blipFill>
        <p:spPr>
          <a:xfrm>
            <a:off x="155521" y="1747347"/>
            <a:ext cx="3651068" cy="17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4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30" grpId="0"/>
      <p:bldP spid="31" grpId="0"/>
      <p:bldP spid="53" grpId="0"/>
      <p:bldP spid="55" grpId="0"/>
      <p:bldP spid="57" grpId="0"/>
      <p:bldP spid="58" grpId="0"/>
      <p:bldP spid="66" grpId="0"/>
      <p:bldP spid="67" grpId="0"/>
      <p:bldP spid="70" grpId="0"/>
      <p:bldP spid="73" grpId="0"/>
      <p:bldP spid="76" grpId="0"/>
      <p:bldP spid="79" grpId="0"/>
      <p:bldP spid="80" grpId="0"/>
      <p:bldP spid="83" grpId="0"/>
      <p:bldP spid="86" grpId="0"/>
      <p:bldP spid="8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Оберіть </a:t>
            </a:r>
            <a:r>
              <a:rPr lang="uk-UA" sz="2000" b="1" dirty="0">
                <a:solidFill>
                  <a:schemeClr val="bg1"/>
                </a:solidFill>
              </a:rPr>
              <a:t>відповідну цеглинку </a:t>
            </a:r>
            <a:r>
              <a:rPr lang="uk-UA" sz="2000" b="1" dirty="0" err="1">
                <a:solidFill>
                  <a:schemeClr val="bg1"/>
                </a:solidFill>
              </a:rPr>
              <a:t>лего</a:t>
            </a:r>
            <a:r>
              <a:rPr lang="uk-UA" sz="2000" b="1" dirty="0">
                <a:solidFill>
                  <a:schemeClr val="bg1"/>
                </a:solidFill>
              </a:rPr>
              <a:t>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E43342-029B-4C75-BB88-C367F6B941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2" y="4863667"/>
            <a:ext cx="4966283" cy="182114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D629D0-336C-419F-A8A4-2C0197B936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844" y="2935280"/>
            <a:ext cx="5298087" cy="19428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A90978-B131-4245-BEFF-17900FECEF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359" y="1054570"/>
            <a:ext cx="5103303" cy="187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316707" y="2452017"/>
            <a:ext cx="5733005" cy="2367811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Р</a:t>
            </a:r>
            <a:r>
              <a:rPr lang="uk-UA" sz="4400" b="1" dirty="0" smtClean="0">
                <a:solidFill>
                  <a:srgbClr val="2F3242"/>
                </a:solidFill>
              </a:rPr>
              <a:t>івняння №668.</a:t>
            </a:r>
            <a:endParaRPr lang="uk-UA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018D5C-1C3F-4E2B-949C-FDE6EFBA4C78}"/>
              </a:ext>
            </a:extLst>
          </p:cNvPr>
          <p:cNvSpPr txBox="1"/>
          <p:nvPr/>
        </p:nvSpPr>
        <p:spPr>
          <a:xfrm>
            <a:off x="5759635" y="2223736"/>
            <a:ext cx="6166065" cy="3371136"/>
          </a:xfrm>
          <a:prstGeom prst="roundRect">
            <a:avLst/>
          </a:prstGeom>
          <a:solidFill>
            <a:srgbClr val="FDB900"/>
          </a:solidFill>
          <a:ln w="76200">
            <a:solidFill>
              <a:srgbClr val="6EA31B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Прилетіла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ластівка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у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віконце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algn="ctr"/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Постукала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тричі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: «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Прокидайся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Сонце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!»</a:t>
            </a:r>
          </a:p>
          <a:p>
            <a:pPr algn="ctr"/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Час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вже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діткам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працювати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І за парти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всім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сідати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</a:p>
          <a:p>
            <a:pPr algn="ctr"/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Добрий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день!</a:t>
            </a:r>
          </a:p>
          <a:p>
            <a:pPr algn="ctr"/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Мої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малята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мої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хлопчики й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дівчата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Сонце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ластівка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і я</a:t>
            </a:r>
          </a:p>
          <a:p>
            <a:pPr algn="ctr"/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Зичим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доброго вам дня!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FDB8D6-B498-48E5-9A58-2058BA0D74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"/>
          <a:stretch/>
        </p:blipFill>
        <p:spPr>
          <a:xfrm>
            <a:off x="372952" y="1320677"/>
            <a:ext cx="5219325" cy="51772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3123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Математичний диктант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C689FC-D8FD-4208-ADD3-BBAF804F03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8BD8B454-7D80-44F3-BC50-96667F5D1D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213" y="1187779"/>
            <a:ext cx="3477472" cy="177123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789" y="3632205"/>
            <a:ext cx="6360953" cy="62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46166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Назви числа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CEC48445-EEF4-478C-9B55-B57298A7EDD1}"/>
              </a:ext>
            </a:extLst>
          </p:cNvPr>
          <p:cNvSpPr/>
          <p:nvPr/>
        </p:nvSpPr>
        <p:spPr>
          <a:xfrm>
            <a:off x="1104189" y="1474308"/>
            <a:ext cx="5238845" cy="133772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Від 795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E15334-97DE-4442-B1E7-9F405C891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6"/>
          <a:stretch/>
        </p:blipFill>
        <p:spPr>
          <a:xfrm>
            <a:off x="8050354" y="1103243"/>
            <a:ext cx="4037307" cy="5663066"/>
          </a:xfrm>
          <a:prstGeom prst="rect">
            <a:avLst/>
          </a:prstGeom>
        </p:spPr>
      </p:pic>
      <p:sp>
        <p:nvSpPr>
          <p:cNvPr id="27" name="Скругленный прямоугольник 24">
            <a:extLst>
              <a:ext uri="{FF2B5EF4-FFF2-40B4-BE49-F238E27FC236}">
                <a16:creationId xmlns:a16="http://schemas.microsoft.com/office/drawing/2014/main" id="{D264F001-1F0C-455E-BE20-4625F5430FBE}"/>
              </a:ext>
            </a:extLst>
          </p:cNvPr>
          <p:cNvSpPr/>
          <p:nvPr/>
        </p:nvSpPr>
        <p:spPr>
          <a:xfrm>
            <a:off x="1104188" y="5224526"/>
            <a:ext cx="5238845" cy="133772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до 805</a:t>
            </a:r>
          </a:p>
        </p:txBody>
      </p:sp>
      <p:sp>
        <p:nvSpPr>
          <p:cNvPr id="28" name="Скругленный прямоугольник 23">
            <a:extLst>
              <a:ext uri="{FF2B5EF4-FFF2-40B4-BE49-F238E27FC236}">
                <a16:creationId xmlns:a16="http://schemas.microsoft.com/office/drawing/2014/main" id="{A6818A35-6C9D-43F1-865E-E04FB25E9FBE}"/>
              </a:ext>
            </a:extLst>
          </p:cNvPr>
          <p:cNvSpPr/>
          <p:nvPr/>
        </p:nvSpPr>
        <p:spPr>
          <a:xfrm>
            <a:off x="1225066" y="3005285"/>
            <a:ext cx="1016004" cy="572639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796</a:t>
            </a:r>
          </a:p>
        </p:txBody>
      </p:sp>
      <p:sp>
        <p:nvSpPr>
          <p:cNvPr id="29" name="Скругленный прямоугольник 23">
            <a:extLst>
              <a:ext uri="{FF2B5EF4-FFF2-40B4-BE49-F238E27FC236}">
                <a16:creationId xmlns:a16="http://schemas.microsoft.com/office/drawing/2014/main" id="{DEE7E859-C5EF-40CE-8243-2054A8341172}"/>
              </a:ext>
            </a:extLst>
          </p:cNvPr>
          <p:cNvSpPr/>
          <p:nvPr/>
        </p:nvSpPr>
        <p:spPr>
          <a:xfrm>
            <a:off x="2400332" y="3005285"/>
            <a:ext cx="1016004" cy="572639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797</a:t>
            </a:r>
          </a:p>
        </p:txBody>
      </p:sp>
      <p:sp>
        <p:nvSpPr>
          <p:cNvPr id="30" name="Скругленный прямоугольник 23">
            <a:extLst>
              <a:ext uri="{FF2B5EF4-FFF2-40B4-BE49-F238E27FC236}">
                <a16:creationId xmlns:a16="http://schemas.microsoft.com/office/drawing/2014/main" id="{4816D688-B374-4239-BF7B-CE11AAEFC639}"/>
              </a:ext>
            </a:extLst>
          </p:cNvPr>
          <p:cNvSpPr/>
          <p:nvPr/>
        </p:nvSpPr>
        <p:spPr>
          <a:xfrm>
            <a:off x="3594344" y="3005285"/>
            <a:ext cx="1016004" cy="572639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798</a:t>
            </a:r>
          </a:p>
        </p:txBody>
      </p:sp>
      <p:sp>
        <p:nvSpPr>
          <p:cNvPr id="31" name="Скругленный прямоугольник 23">
            <a:extLst>
              <a:ext uri="{FF2B5EF4-FFF2-40B4-BE49-F238E27FC236}">
                <a16:creationId xmlns:a16="http://schemas.microsoft.com/office/drawing/2014/main" id="{A5257DE8-CE63-4DD7-978A-C11D08EAC96F}"/>
              </a:ext>
            </a:extLst>
          </p:cNvPr>
          <p:cNvSpPr/>
          <p:nvPr/>
        </p:nvSpPr>
        <p:spPr>
          <a:xfrm>
            <a:off x="4807417" y="3005285"/>
            <a:ext cx="1016004" cy="572639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799</a:t>
            </a:r>
          </a:p>
        </p:txBody>
      </p:sp>
      <p:sp>
        <p:nvSpPr>
          <p:cNvPr id="32" name="Скругленный прямоугольник 23">
            <a:extLst>
              <a:ext uri="{FF2B5EF4-FFF2-40B4-BE49-F238E27FC236}">
                <a16:creationId xmlns:a16="http://schemas.microsoft.com/office/drawing/2014/main" id="{5FEFBF27-8ADD-4E28-8B84-18E861DDDC3E}"/>
              </a:ext>
            </a:extLst>
          </p:cNvPr>
          <p:cNvSpPr/>
          <p:nvPr/>
        </p:nvSpPr>
        <p:spPr>
          <a:xfrm>
            <a:off x="1892330" y="3715102"/>
            <a:ext cx="1016004" cy="572639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800</a:t>
            </a:r>
          </a:p>
        </p:txBody>
      </p:sp>
      <p:sp>
        <p:nvSpPr>
          <p:cNvPr id="33" name="Скругленный прямоугольник 23">
            <a:extLst>
              <a:ext uri="{FF2B5EF4-FFF2-40B4-BE49-F238E27FC236}">
                <a16:creationId xmlns:a16="http://schemas.microsoft.com/office/drawing/2014/main" id="{494990AB-5F91-4D29-AFBC-1D0D900FB6B8}"/>
              </a:ext>
            </a:extLst>
          </p:cNvPr>
          <p:cNvSpPr/>
          <p:nvPr/>
        </p:nvSpPr>
        <p:spPr>
          <a:xfrm>
            <a:off x="3025906" y="3715102"/>
            <a:ext cx="1016004" cy="572639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801</a:t>
            </a:r>
          </a:p>
        </p:txBody>
      </p:sp>
      <p:sp>
        <p:nvSpPr>
          <p:cNvPr id="34" name="Скругленный прямоугольник 23">
            <a:extLst>
              <a:ext uri="{FF2B5EF4-FFF2-40B4-BE49-F238E27FC236}">
                <a16:creationId xmlns:a16="http://schemas.microsoft.com/office/drawing/2014/main" id="{1D650CD2-9242-421C-ACAA-C226A3863C7A}"/>
              </a:ext>
            </a:extLst>
          </p:cNvPr>
          <p:cNvSpPr/>
          <p:nvPr/>
        </p:nvSpPr>
        <p:spPr>
          <a:xfrm>
            <a:off x="4170661" y="3715102"/>
            <a:ext cx="1016004" cy="572639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802</a:t>
            </a:r>
          </a:p>
        </p:txBody>
      </p:sp>
      <p:sp>
        <p:nvSpPr>
          <p:cNvPr id="35" name="Скругленный прямоугольник 23">
            <a:extLst>
              <a:ext uri="{FF2B5EF4-FFF2-40B4-BE49-F238E27FC236}">
                <a16:creationId xmlns:a16="http://schemas.microsoft.com/office/drawing/2014/main" id="{9FD7000B-CA73-4A95-B513-80EE876401F0}"/>
              </a:ext>
            </a:extLst>
          </p:cNvPr>
          <p:cNvSpPr/>
          <p:nvPr/>
        </p:nvSpPr>
        <p:spPr>
          <a:xfrm>
            <a:off x="2426585" y="4424919"/>
            <a:ext cx="1016004" cy="572639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803</a:t>
            </a:r>
          </a:p>
        </p:txBody>
      </p:sp>
      <p:sp>
        <p:nvSpPr>
          <p:cNvPr id="36" name="Скругленный прямоугольник 23">
            <a:extLst>
              <a:ext uri="{FF2B5EF4-FFF2-40B4-BE49-F238E27FC236}">
                <a16:creationId xmlns:a16="http://schemas.microsoft.com/office/drawing/2014/main" id="{0F044B16-F041-4B7B-8C27-708F1DEA0765}"/>
              </a:ext>
            </a:extLst>
          </p:cNvPr>
          <p:cNvSpPr/>
          <p:nvPr/>
        </p:nvSpPr>
        <p:spPr>
          <a:xfrm>
            <a:off x="3560161" y="4424919"/>
            <a:ext cx="1016004" cy="572639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804</a:t>
            </a:r>
          </a:p>
        </p:txBody>
      </p:sp>
    </p:spTree>
    <p:extLst>
      <p:ext uri="{BB962C8B-B14F-4D97-AF65-F5344CB8AC3E}">
        <p14:creationId xmlns:p14="http://schemas.microsoft.com/office/powerpoint/2010/main" val="133964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Скругленный прямоугольник 23">
            <a:extLst>
              <a:ext uri="{FF2B5EF4-FFF2-40B4-BE49-F238E27FC236}">
                <a16:creationId xmlns:a16="http://schemas.microsoft.com/office/drawing/2014/main" id="{5FDADDC3-1E6C-4E74-B362-774C8906221D}"/>
              </a:ext>
            </a:extLst>
          </p:cNvPr>
          <p:cNvSpPr/>
          <p:nvPr/>
        </p:nvSpPr>
        <p:spPr>
          <a:xfrm>
            <a:off x="5421241" y="2871669"/>
            <a:ext cx="6133287" cy="805810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708</a:t>
            </a: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46166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Назви число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E15334-97DE-4442-B1E7-9F405C891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6"/>
          <a:stretch/>
        </p:blipFill>
        <p:spPr>
          <a:xfrm flipH="1">
            <a:off x="154409" y="1232228"/>
            <a:ext cx="4338078" cy="5513276"/>
          </a:xfrm>
          <a:prstGeom prst="rect">
            <a:avLst/>
          </a:prstGeom>
        </p:spPr>
      </p:pic>
      <p:sp>
        <p:nvSpPr>
          <p:cNvPr id="37" name="Скругленный прямоугольник 24">
            <a:extLst>
              <a:ext uri="{FF2B5EF4-FFF2-40B4-BE49-F238E27FC236}">
                <a16:creationId xmlns:a16="http://schemas.microsoft.com/office/drawing/2014/main" id="{D87E8D88-F6C5-4724-9C5E-F291FDD98397}"/>
              </a:ext>
            </a:extLst>
          </p:cNvPr>
          <p:cNvSpPr/>
          <p:nvPr/>
        </p:nvSpPr>
        <p:spPr>
          <a:xfrm>
            <a:off x="4800884" y="1603517"/>
            <a:ext cx="7086316" cy="133772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7 </a:t>
            </a:r>
            <a:r>
              <a:rPr lang="uk-UA" sz="8800" b="1" dirty="0" err="1">
                <a:ln>
                  <a:solidFill>
                    <a:sysClr val="windowText" lastClr="000000"/>
                  </a:solidFill>
                </a:ln>
              </a:rPr>
              <a:t>сот</a:t>
            </a:r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. 8 од.</a:t>
            </a:r>
          </a:p>
        </p:txBody>
      </p:sp>
      <p:sp>
        <p:nvSpPr>
          <p:cNvPr id="39" name="Скругленный прямоугольник 24">
            <a:extLst>
              <a:ext uri="{FF2B5EF4-FFF2-40B4-BE49-F238E27FC236}">
                <a16:creationId xmlns:a16="http://schemas.microsoft.com/office/drawing/2014/main" id="{48487A27-1A31-4A26-910C-868C94121A85}"/>
              </a:ext>
            </a:extLst>
          </p:cNvPr>
          <p:cNvSpPr/>
          <p:nvPr/>
        </p:nvSpPr>
        <p:spPr>
          <a:xfrm>
            <a:off x="4800884" y="3935896"/>
            <a:ext cx="7086316" cy="133772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7 </a:t>
            </a:r>
            <a:r>
              <a:rPr lang="uk-UA" sz="8800" b="1" dirty="0" err="1">
                <a:ln>
                  <a:solidFill>
                    <a:sysClr val="windowText" lastClr="000000"/>
                  </a:solidFill>
                </a:ln>
              </a:rPr>
              <a:t>сот</a:t>
            </a:r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. 8 </a:t>
            </a:r>
            <a:r>
              <a:rPr lang="uk-UA" sz="8800" b="1" dirty="0" err="1">
                <a:ln>
                  <a:solidFill>
                    <a:sysClr val="windowText" lastClr="000000"/>
                  </a:solidFill>
                </a:ln>
              </a:rPr>
              <a:t>дес</a:t>
            </a:r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.</a:t>
            </a:r>
          </a:p>
        </p:txBody>
      </p:sp>
      <p:sp>
        <p:nvSpPr>
          <p:cNvPr id="40" name="Скругленный прямоугольник 23">
            <a:extLst>
              <a:ext uri="{FF2B5EF4-FFF2-40B4-BE49-F238E27FC236}">
                <a16:creationId xmlns:a16="http://schemas.microsoft.com/office/drawing/2014/main" id="{EBDB2673-7B30-45EF-85EC-7D667338093B}"/>
              </a:ext>
            </a:extLst>
          </p:cNvPr>
          <p:cNvSpPr/>
          <p:nvPr/>
        </p:nvSpPr>
        <p:spPr>
          <a:xfrm>
            <a:off x="5421241" y="5273622"/>
            <a:ext cx="6133287" cy="805810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780</a:t>
            </a:r>
          </a:p>
        </p:txBody>
      </p:sp>
    </p:spTree>
    <p:extLst>
      <p:ext uri="{BB962C8B-B14F-4D97-AF65-F5344CB8AC3E}">
        <p14:creationId xmlns:p14="http://schemas.microsoft.com/office/powerpoint/2010/main" val="27855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9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Скругленный прямоугольник 23">
            <a:extLst>
              <a:ext uri="{FF2B5EF4-FFF2-40B4-BE49-F238E27FC236}">
                <a16:creationId xmlns:a16="http://schemas.microsoft.com/office/drawing/2014/main" id="{5FDADDC3-1E6C-4E74-B362-774C8906221D}"/>
              </a:ext>
            </a:extLst>
          </p:cNvPr>
          <p:cNvSpPr/>
          <p:nvPr/>
        </p:nvSpPr>
        <p:spPr>
          <a:xfrm>
            <a:off x="5421241" y="2871669"/>
            <a:ext cx="6133287" cy="805810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137</a:t>
            </a: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46166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Назви число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E15334-97DE-4442-B1E7-9F405C891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6"/>
          <a:stretch/>
        </p:blipFill>
        <p:spPr>
          <a:xfrm flipH="1">
            <a:off x="154409" y="1232228"/>
            <a:ext cx="4338078" cy="5513276"/>
          </a:xfrm>
          <a:prstGeom prst="rect">
            <a:avLst/>
          </a:prstGeom>
        </p:spPr>
      </p:pic>
      <p:sp>
        <p:nvSpPr>
          <p:cNvPr id="37" name="Скругленный прямоугольник 24">
            <a:extLst>
              <a:ext uri="{FF2B5EF4-FFF2-40B4-BE49-F238E27FC236}">
                <a16:creationId xmlns:a16="http://schemas.microsoft.com/office/drawing/2014/main" id="{D87E8D88-F6C5-4724-9C5E-F291FDD98397}"/>
              </a:ext>
            </a:extLst>
          </p:cNvPr>
          <p:cNvSpPr/>
          <p:nvPr/>
        </p:nvSpPr>
        <p:spPr>
          <a:xfrm>
            <a:off x="4800884" y="1603517"/>
            <a:ext cx="7086316" cy="133772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1 </a:t>
            </a:r>
            <a:r>
              <a:rPr lang="uk-UA" sz="7200" b="1" dirty="0" err="1">
                <a:ln>
                  <a:solidFill>
                    <a:sysClr val="windowText" lastClr="000000"/>
                  </a:solidFill>
                </a:ln>
              </a:rPr>
              <a:t>сот</a:t>
            </a:r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. 3 </a:t>
            </a:r>
            <a:r>
              <a:rPr lang="uk-UA" sz="7200" b="1" dirty="0" err="1">
                <a:ln>
                  <a:solidFill>
                    <a:sysClr val="windowText" lastClr="000000"/>
                  </a:solidFill>
                </a:ln>
              </a:rPr>
              <a:t>дес</a:t>
            </a:r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. 7 од.</a:t>
            </a:r>
          </a:p>
        </p:txBody>
      </p:sp>
      <p:sp>
        <p:nvSpPr>
          <p:cNvPr id="39" name="Скругленный прямоугольник 24">
            <a:extLst>
              <a:ext uri="{FF2B5EF4-FFF2-40B4-BE49-F238E27FC236}">
                <a16:creationId xmlns:a16="http://schemas.microsoft.com/office/drawing/2014/main" id="{48487A27-1A31-4A26-910C-868C94121A85}"/>
              </a:ext>
            </a:extLst>
          </p:cNvPr>
          <p:cNvSpPr/>
          <p:nvPr/>
        </p:nvSpPr>
        <p:spPr>
          <a:xfrm>
            <a:off x="4800884" y="3935896"/>
            <a:ext cx="7086316" cy="133772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3 </a:t>
            </a:r>
            <a:r>
              <a:rPr lang="uk-UA" sz="7200" b="1" dirty="0" err="1">
                <a:ln>
                  <a:solidFill>
                    <a:sysClr val="windowText" lastClr="000000"/>
                  </a:solidFill>
                </a:ln>
              </a:rPr>
              <a:t>со</a:t>
            </a:r>
            <a:r>
              <a:rPr lang="ru-RU" sz="7200" b="1" dirty="0">
                <a:ln>
                  <a:solidFill>
                    <a:sysClr val="windowText" lastClr="000000"/>
                  </a:solidFill>
                </a:ln>
              </a:rPr>
              <a:t>т</a:t>
            </a:r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. 3 </a:t>
            </a:r>
            <a:r>
              <a:rPr lang="uk-UA" sz="7200" b="1" dirty="0" err="1">
                <a:ln>
                  <a:solidFill>
                    <a:sysClr val="windowText" lastClr="000000"/>
                  </a:solidFill>
                </a:ln>
              </a:rPr>
              <a:t>дес</a:t>
            </a:r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. 3 од</a:t>
            </a:r>
          </a:p>
        </p:txBody>
      </p:sp>
      <p:sp>
        <p:nvSpPr>
          <p:cNvPr id="40" name="Скругленный прямоугольник 23">
            <a:extLst>
              <a:ext uri="{FF2B5EF4-FFF2-40B4-BE49-F238E27FC236}">
                <a16:creationId xmlns:a16="http://schemas.microsoft.com/office/drawing/2014/main" id="{EBDB2673-7B30-45EF-85EC-7D667338093B}"/>
              </a:ext>
            </a:extLst>
          </p:cNvPr>
          <p:cNvSpPr/>
          <p:nvPr/>
        </p:nvSpPr>
        <p:spPr>
          <a:xfrm>
            <a:off x="5421241" y="5273622"/>
            <a:ext cx="6133287" cy="805810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333</a:t>
            </a:r>
          </a:p>
        </p:txBody>
      </p:sp>
    </p:spTree>
    <p:extLst>
      <p:ext uri="{BB962C8B-B14F-4D97-AF65-F5344CB8AC3E}">
        <p14:creationId xmlns:p14="http://schemas.microsoft.com/office/powerpoint/2010/main" val="103393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46166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Запиши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E15334-97DE-4442-B1E7-9F405C891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6"/>
          <a:stretch/>
        </p:blipFill>
        <p:spPr>
          <a:xfrm flipH="1">
            <a:off x="154409" y="1232228"/>
            <a:ext cx="4338078" cy="5513276"/>
          </a:xfrm>
          <a:prstGeom prst="rect">
            <a:avLst/>
          </a:prstGeom>
        </p:spPr>
      </p:pic>
      <p:sp>
        <p:nvSpPr>
          <p:cNvPr id="20" name="Скругленный прямоугольник 23">
            <a:extLst>
              <a:ext uri="{FF2B5EF4-FFF2-40B4-BE49-F238E27FC236}">
                <a16:creationId xmlns:a16="http://schemas.microsoft.com/office/drawing/2014/main" id="{91DD484B-AD06-458F-A432-1CEB198CB480}"/>
              </a:ext>
            </a:extLst>
          </p:cNvPr>
          <p:cNvSpPr/>
          <p:nvPr/>
        </p:nvSpPr>
        <p:spPr>
          <a:xfrm>
            <a:off x="4401491" y="1096246"/>
            <a:ext cx="7485709" cy="5513276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Запиши цифрами числа: </a:t>
            </a:r>
            <a:r>
              <a:rPr lang="uk-UA" sz="6000" b="1" i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триста сорок один, двісті дванадцять, двісті двадцять, сімсот сім.</a:t>
            </a:r>
          </a:p>
        </p:txBody>
      </p:sp>
    </p:spTree>
    <p:extLst>
      <p:ext uri="{BB962C8B-B14F-4D97-AF65-F5344CB8AC3E}">
        <p14:creationId xmlns:p14="http://schemas.microsoft.com/office/powerpoint/2010/main" val="357545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46166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Розклади на розрядні </a:t>
            </a:r>
            <a:r>
              <a:rPr lang="uk-UA" sz="2000" b="1" dirty="0" smtClean="0">
                <a:solidFill>
                  <a:schemeClr val="bg1"/>
                </a:solidFill>
              </a:rPr>
              <a:t>доданки </a:t>
            </a:r>
            <a:r>
              <a:rPr lang="uk-UA" sz="2000" b="1" dirty="0">
                <a:solidFill>
                  <a:schemeClr val="bg1"/>
                </a:solidFill>
              </a:rPr>
              <a:t>й запиши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E15334-97DE-4442-B1E7-9F405C891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6"/>
          <a:stretch/>
        </p:blipFill>
        <p:spPr>
          <a:xfrm flipH="1">
            <a:off x="154409" y="1232228"/>
            <a:ext cx="4338078" cy="5513276"/>
          </a:xfrm>
          <a:prstGeom prst="rect">
            <a:avLst/>
          </a:prstGeom>
        </p:spPr>
      </p:pic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AB36D607-9C55-4F12-8D39-6D0DC87EFD91}"/>
              </a:ext>
            </a:extLst>
          </p:cNvPr>
          <p:cNvSpPr/>
          <p:nvPr/>
        </p:nvSpPr>
        <p:spPr>
          <a:xfrm>
            <a:off x="4780603" y="1083479"/>
            <a:ext cx="7086316" cy="78165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7200" b="1" dirty="0" smtClean="0">
                <a:ln>
                  <a:solidFill>
                    <a:sysClr val="windowText" lastClr="000000"/>
                  </a:solidFill>
                </a:ln>
              </a:rPr>
              <a:t>347=300+40+7</a:t>
            </a:r>
            <a:endParaRPr lang="uk-UA" sz="72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Скругленный прямоугольник 24">
            <a:extLst>
              <a:ext uri="{FF2B5EF4-FFF2-40B4-BE49-F238E27FC236}">
                <a16:creationId xmlns:a16="http://schemas.microsoft.com/office/drawing/2014/main" id="{1F929ADA-853C-4DA5-8386-F38B5F850F9D}"/>
              </a:ext>
            </a:extLst>
          </p:cNvPr>
          <p:cNvSpPr/>
          <p:nvPr/>
        </p:nvSpPr>
        <p:spPr>
          <a:xfrm>
            <a:off x="4780603" y="2007819"/>
            <a:ext cx="7086316" cy="78165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7200" b="1" dirty="0" smtClean="0">
                <a:ln>
                  <a:solidFill>
                    <a:sysClr val="windowText" lastClr="000000"/>
                  </a:solidFill>
                </a:ln>
              </a:rPr>
              <a:t>555=500_50+5</a:t>
            </a:r>
            <a:endParaRPr lang="uk-UA" sz="72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9" name="Скругленный прямоугольник 24">
            <a:extLst>
              <a:ext uri="{FF2B5EF4-FFF2-40B4-BE49-F238E27FC236}">
                <a16:creationId xmlns:a16="http://schemas.microsoft.com/office/drawing/2014/main" id="{CB4A7C0A-444D-488B-AB5D-7EA6FEDA0D0A}"/>
              </a:ext>
            </a:extLst>
          </p:cNvPr>
          <p:cNvSpPr/>
          <p:nvPr/>
        </p:nvSpPr>
        <p:spPr>
          <a:xfrm>
            <a:off x="4780603" y="2932159"/>
            <a:ext cx="7086316" cy="78165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7200" b="1" dirty="0" smtClean="0">
                <a:ln>
                  <a:solidFill>
                    <a:sysClr val="windowText" lastClr="000000"/>
                  </a:solidFill>
                </a:ln>
              </a:rPr>
              <a:t>720=700+20</a:t>
            </a:r>
            <a:endParaRPr lang="uk-UA" sz="72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AF9051F9-EAD9-467A-8EF0-40E682F1EF57}"/>
              </a:ext>
            </a:extLst>
          </p:cNvPr>
          <p:cNvSpPr/>
          <p:nvPr/>
        </p:nvSpPr>
        <p:spPr>
          <a:xfrm>
            <a:off x="4780603" y="3856499"/>
            <a:ext cx="7086316" cy="78165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7200" b="1" dirty="0" smtClean="0">
                <a:ln>
                  <a:solidFill>
                    <a:sysClr val="windowText" lastClr="000000"/>
                  </a:solidFill>
                </a:ln>
              </a:rPr>
              <a:t>707=100+7</a:t>
            </a:r>
            <a:endParaRPr lang="uk-UA" sz="72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987B5511-5239-43BD-A3D6-7A9BDE63619B}"/>
              </a:ext>
            </a:extLst>
          </p:cNvPr>
          <p:cNvSpPr/>
          <p:nvPr/>
        </p:nvSpPr>
        <p:spPr>
          <a:xfrm>
            <a:off x="4780603" y="4780839"/>
            <a:ext cx="7086316" cy="78165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7200" b="1" dirty="0" smtClean="0">
                <a:ln>
                  <a:solidFill>
                    <a:sysClr val="windowText" lastClr="000000"/>
                  </a:solidFill>
                </a:ln>
              </a:rPr>
              <a:t>112=100+10+2</a:t>
            </a:r>
            <a:endParaRPr lang="uk-UA" sz="72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B0EE61FB-8527-44B7-9C8E-5EC23C140464}"/>
              </a:ext>
            </a:extLst>
          </p:cNvPr>
          <p:cNvSpPr/>
          <p:nvPr/>
        </p:nvSpPr>
        <p:spPr>
          <a:xfrm>
            <a:off x="4780603" y="5705179"/>
            <a:ext cx="7086316" cy="78165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7200" b="1" dirty="0" smtClean="0">
                <a:ln>
                  <a:solidFill>
                    <a:sysClr val="windowText" lastClr="000000"/>
                  </a:solidFill>
                </a:ln>
              </a:rPr>
              <a:t>784=700+80+4</a:t>
            </a:r>
            <a:endParaRPr lang="uk-UA" sz="72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972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5641399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663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49" name="Скругленный прямоугольник 41">
            <a:extLst>
              <a:ext uri="{FF2B5EF4-FFF2-40B4-BE49-F238E27FC236}">
                <a16:creationId xmlns:a16="http://schemas.microsoft.com/office/drawing/2014/main" id="{0DA91117-125F-44DD-B8AC-FAE7CF294CC8}"/>
              </a:ext>
            </a:extLst>
          </p:cNvPr>
          <p:cNvSpPr/>
          <p:nvPr/>
        </p:nvSpPr>
        <p:spPr>
          <a:xfrm>
            <a:off x="2230931" y="1820254"/>
            <a:ext cx="7237810" cy="2461189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Всьго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500 г 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насіння</a:t>
            </a:r>
          </a:p>
          <a:p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Огірків -</a:t>
            </a:r>
            <a:r>
              <a:rPr lang="uk-UA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</a:t>
            </a:r>
            <a:r>
              <a:rPr lang="uk-UA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п.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30 г 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? г</a:t>
            </a:r>
          </a:p>
          <a:p>
            <a:r>
              <a:rPr lang="uk-UA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Моркви - 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п. </a:t>
            </a:r>
            <a:r>
              <a:rPr lang="uk-UA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? г 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? 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решта </a:t>
            </a:r>
          </a:p>
        </p:txBody>
      </p:sp>
    </p:spTree>
    <p:extLst>
      <p:ext uri="{BB962C8B-B14F-4D97-AF65-F5344CB8AC3E}">
        <p14:creationId xmlns:p14="http://schemas.microsoft.com/office/powerpoint/2010/main" val="170854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39067</TotalTime>
  <Words>472</Words>
  <Application>Microsoft Office PowerPoint</Application>
  <PresentationFormat>Широкоэкранный</PresentationFormat>
  <Paragraphs>181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6133</cp:revision>
  <dcterms:created xsi:type="dcterms:W3CDTF">2018-01-05T16:38:53Z</dcterms:created>
  <dcterms:modified xsi:type="dcterms:W3CDTF">2022-05-17T08:09:48Z</dcterms:modified>
</cp:coreProperties>
</file>