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858" r:id="rId3"/>
    <p:sldId id="1099" r:id="rId4"/>
    <p:sldId id="1100" r:id="rId5"/>
    <p:sldId id="1101" r:id="rId6"/>
    <p:sldId id="970" r:id="rId7"/>
    <p:sldId id="1102" r:id="rId8"/>
    <p:sldId id="1103" r:id="rId9"/>
    <p:sldId id="1092" r:id="rId10"/>
    <p:sldId id="1083" r:id="rId11"/>
    <p:sldId id="1067" r:id="rId12"/>
    <p:sldId id="1104" r:id="rId13"/>
    <p:sldId id="1107" r:id="rId14"/>
    <p:sldId id="1108" r:id="rId15"/>
    <p:sldId id="1109" r:id="rId16"/>
    <p:sldId id="1110" r:id="rId17"/>
    <p:sldId id="1111" r:id="rId18"/>
    <p:sldId id="109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асиль Цупа" initials="ВЦ" lastIdx="4" clrIdx="0">
    <p:extLst>
      <p:ext uri="{19B8F6BF-5375-455C-9EA6-DF929625EA0E}">
        <p15:presenceInfo xmlns:p15="http://schemas.microsoft.com/office/powerpoint/2012/main" xmlns="" userId="c59f40493c0f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272"/>
    <a:srgbClr val="FF4343"/>
    <a:srgbClr val="2F3242"/>
    <a:srgbClr val="653819"/>
    <a:srgbClr val="FFC562"/>
    <a:srgbClr val="C3C7E2"/>
    <a:srgbClr val="D3D3B7"/>
    <a:srgbClr val="B2591D"/>
    <a:srgbClr val="B7E5F5"/>
    <a:srgbClr val="FFFB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50" autoAdjust="0"/>
    <p:restoredTop sz="96374" autoAdjust="0"/>
  </p:normalViewPr>
  <p:slideViewPr>
    <p:cSldViewPr snapToGrid="0">
      <p:cViewPr varScale="1">
        <p:scale>
          <a:sx n="51" d="100"/>
          <a:sy n="51" d="100"/>
        </p:scale>
        <p:origin x="-96" y="-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24.01.2022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24.01.2022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24.01.2022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25.01 2022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36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№6</a:t>
            </a:r>
            <a:r>
              <a:rPr lang="en-US" sz="36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9-70</a:t>
            </a:r>
            <a:endParaRPr lang="ru-RU" sz="36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2336" y="4420193"/>
            <a:ext cx="87636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rgbClr val="2F3242"/>
                </a:solidFill>
              </a:rPr>
              <a:t>Чи легко зробити вибір? Ніна </a:t>
            </a:r>
            <a:r>
              <a:rPr lang="uk-UA" sz="4000" b="1" dirty="0" err="1">
                <a:solidFill>
                  <a:srgbClr val="2F3242"/>
                </a:solidFill>
              </a:rPr>
              <a:t>Бічуя</a:t>
            </a:r>
            <a:r>
              <a:rPr lang="uk-UA" sz="4000" b="1" dirty="0">
                <a:solidFill>
                  <a:srgbClr val="2F3242"/>
                </a:solidFill>
              </a:rPr>
              <a:t> «Пиріжок з </a:t>
            </a:r>
            <a:r>
              <a:rPr lang="uk-UA" sz="4000" b="1" dirty="0" err="1">
                <a:solidFill>
                  <a:srgbClr val="2F3242"/>
                </a:solidFill>
              </a:rPr>
              <a:t>вишнями</a:t>
            </a:r>
            <a:r>
              <a:rPr lang="uk-UA" sz="4000" b="1" dirty="0">
                <a:solidFill>
                  <a:srgbClr val="2F3242"/>
                </a:solidFill>
              </a:rPr>
              <a:t>»</a:t>
            </a:r>
            <a:r>
              <a:rPr lang="en-US" sz="4000" b="1" dirty="0">
                <a:solidFill>
                  <a:srgbClr val="2F3242"/>
                </a:solidFill>
              </a:rPr>
              <a:t>. </a:t>
            </a:r>
            <a:endParaRPr lang="uk-UA" sz="4000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520EEBB1-4439-45F6-9EE1-1A764F698A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85" b="27536"/>
          <a:stretch/>
        </p:blipFill>
        <p:spPr>
          <a:xfrm>
            <a:off x="5526127" y="285916"/>
            <a:ext cx="6350000" cy="366753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Слово про слово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F07CBB30-D77F-4244-B8D0-B8B6FC9D4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8" y="1082438"/>
            <a:ext cx="12192000" cy="5751735"/>
          </a:xfrm>
          <a:prstGeom prst="rect">
            <a:avLst/>
          </a:prstGeom>
        </p:spPr>
      </p:pic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xmlns="" id="{6DA91182-1F74-4000-B902-B4A68C6B9113}"/>
              </a:ext>
            </a:extLst>
          </p:cNvPr>
          <p:cNvSpPr/>
          <p:nvPr/>
        </p:nvSpPr>
        <p:spPr>
          <a:xfrm>
            <a:off x="693039" y="1877273"/>
            <a:ext cx="70285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7200" b="1" dirty="0">
                <a:solidFill>
                  <a:srgbClr val="FF0000"/>
                </a:solidFill>
              </a:rPr>
              <a:t>Сахалися  </a:t>
            </a:r>
            <a:r>
              <a:rPr lang="uk-UA" sz="7200" b="1" dirty="0"/>
              <a:t>- злякано відлітали</a:t>
            </a:r>
          </a:p>
        </p:txBody>
      </p:sp>
      <p:sp>
        <p:nvSpPr>
          <p:cNvPr id="10" name="Рівнобедрений трикутник 6">
            <a:extLst>
              <a:ext uri="{FF2B5EF4-FFF2-40B4-BE49-F238E27FC236}">
                <a16:creationId xmlns:a16="http://schemas.microsoft.com/office/drawing/2014/main" xmlns="" id="{C6784E75-C981-415B-A540-F04C1DDD6FFC}"/>
              </a:ext>
            </a:extLst>
          </p:cNvPr>
          <p:cNvSpPr/>
          <p:nvPr/>
        </p:nvSpPr>
        <p:spPr>
          <a:xfrm rot="12878976">
            <a:off x="3705487" y="2020905"/>
            <a:ext cx="129715" cy="21985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529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Ніна </a:t>
            </a:r>
            <a:r>
              <a:rPr lang="uk-UA" sz="2000" b="1" dirty="0" err="1">
                <a:solidFill>
                  <a:schemeClr val="bg1"/>
                </a:solidFill>
              </a:rPr>
              <a:t>Бічуя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0431B91-9A8C-4198-8C54-1BF7519863EF}"/>
              </a:ext>
            </a:extLst>
          </p:cNvPr>
          <p:cNvSpPr txBox="1"/>
          <p:nvPr/>
        </p:nvSpPr>
        <p:spPr>
          <a:xfrm>
            <a:off x="5059017" y="1560444"/>
            <a:ext cx="6788426" cy="45243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Ніна Леонідівна </a:t>
            </a:r>
            <a:r>
              <a:rPr lang="uk-UA" sz="3600" b="1" dirty="0" err="1">
                <a:solidFill>
                  <a:schemeClr val="accent6">
                    <a:lumMod val="50000"/>
                  </a:schemeClr>
                </a:solidFill>
              </a:rPr>
              <a:t>Бічуя</a:t>
            </a:r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 – прозаїк, перекладач, журналіст, член Національної спілки письменників України.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Народилася 24 серпня 1937 р. у м. Києві. Закінчила факультет журналістики Львівського університету ім. Івана Франка.</a:t>
            </a:r>
          </a:p>
        </p:txBody>
      </p:sp>
      <p:pic>
        <p:nvPicPr>
          <p:cNvPr id="1026" name="Picture 2" descr="Результат пошуку зображень за запитом &quot;Ніна Бічуя&quot;">
            <a:extLst>
              <a:ext uri="{FF2B5EF4-FFF2-40B4-BE49-F238E27FC236}">
                <a16:creationId xmlns:a16="http://schemas.microsoft.com/office/drawing/2014/main" xmlns="" id="{A083201D-98D5-4E8A-8C15-5A0357D9B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03" y="1342395"/>
            <a:ext cx="4048125" cy="511492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55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Ніна </a:t>
            </a:r>
            <a:r>
              <a:rPr lang="uk-UA" sz="2000" b="1" dirty="0" err="1">
                <a:solidFill>
                  <a:schemeClr val="bg1"/>
                </a:solidFill>
              </a:rPr>
              <a:t>Бічуя</a:t>
            </a:r>
            <a:r>
              <a:rPr lang="uk-UA" sz="2000" b="1" dirty="0">
                <a:solidFill>
                  <a:schemeClr val="bg1"/>
                </a:solidFill>
              </a:rPr>
              <a:t> «Пиріжок з вишнями</a:t>
            </a:r>
            <a:r>
              <a:rPr lang="uk-UA" sz="2000" b="1" dirty="0" smtClean="0">
                <a:solidFill>
                  <a:schemeClr val="bg1"/>
                </a:solidFill>
              </a:rPr>
              <a:t>» (п.с.84-85)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0431B91-9A8C-4198-8C54-1BF7519863EF}"/>
              </a:ext>
            </a:extLst>
          </p:cNvPr>
          <p:cNvSpPr txBox="1"/>
          <p:nvPr/>
        </p:nvSpPr>
        <p:spPr>
          <a:xfrm>
            <a:off x="515178" y="1586824"/>
            <a:ext cx="11161644" cy="4524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accent2">
                    <a:lumMod val="50000"/>
                  </a:schemeClr>
                </a:solidFill>
              </a:rPr>
              <a:t>Славко</a:t>
            </a:r>
            <a: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uk-UA" sz="4800" b="1" dirty="0">
                <a:solidFill>
                  <a:schemeClr val="accent2">
                    <a:lumMod val="50000"/>
                  </a:schemeClr>
                </a:solidFill>
              </a:rPr>
              <a:t>в одній руці тримав пиріжка, а в другій — дерев’яну шаблюку. Він грізно вимахував шаблюкою на всі боки. І від нього сахались голуби. А маленька Леся, яку зачепила Славкова шаблюка, заплакала.</a:t>
            </a:r>
          </a:p>
        </p:txBody>
      </p:sp>
    </p:spTree>
    <p:extLst>
      <p:ext uri="{BB962C8B-B14F-4D97-AF65-F5344CB8AC3E}">
        <p14:creationId xmlns:p14="http://schemas.microsoft.com/office/powerpoint/2010/main" val="250924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Ніна </a:t>
            </a:r>
            <a:r>
              <a:rPr lang="uk-UA" sz="2000" b="1" dirty="0" err="1">
                <a:solidFill>
                  <a:schemeClr val="bg1"/>
                </a:solidFill>
              </a:rPr>
              <a:t>Бічуя</a:t>
            </a:r>
            <a:r>
              <a:rPr lang="uk-UA" sz="2000" b="1" dirty="0">
                <a:solidFill>
                  <a:schemeClr val="bg1"/>
                </a:solidFill>
              </a:rPr>
              <a:t> «Пиріжок з </a:t>
            </a:r>
            <a:r>
              <a:rPr lang="uk-UA" sz="2000" b="1" dirty="0" err="1">
                <a:solidFill>
                  <a:schemeClr val="bg1"/>
                </a:solidFill>
              </a:rPr>
              <a:t>вишнями</a:t>
            </a:r>
            <a:r>
              <a:rPr lang="uk-UA" sz="2000" b="1" dirty="0">
                <a:solidFill>
                  <a:schemeClr val="bg1"/>
                </a:solidFill>
              </a:rPr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0431B91-9A8C-4198-8C54-1BF7519863EF}"/>
              </a:ext>
            </a:extLst>
          </p:cNvPr>
          <p:cNvSpPr txBox="1"/>
          <p:nvPr/>
        </p:nvSpPr>
        <p:spPr>
          <a:xfrm>
            <a:off x="515178" y="1586824"/>
            <a:ext cx="11161644" cy="4524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accent2">
                    <a:lumMod val="50000"/>
                  </a:schemeClr>
                </a:solidFill>
              </a:rPr>
              <a:t>Неподалік сидів на лавці </a:t>
            </a:r>
            <a:r>
              <a:rPr lang="uk-UA" sz="4800" b="1" dirty="0" err="1">
                <a:solidFill>
                  <a:schemeClr val="accent2">
                    <a:lumMod val="50000"/>
                  </a:schemeClr>
                </a:solidFill>
              </a:rPr>
              <a:t>Гриньо</a:t>
            </a:r>
            <a: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uk-UA" sz="4800" b="1" dirty="0">
                <a:solidFill>
                  <a:schemeClr val="accent2">
                    <a:lumMod val="50000"/>
                  </a:schemeClr>
                </a:solidFill>
              </a:rPr>
              <a:t>Він майстрував щось із трісочок — може, літака, а, може, щось інше. </a:t>
            </a:r>
            <a:r>
              <a:rPr lang="uk-UA" sz="4800" b="1" dirty="0" err="1">
                <a:solidFill>
                  <a:schemeClr val="accent2">
                    <a:lumMod val="50000"/>
                  </a:schemeClr>
                </a:solidFill>
              </a:rPr>
              <a:t>Гриньо</a:t>
            </a:r>
            <a:r>
              <a:rPr lang="uk-UA" sz="4800" b="1" dirty="0">
                <a:solidFill>
                  <a:schemeClr val="accent2">
                    <a:lumMod val="50000"/>
                  </a:schemeClr>
                </a:solidFill>
              </a:rPr>
              <a:t> був несміливий хлопчик, але запитав у Славка: «Нащо ти так?» — Хіба я чіпав її? — зухвало гукнув Славко. </a:t>
            </a:r>
          </a:p>
        </p:txBody>
      </p:sp>
    </p:spTree>
    <p:extLst>
      <p:ext uri="{BB962C8B-B14F-4D97-AF65-F5344CB8AC3E}">
        <p14:creationId xmlns:p14="http://schemas.microsoft.com/office/powerpoint/2010/main" val="167050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Ніна </a:t>
            </a:r>
            <a:r>
              <a:rPr lang="uk-UA" sz="2000" b="1" dirty="0" err="1">
                <a:solidFill>
                  <a:schemeClr val="bg1"/>
                </a:solidFill>
              </a:rPr>
              <a:t>Бічуя</a:t>
            </a:r>
            <a:r>
              <a:rPr lang="uk-UA" sz="2000" b="1" dirty="0">
                <a:solidFill>
                  <a:schemeClr val="bg1"/>
                </a:solidFill>
              </a:rPr>
              <a:t> «Пиріжок з </a:t>
            </a:r>
            <a:r>
              <a:rPr lang="uk-UA" sz="2000" b="1" dirty="0" err="1">
                <a:solidFill>
                  <a:schemeClr val="bg1"/>
                </a:solidFill>
              </a:rPr>
              <a:t>вишнями</a:t>
            </a:r>
            <a:r>
              <a:rPr lang="uk-UA" sz="2000" b="1" dirty="0">
                <a:solidFill>
                  <a:schemeClr val="bg1"/>
                </a:solidFill>
              </a:rPr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0431B91-9A8C-4198-8C54-1BF7519863EF}"/>
              </a:ext>
            </a:extLst>
          </p:cNvPr>
          <p:cNvSpPr txBox="1"/>
          <p:nvPr/>
        </p:nvSpPr>
        <p:spPr>
          <a:xfrm>
            <a:off x="515178" y="1984390"/>
            <a:ext cx="11161644" cy="37856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—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Ти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її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 вдарив. </a:t>
            </a:r>
          </a:p>
          <a:p>
            <a:pPr algn="ctr"/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— То,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може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побіжиш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Лесиній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мамі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скажеш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?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Гриньо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 не знав,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що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відповісти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Воно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ніби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 й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наговорювати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негарно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. Але ж і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бешкетувати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 не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слід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endParaRPr lang="uk-UA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84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Ніна </a:t>
            </a:r>
            <a:r>
              <a:rPr lang="uk-UA" sz="2000" b="1" dirty="0" err="1">
                <a:solidFill>
                  <a:schemeClr val="bg1"/>
                </a:solidFill>
              </a:rPr>
              <a:t>Бічуя</a:t>
            </a:r>
            <a:r>
              <a:rPr lang="uk-UA" sz="2000" b="1" dirty="0">
                <a:solidFill>
                  <a:schemeClr val="bg1"/>
                </a:solidFill>
              </a:rPr>
              <a:t> «Пиріжок з </a:t>
            </a:r>
            <a:r>
              <a:rPr lang="uk-UA" sz="2000" b="1" dirty="0" err="1">
                <a:solidFill>
                  <a:schemeClr val="bg1"/>
                </a:solidFill>
              </a:rPr>
              <a:t>вишнями</a:t>
            </a:r>
            <a:r>
              <a:rPr lang="uk-UA" sz="2000" b="1" dirty="0">
                <a:solidFill>
                  <a:schemeClr val="bg1"/>
                </a:solidFill>
              </a:rPr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0431B91-9A8C-4198-8C54-1BF7519863EF}"/>
              </a:ext>
            </a:extLst>
          </p:cNvPr>
          <p:cNvSpPr txBox="1"/>
          <p:nvPr/>
        </p:nvSpPr>
        <p:spPr>
          <a:xfrm>
            <a:off x="515178" y="1636521"/>
            <a:ext cx="11161644" cy="4524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А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Славко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800" b="1" dirty="0">
                <a:solidFill>
                  <a:srgbClr val="FF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хитро глянув</a:t>
            </a:r>
            <a:r>
              <a:rPr lang="ru-RU" sz="4800" b="1" dirty="0">
                <a:solidFill>
                  <a:srgbClr val="FF4343"/>
                </a:solidFill>
              </a:rPr>
              <a:t> 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на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Гриня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 й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запропонував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: </a:t>
            </a:r>
          </a:p>
          <a:p>
            <a:pPr algn="ctr"/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—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Хочеш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пиріжка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 з вишнями? Ох і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смачний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! На, бери.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Гриньо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 глянув на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рум’яний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пухкий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пиріжок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. Не </a:t>
            </a:r>
            <a:r>
              <a:rPr lang="ru-RU" sz="4800" b="1" dirty="0" err="1">
                <a:solidFill>
                  <a:schemeClr val="accent2">
                    <a:lumMod val="50000"/>
                  </a:schemeClr>
                </a:solidFill>
              </a:rPr>
              <a:t>втримався</a:t>
            </a:r>
            <a:r>
              <a:rPr lang="ru-RU" sz="4800" b="1" dirty="0">
                <a:solidFill>
                  <a:schemeClr val="accent2">
                    <a:lumMod val="50000"/>
                  </a:schemeClr>
                </a:solidFill>
              </a:rPr>
              <a:t>, взяв. </a:t>
            </a:r>
            <a:endParaRPr lang="uk-UA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71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Ніна </a:t>
            </a:r>
            <a:r>
              <a:rPr lang="uk-UA" sz="2000" b="1" dirty="0" err="1">
                <a:solidFill>
                  <a:schemeClr val="bg1"/>
                </a:solidFill>
              </a:rPr>
              <a:t>Бічуя</a:t>
            </a:r>
            <a:r>
              <a:rPr lang="uk-UA" sz="2000" b="1" dirty="0">
                <a:solidFill>
                  <a:schemeClr val="bg1"/>
                </a:solidFill>
              </a:rPr>
              <a:t> «Пиріжок з </a:t>
            </a:r>
            <a:r>
              <a:rPr lang="uk-UA" sz="2000" b="1" dirty="0" err="1">
                <a:solidFill>
                  <a:schemeClr val="bg1"/>
                </a:solidFill>
              </a:rPr>
              <a:t>вишнями</a:t>
            </a:r>
            <a:r>
              <a:rPr lang="uk-UA" sz="2000" b="1" dirty="0">
                <a:solidFill>
                  <a:schemeClr val="bg1"/>
                </a:solidFill>
              </a:rPr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0431B91-9A8C-4198-8C54-1BF7519863EF}"/>
              </a:ext>
            </a:extLst>
          </p:cNvPr>
          <p:cNvSpPr txBox="1"/>
          <p:nvPr/>
        </p:nvSpPr>
        <p:spPr>
          <a:xfrm>
            <a:off x="614570" y="1531379"/>
            <a:ext cx="11161644" cy="48320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—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Тепер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ти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вже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ніби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нічого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й не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бачив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, правда? —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ще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400" b="1" dirty="0">
                <a:solidFill>
                  <a:srgbClr val="FF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лук</a:t>
            </a:r>
            <a:r>
              <a:rPr lang="uk-UA" sz="4400" b="1" dirty="0">
                <a:solidFill>
                  <a:srgbClr val="FF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r>
              <a:rPr lang="ru-RU" sz="4400" b="1" dirty="0" err="1">
                <a:solidFill>
                  <a:srgbClr val="FF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віше</a:t>
            </a:r>
            <a:r>
              <a:rPr lang="ru-RU" sz="4400" b="1" dirty="0">
                <a:solidFill>
                  <a:srgbClr val="FF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400" b="1" dirty="0" err="1">
                <a:solidFill>
                  <a:srgbClr val="FF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поглядаючи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, запитав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Славко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</a:p>
          <a:p>
            <a:pPr algn="ctr"/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—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Бачив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, — сказав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Гриньо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</a:p>
          <a:p>
            <a:pPr algn="ctr"/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— </a:t>
            </a:r>
            <a:r>
              <a:rPr lang="ru-RU" sz="4400" b="1" dirty="0">
                <a:solidFill>
                  <a:srgbClr val="FF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 </a:t>
            </a:r>
            <a:r>
              <a:rPr lang="ru-RU" sz="4400" b="1" dirty="0" err="1">
                <a:solidFill>
                  <a:srgbClr val="FF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ні</a:t>
            </a:r>
            <a:r>
              <a:rPr lang="ru-RU" sz="4400" b="1" dirty="0">
                <a:solidFill>
                  <a:srgbClr val="FF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4400" b="1" dirty="0" err="1">
                <a:solidFill>
                  <a:srgbClr val="FF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тепер</a:t>
            </a:r>
            <a:r>
              <a:rPr lang="ru-RU" sz="4400" b="1" dirty="0">
                <a:solidFill>
                  <a:srgbClr val="FF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не </a:t>
            </a:r>
            <a:r>
              <a:rPr lang="ru-RU" sz="4400" b="1" dirty="0" err="1">
                <a:solidFill>
                  <a:srgbClr val="FF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бачив</a:t>
            </a:r>
            <a:r>
              <a:rPr lang="ru-RU" sz="4400" b="1" dirty="0">
                <a:solidFill>
                  <a:srgbClr val="FF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не </a:t>
            </a:r>
            <a:r>
              <a:rPr lang="ru-RU" sz="4400" b="1" dirty="0" err="1">
                <a:solidFill>
                  <a:srgbClr val="FF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бачив</a:t>
            </a:r>
            <a:r>
              <a:rPr lang="ru-RU" sz="4400" b="1" dirty="0">
                <a:solidFill>
                  <a:srgbClr val="FF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—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проспівав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Славко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і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знову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став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розмахувати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шаблюкою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endParaRPr lang="uk-UA" sz="4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49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Ніна </a:t>
            </a:r>
            <a:r>
              <a:rPr lang="uk-UA" sz="2000" b="1" dirty="0" err="1">
                <a:solidFill>
                  <a:schemeClr val="bg1"/>
                </a:solidFill>
              </a:rPr>
              <a:t>Бічуя</a:t>
            </a:r>
            <a:r>
              <a:rPr lang="uk-UA" sz="2000" b="1" dirty="0">
                <a:solidFill>
                  <a:schemeClr val="bg1"/>
                </a:solidFill>
              </a:rPr>
              <a:t> «Пиріжок з </a:t>
            </a:r>
            <a:r>
              <a:rPr lang="uk-UA" sz="2000" b="1" dirty="0" err="1">
                <a:solidFill>
                  <a:schemeClr val="bg1"/>
                </a:solidFill>
              </a:rPr>
              <a:t>вишнями</a:t>
            </a:r>
            <a:r>
              <a:rPr lang="uk-UA" sz="2000" b="1" dirty="0">
                <a:solidFill>
                  <a:schemeClr val="bg1"/>
                </a:solidFill>
              </a:rPr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0431B91-9A8C-4198-8C54-1BF7519863EF}"/>
              </a:ext>
            </a:extLst>
          </p:cNvPr>
          <p:cNvSpPr txBox="1"/>
          <p:nvPr/>
        </p:nvSpPr>
        <p:spPr>
          <a:xfrm>
            <a:off x="624509" y="1720222"/>
            <a:ext cx="11161644" cy="41549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«Але ж я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бачив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», — подумав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Гриньо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відв</a:t>
            </a:r>
            <a:r>
              <a:rPr lang="uk-UA" sz="4400" b="1" dirty="0">
                <a:solidFill>
                  <a:schemeClr val="accent2">
                    <a:lumMod val="50000"/>
                  </a:schemeClr>
                </a:solidFill>
              </a:rPr>
              <a:t>о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дячи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очі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від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пиріжка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Він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одсунув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його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від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себе і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навіть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не нагнав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горобця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що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відважився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клюнути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червону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вишеньку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</a:p>
          <a:p>
            <a:pPr algn="ctr"/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«Не треба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мені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твого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пиріжка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, —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зітхнув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він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. — Я все одно </a:t>
            </a:r>
            <a:r>
              <a:rPr lang="ru-RU" sz="4400" b="1" dirty="0" err="1">
                <a:solidFill>
                  <a:schemeClr val="accent2">
                    <a:lumMod val="50000"/>
                  </a:schemeClr>
                </a:solidFill>
              </a:rPr>
              <a:t>бачив</a:t>
            </a:r>
            <a:r>
              <a:rPr lang="ru-RU" sz="4400" b="1" dirty="0">
                <a:solidFill>
                  <a:schemeClr val="accent2">
                    <a:lumMod val="50000"/>
                  </a:schemeClr>
                </a:solidFill>
              </a:rPr>
              <a:t>!»</a:t>
            </a:r>
          </a:p>
        </p:txBody>
      </p:sp>
    </p:spTree>
    <p:extLst>
      <p:ext uri="{BB962C8B-B14F-4D97-AF65-F5344CB8AC3E}">
        <p14:creationId xmlns:p14="http://schemas.microsoft.com/office/powerpoint/2010/main" val="109059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Займи позиції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xmlns="" id="{9FF8AE23-61B9-43B2-B391-62C1ADE7691D}"/>
              </a:ext>
            </a:extLst>
          </p:cNvPr>
          <p:cNvSpPr/>
          <p:nvPr/>
        </p:nvSpPr>
        <p:spPr>
          <a:xfrm>
            <a:off x="4204252" y="1657406"/>
            <a:ext cx="3995530" cy="45123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accent6">
                    <a:lumMod val="50000"/>
                  </a:schemeClr>
                </a:solidFill>
              </a:rPr>
              <a:t>На чиєму ти боці?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193B3B58-08F9-435D-B092-DBB838E07291}"/>
              </a:ext>
            </a:extLst>
          </p:cNvPr>
          <p:cNvSpPr/>
          <p:nvPr/>
        </p:nvSpPr>
        <p:spPr>
          <a:xfrm>
            <a:off x="268356" y="1657407"/>
            <a:ext cx="3210339" cy="4514793"/>
          </a:xfrm>
          <a:prstGeom prst="rect">
            <a:avLst/>
          </a:prstGeom>
          <a:solidFill>
            <a:srgbClr val="FF4343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Який </a:t>
            </a:r>
            <a:r>
              <a:rPr lang="uk-UA" sz="5400" b="1" dirty="0" err="1"/>
              <a:t>Гриньо</a:t>
            </a:r>
            <a:r>
              <a:rPr lang="uk-UA" sz="5400" b="1" dirty="0"/>
              <a:t>?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461118E-1651-4E95-A301-D5679546C115}"/>
              </a:ext>
            </a:extLst>
          </p:cNvPr>
          <p:cNvSpPr/>
          <p:nvPr/>
        </p:nvSpPr>
        <p:spPr>
          <a:xfrm>
            <a:off x="8758063" y="1657406"/>
            <a:ext cx="3210339" cy="45147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>
                <a:solidFill>
                  <a:schemeClr val="accent1">
                    <a:lumMod val="50000"/>
                  </a:schemeClr>
                </a:solidFill>
              </a:rPr>
              <a:t>Який Славко?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AC42D07D-A995-43B5-9984-103F4C3873CD}"/>
              </a:ext>
            </a:extLst>
          </p:cNvPr>
          <p:cNvCxnSpPr>
            <a:stCxn id="6" idx="3"/>
            <a:endCxn id="2" idx="1"/>
          </p:cNvCxnSpPr>
          <p:nvPr/>
        </p:nvCxnSpPr>
        <p:spPr>
          <a:xfrm flipV="1">
            <a:off x="3478695" y="3913589"/>
            <a:ext cx="725557" cy="1215"/>
          </a:xfrm>
          <a:prstGeom prst="straightConnector1">
            <a:avLst/>
          </a:prstGeom>
          <a:ln w="76200">
            <a:solidFill>
              <a:srgbClr val="3C4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3D71F64F-0885-4443-A99F-8C92FC9364B9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8199782" y="3901219"/>
            <a:ext cx="558282" cy="12370"/>
          </a:xfrm>
          <a:prstGeom prst="straightConnector1">
            <a:avLst/>
          </a:prstGeom>
          <a:ln w="76200">
            <a:solidFill>
              <a:srgbClr val="3C4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44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Артикуляційна вправа</a:t>
            </a:r>
          </a:p>
        </p:txBody>
      </p:sp>
      <p:sp>
        <p:nvSpPr>
          <p:cNvPr id="10" name="Прямокутник: округлені кути 9">
            <a:extLst>
              <a:ext uri="{FF2B5EF4-FFF2-40B4-BE49-F238E27FC236}">
                <a16:creationId xmlns:a16="http://schemas.microsoft.com/office/drawing/2014/main" xmlns="" id="{9EAD03F0-6FEE-4FE3-9A1D-FB3D9B10EFD2}"/>
              </a:ext>
            </a:extLst>
          </p:cNvPr>
          <p:cNvSpPr/>
          <p:nvPr/>
        </p:nvSpPr>
        <p:spPr>
          <a:xfrm>
            <a:off x="5084501" y="1323764"/>
            <a:ext cx="6778502" cy="50397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accent6">
                    <a:lumMod val="50000"/>
                  </a:schemeClr>
                </a:solidFill>
              </a:rPr>
              <a:t>Розтягніть губи широко, складіть їх «трубочкою», як хоботок слоника.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0C97E2B0-3F64-45B5-9E93-2048DCD279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1"/>
          <a:stretch/>
        </p:blipFill>
        <p:spPr>
          <a:xfrm>
            <a:off x="466657" y="1649895"/>
            <a:ext cx="4339879" cy="487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Артикуляційна вправа</a:t>
            </a:r>
          </a:p>
        </p:txBody>
      </p:sp>
      <p:sp>
        <p:nvSpPr>
          <p:cNvPr id="10" name="Прямокутник: округлені кути 9">
            <a:extLst>
              <a:ext uri="{FF2B5EF4-FFF2-40B4-BE49-F238E27FC236}">
                <a16:creationId xmlns:a16="http://schemas.microsoft.com/office/drawing/2014/main" xmlns="" id="{9EAD03F0-6FEE-4FE3-9A1D-FB3D9B10EFD2}"/>
              </a:ext>
            </a:extLst>
          </p:cNvPr>
          <p:cNvSpPr/>
          <p:nvPr/>
        </p:nvSpPr>
        <p:spPr>
          <a:xfrm>
            <a:off x="264023" y="1417859"/>
            <a:ext cx="6778502" cy="50397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chemeClr val="accent6">
                    <a:lumMod val="50000"/>
                  </a:schemeClr>
                </a:solidFill>
              </a:rPr>
              <a:t>Проведіть по губах язичком, ніби злизуєте варення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7D00F49A-1F40-43E9-8B97-B4E25B0502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7257965" y="1417859"/>
            <a:ext cx="4670012" cy="482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4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Артикуляційна вправа</a:t>
            </a:r>
          </a:p>
        </p:txBody>
      </p:sp>
      <p:sp>
        <p:nvSpPr>
          <p:cNvPr id="10" name="Прямокутник: округлені кути 9">
            <a:extLst>
              <a:ext uri="{FF2B5EF4-FFF2-40B4-BE49-F238E27FC236}">
                <a16:creationId xmlns:a16="http://schemas.microsoft.com/office/drawing/2014/main" xmlns="" id="{9EAD03F0-6FEE-4FE3-9A1D-FB3D9B10EFD2}"/>
              </a:ext>
            </a:extLst>
          </p:cNvPr>
          <p:cNvSpPr/>
          <p:nvPr/>
        </p:nvSpPr>
        <p:spPr>
          <a:xfrm>
            <a:off x="5084501" y="1323764"/>
            <a:ext cx="6778502" cy="50397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 err="1">
                <a:solidFill>
                  <a:schemeClr val="accent6">
                    <a:lumMod val="50000"/>
                  </a:schemeClr>
                </a:solidFill>
              </a:rPr>
              <a:t>Поводіть</a:t>
            </a:r>
            <a:r>
              <a:rPr lang="uk-UA" sz="6000" b="1" dirty="0">
                <a:solidFill>
                  <a:schemeClr val="accent6">
                    <a:lumMod val="50000"/>
                  </a:schemeClr>
                </a:solidFill>
              </a:rPr>
              <a:t> язичком праворуч-ліворуч по верхній частині зубів, ніби ви їх чистите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844A8E7-37A0-46B9-AB65-FFDDB1ECF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84"/>
          <a:stretch/>
        </p:blipFill>
        <p:spPr>
          <a:xfrm>
            <a:off x="166038" y="1804375"/>
            <a:ext cx="4658059" cy="443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1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55596" y="494529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Артикуляційна вправа</a:t>
            </a:r>
          </a:p>
        </p:txBody>
      </p:sp>
      <p:sp>
        <p:nvSpPr>
          <p:cNvPr id="10" name="Прямокутник: округлені кути 9">
            <a:extLst>
              <a:ext uri="{FF2B5EF4-FFF2-40B4-BE49-F238E27FC236}">
                <a16:creationId xmlns:a16="http://schemas.microsoft.com/office/drawing/2014/main" xmlns="" id="{9EAD03F0-6FEE-4FE3-9A1D-FB3D9B10EFD2}"/>
              </a:ext>
            </a:extLst>
          </p:cNvPr>
          <p:cNvSpPr/>
          <p:nvPr/>
        </p:nvSpPr>
        <p:spPr>
          <a:xfrm>
            <a:off x="611892" y="1417859"/>
            <a:ext cx="6778502" cy="50397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 err="1">
                <a:solidFill>
                  <a:schemeClr val="accent6">
                    <a:lumMod val="50000"/>
                  </a:schemeClr>
                </a:solidFill>
              </a:rPr>
              <a:t>Поцокайте</a:t>
            </a:r>
            <a:r>
              <a:rPr lang="uk-UA" sz="6000" b="1" dirty="0">
                <a:solidFill>
                  <a:schemeClr val="accent6">
                    <a:lumMod val="50000"/>
                  </a:schemeClr>
                </a:solidFill>
              </a:rPr>
              <a:t> язичком, як коник копитами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DCAEA455-0A60-43BA-BB9F-5B6D84FF9C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06"/>
          <a:stretch/>
        </p:blipFill>
        <p:spPr>
          <a:xfrm>
            <a:off x="7981121" y="1092745"/>
            <a:ext cx="4026369" cy="568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9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xmlns="" id="{8D680240-E512-40DB-986F-C31A2046D1DC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Робота над скоромовкою</a:t>
            </a:r>
          </a:p>
        </p:txBody>
      </p:sp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xmlns="" id="{21D1848A-2991-4EFE-90F4-610D3A1160E8}"/>
              </a:ext>
            </a:extLst>
          </p:cNvPr>
          <p:cNvSpPr/>
          <p:nvPr/>
        </p:nvSpPr>
        <p:spPr>
          <a:xfrm>
            <a:off x="653793" y="1987230"/>
            <a:ext cx="11009471" cy="377975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ru-RU" sz="5400" b="1" dirty="0" err="1">
                <a:solidFill>
                  <a:schemeClr val="accent2">
                    <a:lumMod val="50000"/>
                  </a:schemeClr>
                </a:solidFill>
              </a:rPr>
              <a:t>Серед</a:t>
            </a:r>
            <a:r>
              <a:rPr lang="ru-RU" sz="5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5400" b="1" dirty="0" err="1">
                <a:solidFill>
                  <a:schemeClr val="accent2">
                    <a:lumMod val="50000"/>
                  </a:schemeClr>
                </a:solidFill>
              </a:rPr>
              <a:t>ночі</a:t>
            </a:r>
            <a:r>
              <a:rPr lang="ru-RU" sz="5400" b="1" dirty="0">
                <a:solidFill>
                  <a:schemeClr val="accent2">
                    <a:lumMod val="50000"/>
                  </a:schemeClr>
                </a:solidFill>
              </a:rPr>
              <a:t> два </a:t>
            </a:r>
            <a:r>
              <a:rPr lang="ru-RU" sz="5400" b="1" dirty="0" err="1">
                <a:solidFill>
                  <a:schemeClr val="accent2">
                    <a:lumMod val="50000"/>
                  </a:schemeClr>
                </a:solidFill>
              </a:rPr>
              <a:t>кроти</a:t>
            </a:r>
            <a:r>
              <a:rPr lang="ru-RU" sz="5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ru-RU" sz="5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ru-RU" sz="5400" b="1" dirty="0" err="1" smtClean="0">
                <a:solidFill>
                  <a:schemeClr val="accent2">
                    <a:lumMod val="50000"/>
                  </a:schemeClr>
                </a:solidFill>
              </a:rPr>
              <a:t>налякались</a:t>
            </a:r>
            <a:r>
              <a:rPr lang="ru-RU" sz="54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5400" b="1" dirty="0" err="1">
                <a:solidFill>
                  <a:schemeClr val="accent2">
                    <a:lumMod val="50000"/>
                  </a:schemeClr>
                </a:solidFill>
              </a:rPr>
              <a:t>темноти</a:t>
            </a:r>
            <a:r>
              <a:rPr lang="ru-RU" sz="5400" b="1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algn="ctr"/>
            <a:r>
              <a:rPr lang="ru-RU" sz="5400" b="1" dirty="0" err="1">
                <a:solidFill>
                  <a:schemeClr val="accent2">
                    <a:lumMod val="50000"/>
                  </a:schemeClr>
                </a:solidFill>
              </a:rPr>
              <a:t>Тож</a:t>
            </a:r>
            <a:r>
              <a:rPr lang="ru-RU" sz="5400" b="1" dirty="0">
                <a:solidFill>
                  <a:schemeClr val="accent2">
                    <a:lumMod val="50000"/>
                  </a:schemeClr>
                </a:solidFill>
              </a:rPr>
              <a:t> втекли </a:t>
            </a:r>
            <a:r>
              <a:rPr lang="ru-RU" sz="5400" b="1" dirty="0" err="1">
                <a:solidFill>
                  <a:schemeClr val="accent2">
                    <a:lumMod val="50000"/>
                  </a:schemeClr>
                </a:solidFill>
              </a:rPr>
              <a:t>мерщій</a:t>
            </a:r>
            <a:r>
              <a:rPr lang="ru-RU" sz="5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5400" b="1" dirty="0" err="1">
                <a:solidFill>
                  <a:schemeClr val="accent2">
                    <a:lumMod val="50000"/>
                  </a:schemeClr>
                </a:solidFill>
              </a:rPr>
              <a:t>із</a:t>
            </a:r>
            <a:r>
              <a:rPr lang="ru-RU" sz="5400" b="1" dirty="0">
                <a:solidFill>
                  <a:schemeClr val="accent2">
                    <a:lumMod val="50000"/>
                  </a:schemeClr>
                </a:solidFill>
              </a:rPr>
              <a:t> двору </a:t>
            </a:r>
            <a:endParaRPr lang="ru-RU" sz="5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uk-UA" sz="5400" b="1" dirty="0" smtClean="0">
                <a:solidFill>
                  <a:schemeClr val="accent2">
                    <a:lumMod val="50000"/>
                  </a:schemeClr>
                </a:solidFill>
              </a:rPr>
              <a:t>у </a:t>
            </a:r>
            <a:r>
              <a:rPr lang="uk-UA" sz="5400" b="1" dirty="0">
                <a:solidFill>
                  <a:schemeClr val="accent2">
                    <a:lumMod val="50000"/>
                  </a:schemeClr>
                </a:solidFill>
              </a:rPr>
              <a:t>свою глибоку нору.</a:t>
            </a:r>
            <a:endParaRPr lang="ru-RU" sz="5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9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xmlns="" id="{8D680240-E512-40DB-986F-C31A2046D1DC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Фонетична вправа «Який </a:t>
            </a:r>
            <a:r>
              <a:rPr lang="uk-UA" sz="2000" b="1">
                <a:solidFill>
                  <a:schemeClr val="bg1"/>
                </a:solidFill>
              </a:rPr>
              <a:t>звук змінився?»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514D735-FF92-4DE1-B269-AA0D4BC51E9C}"/>
              </a:ext>
            </a:extLst>
          </p:cNvPr>
          <p:cNvSpPr txBox="1"/>
          <p:nvPr/>
        </p:nvSpPr>
        <p:spPr>
          <a:xfrm>
            <a:off x="738808" y="1364645"/>
            <a:ext cx="1071438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1500" b="1" dirty="0"/>
              <a:t>Життя - Шиття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C2771D8-333A-44A7-9619-332613766E78}"/>
              </a:ext>
            </a:extLst>
          </p:cNvPr>
          <p:cNvSpPr txBox="1"/>
          <p:nvPr/>
        </p:nvSpPr>
        <p:spPr>
          <a:xfrm>
            <a:off x="738807" y="4078027"/>
            <a:ext cx="1071438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1500" b="1" dirty="0"/>
              <a:t>Шерсть - Жерсть</a:t>
            </a:r>
          </a:p>
        </p:txBody>
      </p:sp>
    </p:spTree>
    <p:extLst>
      <p:ext uri="{BB962C8B-B14F-4D97-AF65-F5344CB8AC3E}">
        <p14:creationId xmlns:p14="http://schemas.microsoft.com/office/powerpoint/2010/main" val="163631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xmlns="" id="{8D680240-E512-40DB-986F-C31A2046D1DC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Фонетична вправа «Який звук змінився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514D735-FF92-4DE1-B269-AA0D4BC51E9C}"/>
              </a:ext>
            </a:extLst>
          </p:cNvPr>
          <p:cNvSpPr txBox="1"/>
          <p:nvPr/>
        </p:nvSpPr>
        <p:spPr>
          <a:xfrm>
            <a:off x="738808" y="1364645"/>
            <a:ext cx="107143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8000" b="1" dirty="0"/>
              <a:t>Дошивати - Доживати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C2771D8-333A-44A7-9619-332613766E78}"/>
              </a:ext>
            </a:extLst>
          </p:cNvPr>
          <p:cNvSpPr txBox="1"/>
          <p:nvPr/>
        </p:nvSpPr>
        <p:spPr>
          <a:xfrm>
            <a:off x="738807" y="3222922"/>
            <a:ext cx="107143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8000" b="1" dirty="0"/>
              <a:t>Тушити - Тужити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6352E20-1FAC-4D3C-B8CD-B46FDEA60C9A}"/>
              </a:ext>
            </a:extLst>
          </p:cNvPr>
          <p:cNvSpPr txBox="1"/>
          <p:nvPr/>
        </p:nvSpPr>
        <p:spPr>
          <a:xfrm>
            <a:off x="828259" y="4975879"/>
            <a:ext cx="107143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8000" b="1" dirty="0"/>
              <a:t>Шаль – Жаль</a:t>
            </a:r>
          </a:p>
        </p:txBody>
      </p:sp>
    </p:spTree>
    <p:extLst>
      <p:ext uri="{BB962C8B-B14F-4D97-AF65-F5344CB8AC3E}">
        <p14:creationId xmlns:p14="http://schemas.microsoft.com/office/powerpoint/2010/main" val="8325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24.01.2022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Прочитай правильно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6F26D898-E70E-4D30-87FA-F3EDA42D46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6" r="42773" b="56912"/>
          <a:stretch/>
        </p:blipFill>
        <p:spPr>
          <a:xfrm>
            <a:off x="669020" y="1337598"/>
            <a:ext cx="2686576" cy="5209130"/>
          </a:xfrm>
          <a:prstGeom prst="rect">
            <a:avLst/>
          </a:prstGeom>
        </p:spPr>
      </p:pic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xmlns="" id="{1459DF86-FF25-4986-98D3-9BEB268A1912}"/>
              </a:ext>
            </a:extLst>
          </p:cNvPr>
          <p:cNvSpPr/>
          <p:nvPr/>
        </p:nvSpPr>
        <p:spPr>
          <a:xfrm>
            <a:off x="3355596" y="1358618"/>
            <a:ext cx="84391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9600" b="1" dirty="0">
                <a:solidFill>
                  <a:srgbClr val="2F3242"/>
                </a:solidFill>
              </a:rPr>
              <a:t>Майстрував</a:t>
            </a:r>
          </a:p>
        </p:txBody>
      </p:sp>
      <p:sp>
        <p:nvSpPr>
          <p:cNvPr id="7" name="Рівнобедрений трикутник 6">
            <a:extLst>
              <a:ext uri="{FF2B5EF4-FFF2-40B4-BE49-F238E27FC236}">
                <a16:creationId xmlns:a16="http://schemas.microsoft.com/office/drawing/2014/main" xmlns="" id="{9F94A152-712A-482B-8C53-D611DFEC58CA}"/>
              </a:ext>
            </a:extLst>
          </p:cNvPr>
          <p:cNvSpPr/>
          <p:nvPr/>
        </p:nvSpPr>
        <p:spPr>
          <a:xfrm rot="12878976">
            <a:off x="9937018" y="1391472"/>
            <a:ext cx="180975" cy="409575"/>
          </a:xfrm>
          <a:prstGeom prst="triangle">
            <a:avLst/>
          </a:prstGeom>
          <a:solidFill>
            <a:srgbClr val="2F324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Прямокутник 1">
            <a:extLst>
              <a:ext uri="{FF2B5EF4-FFF2-40B4-BE49-F238E27FC236}">
                <a16:creationId xmlns:a16="http://schemas.microsoft.com/office/drawing/2014/main" xmlns="" id="{1459DF86-FF25-4986-98D3-9BEB268A1912}"/>
              </a:ext>
            </a:extLst>
          </p:cNvPr>
          <p:cNvSpPr/>
          <p:nvPr/>
        </p:nvSpPr>
        <p:spPr>
          <a:xfrm>
            <a:off x="3355596" y="3157333"/>
            <a:ext cx="84391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9600" b="1" dirty="0">
                <a:solidFill>
                  <a:srgbClr val="2F3242"/>
                </a:solidFill>
              </a:rPr>
              <a:t>Бешкетувати</a:t>
            </a:r>
          </a:p>
        </p:txBody>
      </p:sp>
      <p:sp>
        <p:nvSpPr>
          <p:cNvPr id="9" name="Рівнобедрений трикутник 6">
            <a:extLst>
              <a:ext uri="{FF2B5EF4-FFF2-40B4-BE49-F238E27FC236}">
                <a16:creationId xmlns:a16="http://schemas.microsoft.com/office/drawing/2014/main" xmlns="" id="{9F94A152-712A-482B-8C53-D611DFEC58CA}"/>
              </a:ext>
            </a:extLst>
          </p:cNvPr>
          <p:cNvSpPr/>
          <p:nvPr/>
        </p:nvSpPr>
        <p:spPr>
          <a:xfrm rot="12878976">
            <a:off x="9564810" y="3107870"/>
            <a:ext cx="180975" cy="409575"/>
          </a:xfrm>
          <a:prstGeom prst="triangle">
            <a:avLst/>
          </a:prstGeom>
          <a:solidFill>
            <a:srgbClr val="2F324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Рівнобедрений трикутник 6">
            <a:extLst>
              <a:ext uri="{FF2B5EF4-FFF2-40B4-BE49-F238E27FC236}">
                <a16:creationId xmlns:a16="http://schemas.microsoft.com/office/drawing/2014/main" xmlns="" id="{9F94A152-712A-482B-8C53-D611DFEC58CA}"/>
              </a:ext>
            </a:extLst>
          </p:cNvPr>
          <p:cNvSpPr/>
          <p:nvPr/>
        </p:nvSpPr>
        <p:spPr>
          <a:xfrm rot="12878976">
            <a:off x="7247361" y="4811269"/>
            <a:ext cx="180975" cy="409575"/>
          </a:xfrm>
          <a:prstGeom prst="triangle">
            <a:avLst/>
          </a:prstGeom>
          <a:solidFill>
            <a:srgbClr val="2F324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Прямокутник 1">
            <a:extLst>
              <a:ext uri="{FF2B5EF4-FFF2-40B4-BE49-F238E27FC236}">
                <a16:creationId xmlns:a16="http://schemas.microsoft.com/office/drawing/2014/main" xmlns="" id="{1459DF86-FF25-4986-98D3-9BEB268A1912}"/>
              </a:ext>
            </a:extLst>
          </p:cNvPr>
          <p:cNvSpPr/>
          <p:nvPr/>
        </p:nvSpPr>
        <p:spPr>
          <a:xfrm>
            <a:off x="3355595" y="4726993"/>
            <a:ext cx="84391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9600" b="1" dirty="0">
                <a:solidFill>
                  <a:srgbClr val="2F3242"/>
                </a:solidFill>
              </a:rPr>
              <a:t>Відважився</a:t>
            </a:r>
          </a:p>
        </p:txBody>
      </p:sp>
    </p:spTree>
    <p:extLst>
      <p:ext uri="{BB962C8B-B14F-4D97-AF65-F5344CB8AC3E}">
        <p14:creationId xmlns:p14="http://schemas.microsoft.com/office/powerpoint/2010/main" val="388159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2198</TotalTime>
  <Words>486</Words>
  <Application>Microsoft Office PowerPoint</Application>
  <PresentationFormat>Произвольный</PresentationFormat>
  <Paragraphs>58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Виктория</cp:lastModifiedBy>
  <cp:revision>1161</cp:revision>
  <dcterms:created xsi:type="dcterms:W3CDTF">2018-01-05T16:38:53Z</dcterms:created>
  <dcterms:modified xsi:type="dcterms:W3CDTF">2022-01-24T18:11:53Z</dcterms:modified>
</cp:coreProperties>
</file>