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442" r:id="rId3"/>
    <p:sldId id="477" r:id="rId4"/>
    <p:sldId id="486" r:id="rId5"/>
    <p:sldId id="487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48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242"/>
    <a:srgbClr val="295FFF"/>
    <a:srgbClr val="FF66FF"/>
    <a:srgbClr val="FFFF00"/>
    <a:srgbClr val="FF7C80"/>
    <a:srgbClr val="00B050"/>
    <a:srgbClr val="709E32"/>
    <a:srgbClr val="E3FE40"/>
    <a:srgbClr val="C55A11"/>
    <a:srgbClr val="169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2" autoAdjust="0"/>
    <p:restoredTop sz="94660"/>
  </p:normalViewPr>
  <p:slideViewPr>
    <p:cSldViewPr snapToGrid="0">
      <p:cViewPr varScale="1">
        <p:scale>
          <a:sx n="50" d="100"/>
          <a:sy n="50" d="100"/>
        </p:scale>
        <p:origin x="-108" y="-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24.01.2022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24.01.2022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24.01.2022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25.01.2022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7217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№66-67</a:t>
            </a:r>
            <a:endParaRPr lang="ru-RU" sz="40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8195" y="4230481"/>
            <a:ext cx="86637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Узагальнення і систематизація знань учнів з теми «Прикметник»</a:t>
            </a:r>
            <a:endParaRPr lang="ru-RU" sz="4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965" y="372989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Українська мова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78195" y="37298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ПЕРЕВІРЯЮ СВОЇ ДОСЯГНЕННЯ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3889" r="2344" b="6623"/>
          <a:stretch/>
        </p:blipFill>
        <p:spPr>
          <a:xfrm>
            <a:off x="8026052" y="1019320"/>
            <a:ext cx="3815861" cy="2575022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/>
          <a:srcRect l="7656" t="13726" r="71900" b="34618"/>
          <a:stretch/>
        </p:blipFill>
        <p:spPr>
          <a:xfrm>
            <a:off x="1363732" y="2414850"/>
            <a:ext cx="2576004" cy="370535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355596" y="494531"/>
            <a:ext cx="8732066" cy="63807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ПЕРЕВІРЯЮ СВОЇ ДОСЯГНЕННЯ З ТЕМИ «ПРИКМЕТНИК»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516312"/>
            <a:ext cx="1054100" cy="1341688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 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Мої досягнення</a:t>
            </a:r>
            <a:r>
              <a:rPr lang="uk-UA" sz="1400" b="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12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6" name="Пятиугольник 5"/>
          <p:cNvSpPr/>
          <p:nvPr/>
        </p:nvSpPr>
        <p:spPr>
          <a:xfrm>
            <a:off x="720269" y="1439622"/>
            <a:ext cx="3393830" cy="668215"/>
          </a:xfrm>
          <a:prstGeom prst="homePlate">
            <a:avLst/>
          </a:prstGeom>
          <a:solidFill>
            <a:srgbClr val="295FFF"/>
          </a:solidFill>
          <a:ln>
            <a:solidFill>
              <a:srgbClr val="29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Завдання 7.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616820" y="1411168"/>
            <a:ext cx="6969044" cy="1877438"/>
          </a:xfrm>
          <a:prstGeom prst="roundRect">
            <a:avLst/>
          </a:prstGeom>
          <a:solidFill>
            <a:srgbClr val="295FFF"/>
          </a:solidFill>
          <a:ln>
            <a:solidFill>
              <a:srgbClr val="295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3243" y="1411169"/>
            <a:ext cx="660558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     </a:t>
            </a:r>
            <a:r>
              <a:rPr lang="uk-UA" sz="2800" b="1" dirty="0">
                <a:solidFill>
                  <a:schemeClr val="bg1"/>
                </a:solidFill>
              </a:rPr>
              <a:t>Родзинка пропонує гру «Скажи навпаки». Добери до поданих прикметників протилежні за значенням і запиши.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4997335" y="3870031"/>
            <a:ext cx="5647344" cy="2348853"/>
            <a:chOff x="4984272" y="3556522"/>
            <a:chExt cx="5647344" cy="2348853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 rotWithShape="1">
            <a:blip r:embed="rId3"/>
            <a:srcRect r="51242"/>
            <a:stretch/>
          </p:blipFill>
          <p:spPr>
            <a:xfrm>
              <a:off x="4984272" y="3556522"/>
              <a:ext cx="5647344" cy="1104900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 rotWithShape="1">
            <a:blip r:embed="rId3"/>
            <a:srcRect l="52758"/>
            <a:stretch/>
          </p:blipFill>
          <p:spPr>
            <a:xfrm>
              <a:off x="4984272" y="4800475"/>
              <a:ext cx="5471751" cy="1104900"/>
            </a:xfrm>
            <a:prstGeom prst="rect">
              <a:avLst/>
            </a:prstGeom>
          </p:spPr>
        </p:pic>
      </p:grpSp>
      <p:sp>
        <p:nvSpPr>
          <p:cNvPr id="19" name="Скругленный прямоугольник 18"/>
          <p:cNvSpPr/>
          <p:nvPr/>
        </p:nvSpPr>
        <p:spPr>
          <a:xfrm>
            <a:off x="7721629" y="3730978"/>
            <a:ext cx="187263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i="1" dirty="0">
              <a:solidFill>
                <a:schemeClr val="tx1"/>
              </a:solidFill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721629" y="4299522"/>
            <a:ext cx="187263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i="1" dirty="0">
              <a:solidFill>
                <a:schemeClr val="tx1"/>
              </a:solidFill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7159716" y="4948371"/>
            <a:ext cx="187263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i="1" dirty="0">
              <a:solidFill>
                <a:schemeClr val="tx1"/>
              </a:solidFill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7159716" y="5525678"/>
            <a:ext cx="187263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4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55596" y="494531"/>
            <a:ext cx="8732066" cy="63807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ПЕРЕВІРЯЮ СВОЇ ДОСЯГНЕННЯ З ТЕМИ «ПРИКМЕТНИК»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516312"/>
            <a:ext cx="1054100" cy="1341688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 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Мої досягнення</a:t>
            </a:r>
            <a:r>
              <a:rPr lang="uk-UA" sz="1400" b="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12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6" name="Пятиугольник 5"/>
          <p:cNvSpPr/>
          <p:nvPr/>
        </p:nvSpPr>
        <p:spPr>
          <a:xfrm>
            <a:off x="703417" y="1407918"/>
            <a:ext cx="3393830" cy="668215"/>
          </a:xfrm>
          <a:prstGeom prst="homePlate">
            <a:avLst/>
          </a:prstGeom>
          <a:solidFill>
            <a:srgbClr val="295FFF"/>
          </a:solidFill>
          <a:ln>
            <a:solidFill>
              <a:srgbClr val="29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Завдання 8.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616820" y="1411168"/>
            <a:ext cx="6969044" cy="1569661"/>
          </a:xfrm>
          <a:prstGeom prst="roundRect">
            <a:avLst/>
          </a:prstGeom>
          <a:solidFill>
            <a:srgbClr val="295FFF"/>
          </a:solidFill>
          <a:ln>
            <a:solidFill>
              <a:srgbClr val="295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3243" y="1411169"/>
            <a:ext cx="6605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     Допоможи Читалочці перетворити сполучення слів за зразком.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r="5695"/>
          <a:stretch/>
        </p:blipFill>
        <p:spPr>
          <a:xfrm>
            <a:off x="3997685" y="3687872"/>
            <a:ext cx="8014365" cy="249238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/>
          <a:srcRect l="3517" r="9924"/>
          <a:stretch/>
        </p:blipFill>
        <p:spPr>
          <a:xfrm flipH="1">
            <a:off x="586978" y="2351442"/>
            <a:ext cx="3410707" cy="3405162"/>
          </a:xfrm>
          <a:prstGeom prst="rect">
            <a:avLst/>
          </a:prstGeom>
        </p:spPr>
      </p:pic>
      <p:sp>
        <p:nvSpPr>
          <p:cNvPr id="15" name="Скругленный прямоугольник 14"/>
          <p:cNvSpPr/>
          <p:nvPr/>
        </p:nvSpPr>
        <p:spPr>
          <a:xfrm>
            <a:off x="7525686" y="4236674"/>
            <a:ext cx="2924600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7625835" y="4785476"/>
            <a:ext cx="2924600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7927970" y="5376007"/>
            <a:ext cx="3110144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80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55596" y="494531"/>
            <a:ext cx="8732066" cy="63807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ПЕРЕВІРЯЮ СВОЇ ДОСЯГНЕННЯ З ТЕМИ «ПРИКМЕТНИК»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516312"/>
            <a:ext cx="1054100" cy="1341688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 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Мої досягнення</a:t>
            </a:r>
            <a:r>
              <a:rPr lang="uk-UA" sz="1400" b="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12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6" name="Пятиугольник 5"/>
          <p:cNvSpPr/>
          <p:nvPr/>
        </p:nvSpPr>
        <p:spPr>
          <a:xfrm>
            <a:off x="703417" y="1411168"/>
            <a:ext cx="3393830" cy="668215"/>
          </a:xfrm>
          <a:prstGeom prst="homePlate">
            <a:avLst/>
          </a:prstGeom>
          <a:solidFill>
            <a:srgbClr val="295FFF"/>
          </a:solidFill>
          <a:ln>
            <a:solidFill>
              <a:srgbClr val="29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Завдання 9.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616820" y="1411168"/>
            <a:ext cx="6969044" cy="1945986"/>
          </a:xfrm>
          <a:prstGeom prst="roundRect">
            <a:avLst/>
          </a:prstGeom>
          <a:solidFill>
            <a:srgbClr val="295FFF"/>
          </a:solidFill>
          <a:ln>
            <a:solidFill>
              <a:srgbClr val="295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3243" y="1411169"/>
            <a:ext cx="66055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     </a:t>
            </a:r>
            <a:r>
              <a:rPr lang="uk-UA" sz="2800" b="1" dirty="0">
                <a:solidFill>
                  <a:schemeClr val="bg1"/>
                </a:solidFill>
              </a:rPr>
              <a:t>Розгадай ребус Родзинки. Склади й запиши зі словом-відгадкою два речення, щоб це слово мало пряме і переносне значення.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5145"/>
          <a:stretch/>
        </p:blipFill>
        <p:spPr>
          <a:xfrm>
            <a:off x="4271747" y="4314665"/>
            <a:ext cx="7648575" cy="120164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/>
          <a:srcRect l="7656" t="13726" r="71900" b="34618"/>
          <a:stretch/>
        </p:blipFill>
        <p:spPr>
          <a:xfrm>
            <a:off x="1054100" y="2262952"/>
            <a:ext cx="2728150" cy="392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7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55596" y="494531"/>
            <a:ext cx="8732066" cy="63807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ПЕРЕВІРЯЮ СВОЇ ДОСЯГНЕННЯ З ТЕМИ «ПРИКМЕТНИК»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516312"/>
            <a:ext cx="1054100" cy="1341688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 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Мої досягнення</a:t>
            </a:r>
            <a:r>
              <a:rPr lang="uk-UA" sz="1400" b="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12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6" name="Пятиугольник 5"/>
          <p:cNvSpPr/>
          <p:nvPr/>
        </p:nvSpPr>
        <p:spPr>
          <a:xfrm>
            <a:off x="703417" y="1411168"/>
            <a:ext cx="3393830" cy="668215"/>
          </a:xfrm>
          <a:prstGeom prst="homePlate">
            <a:avLst/>
          </a:prstGeom>
          <a:solidFill>
            <a:srgbClr val="295FFF"/>
          </a:solidFill>
          <a:ln>
            <a:solidFill>
              <a:srgbClr val="29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Завдання 9.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616820" y="1411168"/>
            <a:ext cx="6969044" cy="1945986"/>
          </a:xfrm>
          <a:prstGeom prst="roundRect">
            <a:avLst/>
          </a:prstGeom>
          <a:solidFill>
            <a:srgbClr val="295FFF"/>
          </a:solidFill>
          <a:ln>
            <a:solidFill>
              <a:srgbClr val="295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3243" y="1411169"/>
            <a:ext cx="66055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     </a:t>
            </a:r>
            <a:r>
              <a:rPr lang="uk-UA" sz="2800" b="1" dirty="0">
                <a:solidFill>
                  <a:schemeClr val="bg1"/>
                </a:solidFill>
              </a:rPr>
              <a:t>Розгадай ребус Родзинки. Склади й запиши зі словом-відгадкою два речення, щоб це слово мало пряме і переносне значення.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/>
          <a:srcRect l="7656" t="13726" r="71900" b="34618"/>
          <a:stretch/>
        </p:blipFill>
        <p:spPr>
          <a:xfrm>
            <a:off x="1054100" y="2262952"/>
            <a:ext cx="2728150" cy="392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1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55596" y="494531"/>
            <a:ext cx="8732066" cy="109527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ПЕРЕВІРЯЮ СВОЇ ДОСЯГНЕННЯ З ТЕМИ «ПРИКМЕТНИК» 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Ґаджик, Родзинка, Читалочка і Щебетунчик збираються відвідати цікаві місця. Якщо хочеш приєднатися до них, виконай подані завдання.</a:t>
            </a:r>
          </a:p>
        </p:txBody>
      </p:sp>
      <p:sp>
        <p:nvSpPr>
          <p:cNvPr id="6" name="Пятиугольник 5"/>
          <p:cNvSpPr/>
          <p:nvPr/>
        </p:nvSpPr>
        <p:spPr>
          <a:xfrm>
            <a:off x="703417" y="1969942"/>
            <a:ext cx="3393830" cy="668215"/>
          </a:xfrm>
          <a:prstGeom prst="homePlate">
            <a:avLst/>
          </a:prstGeom>
          <a:solidFill>
            <a:srgbClr val="295FFF"/>
          </a:solidFill>
          <a:ln>
            <a:solidFill>
              <a:srgbClr val="29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Завдання 1.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637602" y="1948976"/>
            <a:ext cx="6969044" cy="1174971"/>
          </a:xfrm>
          <a:prstGeom prst="roundRect">
            <a:avLst/>
          </a:prstGeom>
          <a:solidFill>
            <a:srgbClr val="295FFF"/>
          </a:solidFill>
          <a:ln>
            <a:solidFill>
              <a:srgbClr val="295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14024" y="1948976"/>
            <a:ext cx="6792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</a:rPr>
              <a:t>     Допоможи Родзинці доповнити схему – запиши пропущені слова.</a:t>
            </a:r>
          </a:p>
        </p:txBody>
      </p:sp>
      <p:grpSp>
        <p:nvGrpSpPr>
          <p:cNvPr id="16" name="Группа 15"/>
          <p:cNvGrpSpPr/>
          <p:nvPr/>
        </p:nvGrpSpPr>
        <p:grpSpPr>
          <a:xfrm>
            <a:off x="1277983" y="3385360"/>
            <a:ext cx="10820565" cy="3218239"/>
            <a:chOff x="1267097" y="3385360"/>
            <a:chExt cx="10820565" cy="3218239"/>
          </a:xfrm>
        </p:grpSpPr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56436" y="3483114"/>
              <a:ext cx="10631226" cy="3120485"/>
            </a:xfrm>
            <a:prstGeom prst="rect">
              <a:avLst/>
            </a:prstGeom>
          </p:spPr>
        </p:pic>
        <p:sp>
          <p:nvSpPr>
            <p:cNvPr id="15" name="Прямоугольник 14"/>
            <p:cNvSpPr/>
            <p:nvPr/>
          </p:nvSpPr>
          <p:spPr>
            <a:xfrm>
              <a:off x="1267097" y="3385360"/>
              <a:ext cx="3187337" cy="4812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7" name="Скругленный прямоугольник 16"/>
          <p:cNvSpPr/>
          <p:nvPr/>
        </p:nvSpPr>
        <p:spPr>
          <a:xfrm>
            <a:off x="2989646" y="4782391"/>
            <a:ext cx="187263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i="1" dirty="0">
              <a:solidFill>
                <a:schemeClr val="tx1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601368" y="5785678"/>
            <a:ext cx="187263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i="1" dirty="0">
              <a:solidFill>
                <a:schemeClr val="tx1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424609" y="5789486"/>
            <a:ext cx="187263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i="1" dirty="0">
              <a:solidFill>
                <a:schemeClr val="tx1"/>
              </a:solidFill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185805" y="5785677"/>
            <a:ext cx="187263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i="1" dirty="0">
              <a:solidFill>
                <a:schemeClr val="tx1"/>
              </a:solidFill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9776716" y="5792533"/>
            <a:ext cx="187263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i="1" dirty="0">
              <a:solidFill>
                <a:schemeClr val="tx1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 rotWithShape="1">
          <a:blip r:embed="rId4"/>
          <a:srcRect l="7656" t="13726" r="71900" b="34618"/>
          <a:stretch/>
        </p:blipFill>
        <p:spPr>
          <a:xfrm>
            <a:off x="462097" y="2735911"/>
            <a:ext cx="1988677" cy="2860537"/>
          </a:xfrm>
          <a:prstGeom prst="rect">
            <a:avLst/>
          </a:prstGeom>
        </p:spPr>
      </p:pic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516312"/>
            <a:ext cx="1054100" cy="1341688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 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Мої досягнення</a:t>
            </a:r>
            <a:r>
              <a:rPr lang="uk-UA" sz="1400" b="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10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79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55596" y="494531"/>
            <a:ext cx="8732066" cy="63807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ПЕРЕВІРЯЮ СВОЇ ДОСЯГНЕННЯ З ТЕМИ «ПРИКМЕТНИК»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516312"/>
            <a:ext cx="1054100" cy="1341688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 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Мої досягнення</a:t>
            </a:r>
            <a:r>
              <a:rPr lang="uk-UA" sz="1400" b="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10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6" name="Пятиугольник 5"/>
          <p:cNvSpPr/>
          <p:nvPr/>
        </p:nvSpPr>
        <p:spPr>
          <a:xfrm>
            <a:off x="703417" y="1621105"/>
            <a:ext cx="3393830" cy="668215"/>
          </a:xfrm>
          <a:prstGeom prst="homePlate">
            <a:avLst/>
          </a:prstGeom>
          <a:solidFill>
            <a:srgbClr val="295FFF"/>
          </a:solidFill>
          <a:ln>
            <a:solidFill>
              <a:srgbClr val="29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Завдання 2.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627211" y="1594273"/>
            <a:ext cx="6969044" cy="1815883"/>
          </a:xfrm>
          <a:prstGeom prst="roundRect">
            <a:avLst/>
          </a:prstGeom>
          <a:solidFill>
            <a:srgbClr val="295FFF"/>
          </a:solidFill>
          <a:ln>
            <a:solidFill>
              <a:srgbClr val="295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3634" y="1594274"/>
            <a:ext cx="66055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     Прочитай, якими прикметниками Щебетунчик описав предмети. Знайди «зайвий» прикметник у кожному рядку і закресли його.</a:t>
            </a:r>
          </a:p>
        </p:txBody>
      </p:sp>
      <p:pic>
        <p:nvPicPr>
          <p:cNvPr id="1026" name="Picture 2" descr="Картинки по запросу &quot;клипарт шоколадная конфета&quot;&quot;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90" t="10093" r="32116" b="12226"/>
          <a:stretch/>
        </p:blipFill>
        <p:spPr bwMode="auto">
          <a:xfrm>
            <a:off x="9236495" y="3871820"/>
            <a:ext cx="2513771" cy="22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230523" y="2313603"/>
            <a:ext cx="2631739" cy="389497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097247" y="3982251"/>
            <a:ext cx="5002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     </a:t>
            </a:r>
            <a:r>
              <a:rPr lang="uk-UA" sz="3600" b="1" dirty="0"/>
              <a:t>Цукерка </a:t>
            </a:r>
            <a:r>
              <a:rPr lang="uk-UA" sz="3600" dirty="0"/>
              <a:t>шоколадна, солодка, ласкава, смачна, кругла.</a:t>
            </a:r>
            <a:endParaRPr lang="uk-UA" sz="3600" b="1" dirty="0"/>
          </a:p>
        </p:txBody>
      </p:sp>
    </p:spTree>
    <p:extLst>
      <p:ext uri="{BB962C8B-B14F-4D97-AF65-F5344CB8AC3E}">
        <p14:creationId xmlns:p14="http://schemas.microsoft.com/office/powerpoint/2010/main" val="338389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55596" y="494531"/>
            <a:ext cx="8732066" cy="63807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ПЕРЕВІРЯЮ СВОЇ ДОСЯГНЕННЯ З ТЕМИ «ПРИКМЕТНИК»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516312"/>
            <a:ext cx="1054100" cy="1341688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 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Мої досягнення</a:t>
            </a:r>
            <a:r>
              <a:rPr lang="uk-UA" sz="1400" b="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10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Картинки по запросу &quot;футбольный мяч клипарт&quot;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499" y="3830977"/>
            <a:ext cx="2401719" cy="235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кругленный прямоугольник 10"/>
          <p:cNvSpPr/>
          <p:nvPr/>
        </p:nvSpPr>
        <p:spPr>
          <a:xfrm>
            <a:off x="4627211" y="1594273"/>
            <a:ext cx="6969044" cy="1815883"/>
          </a:xfrm>
          <a:prstGeom prst="roundRect">
            <a:avLst/>
          </a:prstGeom>
          <a:solidFill>
            <a:srgbClr val="295FFF"/>
          </a:solidFill>
          <a:ln>
            <a:solidFill>
              <a:srgbClr val="295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3634" y="1594274"/>
            <a:ext cx="66055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     Прочитай, якими прикметниками Щебетунчик описав предмети. Знайди «зайвий» прикметник у кожному рядку і закресли його.</a:t>
            </a:r>
          </a:p>
        </p:txBody>
      </p:sp>
      <p:sp>
        <p:nvSpPr>
          <p:cNvPr id="17" name="Пятиугольник 16"/>
          <p:cNvSpPr/>
          <p:nvPr/>
        </p:nvSpPr>
        <p:spPr>
          <a:xfrm>
            <a:off x="703417" y="1621105"/>
            <a:ext cx="3393830" cy="668215"/>
          </a:xfrm>
          <a:prstGeom prst="homePlate">
            <a:avLst/>
          </a:prstGeom>
          <a:solidFill>
            <a:srgbClr val="295FFF"/>
          </a:solidFill>
          <a:ln>
            <a:solidFill>
              <a:srgbClr val="29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Завдання 2.</a:t>
            </a:r>
            <a:endParaRPr lang="ru-RU" sz="36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230523" y="2313603"/>
            <a:ext cx="2631739" cy="389497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097247" y="4036524"/>
            <a:ext cx="5002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     </a:t>
            </a:r>
            <a:r>
              <a:rPr lang="uk-UA" sz="3600" b="1" dirty="0"/>
              <a:t>М'яч </a:t>
            </a:r>
            <a:r>
              <a:rPr lang="uk-UA" sz="3600" dirty="0"/>
              <a:t>шкіряний, круглий, футбольний, солодкий, великий.</a:t>
            </a:r>
            <a:endParaRPr lang="uk-UA" sz="3600" b="1" dirty="0"/>
          </a:p>
        </p:txBody>
      </p:sp>
    </p:spTree>
    <p:extLst>
      <p:ext uri="{BB962C8B-B14F-4D97-AF65-F5344CB8AC3E}">
        <p14:creationId xmlns:p14="http://schemas.microsoft.com/office/powerpoint/2010/main" val="203621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55596" y="494531"/>
            <a:ext cx="8732066" cy="63807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ПЕРЕВІРЯЮ СВОЇ ДОСЯГНЕННЯ З ТЕМИ «ПРИКМЕТНИК»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516312"/>
            <a:ext cx="1054100" cy="1341688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 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Мої досягнення</a:t>
            </a:r>
            <a:r>
              <a:rPr lang="uk-UA" sz="1400" b="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10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4100" name="Picture 4" descr="ÐÐ°ÑÑÐ¸Ð½ÐºÐ¸ Ð¿Ð¾ Ð·Ð°Ð¿ÑÐ¾ÑÑ ÐºÐ»Ð¸Ð¿Ð°ÑÑ ÑÐ¾Ð»Ð½ÑÐµ ÑÐ¼ÐµÐµÑÑ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503" y="3462744"/>
            <a:ext cx="2851648" cy="256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Скругленный прямоугольник 9"/>
          <p:cNvSpPr/>
          <p:nvPr/>
        </p:nvSpPr>
        <p:spPr>
          <a:xfrm>
            <a:off x="4627211" y="1594273"/>
            <a:ext cx="6969044" cy="1815883"/>
          </a:xfrm>
          <a:prstGeom prst="roundRect">
            <a:avLst/>
          </a:prstGeom>
          <a:solidFill>
            <a:srgbClr val="295FFF"/>
          </a:solidFill>
          <a:ln>
            <a:solidFill>
              <a:srgbClr val="295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3634" y="1594274"/>
            <a:ext cx="66055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     Прочитай, якими прикметниками Щебетунчик описав предмети. Знайди «зайвий» прикметник у кожному рядку і закресли його.</a:t>
            </a:r>
          </a:p>
        </p:txBody>
      </p:sp>
      <p:sp>
        <p:nvSpPr>
          <p:cNvPr id="16" name="Пятиугольник 15"/>
          <p:cNvSpPr/>
          <p:nvPr/>
        </p:nvSpPr>
        <p:spPr>
          <a:xfrm>
            <a:off x="703417" y="1621105"/>
            <a:ext cx="3393830" cy="668215"/>
          </a:xfrm>
          <a:prstGeom prst="homePlate">
            <a:avLst/>
          </a:prstGeom>
          <a:solidFill>
            <a:srgbClr val="295FFF"/>
          </a:solidFill>
          <a:ln>
            <a:solidFill>
              <a:srgbClr val="29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Завдання 2.</a:t>
            </a:r>
            <a:endParaRPr lang="ru-RU" sz="3600" b="1" dirty="0">
              <a:solidFill>
                <a:schemeClr val="bg1"/>
              </a:solidFill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99193" y="2313603"/>
            <a:ext cx="2631739" cy="389497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661262" y="4036524"/>
            <a:ext cx="5002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     </a:t>
            </a:r>
            <a:r>
              <a:rPr lang="uk-UA" sz="3600" b="1" dirty="0"/>
              <a:t>Сонце </a:t>
            </a:r>
            <a:r>
              <a:rPr lang="uk-UA" sz="3600" dirty="0"/>
              <a:t>кругле, яскраве, жовте,</a:t>
            </a:r>
          </a:p>
          <a:p>
            <a:r>
              <a:rPr lang="uk-UA" sz="3600" dirty="0"/>
              <a:t>лагідне, тепле.</a:t>
            </a:r>
            <a:endParaRPr lang="uk-UA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447249" y="4597183"/>
            <a:ext cx="2111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     </a:t>
            </a:r>
            <a:r>
              <a:rPr lang="uk-UA" sz="3600" dirty="0"/>
              <a:t>смачне</a:t>
            </a:r>
          </a:p>
        </p:txBody>
      </p:sp>
    </p:spTree>
    <p:extLst>
      <p:ext uri="{BB962C8B-B14F-4D97-AF65-F5344CB8AC3E}">
        <p14:creationId xmlns:p14="http://schemas.microsoft.com/office/powerpoint/2010/main" val="11705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068" y="3703146"/>
            <a:ext cx="8529553" cy="203197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l="3802" t="4220" r="4673" b="3952"/>
          <a:stretch/>
        </p:blipFill>
        <p:spPr>
          <a:xfrm flipH="1">
            <a:off x="396922" y="2305419"/>
            <a:ext cx="2991310" cy="324955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355596" y="494531"/>
            <a:ext cx="8732066" cy="63807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ПЕРЕВІРЯЮ СВОЇ ДОСЯГНЕННЯ З ТЕМИ «ПРИКМЕТНИК»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516312"/>
            <a:ext cx="1054100" cy="1341688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 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Мої досягнення</a:t>
            </a:r>
            <a:r>
              <a:rPr lang="uk-UA" sz="1400" b="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10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6" name="Пятиугольник 5"/>
          <p:cNvSpPr/>
          <p:nvPr/>
        </p:nvSpPr>
        <p:spPr>
          <a:xfrm>
            <a:off x="703417" y="1411169"/>
            <a:ext cx="3393830" cy="668215"/>
          </a:xfrm>
          <a:prstGeom prst="homePlate">
            <a:avLst/>
          </a:prstGeom>
          <a:solidFill>
            <a:srgbClr val="295FFF"/>
          </a:solidFill>
          <a:ln>
            <a:solidFill>
              <a:srgbClr val="29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Завдання 3.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616820" y="1411169"/>
            <a:ext cx="6969044" cy="1569660"/>
          </a:xfrm>
          <a:prstGeom prst="roundRect">
            <a:avLst/>
          </a:prstGeom>
          <a:solidFill>
            <a:srgbClr val="295FFF"/>
          </a:solidFill>
          <a:ln>
            <a:solidFill>
              <a:srgbClr val="295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3243" y="1411169"/>
            <a:ext cx="6605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     </a:t>
            </a:r>
            <a:r>
              <a:rPr lang="uk-UA" sz="3200" b="1" dirty="0">
                <a:solidFill>
                  <a:schemeClr val="bg1"/>
                </a:solidFill>
              </a:rPr>
              <a:t>Допоможи Ґаджикові дібрати прикметники до поданих іменників </a:t>
            </a:r>
          </a:p>
          <a:p>
            <a:pPr algn="ctr"/>
            <a:r>
              <a:rPr lang="uk-UA" sz="3200" b="1" dirty="0">
                <a:solidFill>
                  <a:schemeClr val="bg1"/>
                </a:solidFill>
              </a:rPr>
              <a:t>за зразком.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560641" y="4044482"/>
            <a:ext cx="187263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>
                <a:solidFill>
                  <a:schemeClr val="tx1"/>
                </a:solidFill>
              </a:rPr>
              <a:t>який?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582267" y="4604591"/>
            <a:ext cx="187263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>
                <a:solidFill>
                  <a:schemeClr val="tx1"/>
                </a:solidFill>
              </a:rPr>
              <a:t>яка?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455265" y="5068939"/>
            <a:ext cx="187263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>
                <a:solidFill>
                  <a:schemeClr val="tx1"/>
                </a:solidFill>
              </a:rPr>
              <a:t>які?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7041356" y="4051419"/>
            <a:ext cx="187263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 smtClean="0">
                <a:solidFill>
                  <a:schemeClr val="tx1"/>
                </a:solidFill>
              </a:rPr>
              <a:t> 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8970209" y="4044482"/>
            <a:ext cx="187263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 smtClean="0">
                <a:solidFill>
                  <a:schemeClr val="tx1"/>
                </a:solidFill>
              </a:rPr>
              <a:t> 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763609" y="4583166"/>
            <a:ext cx="187263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 smtClean="0">
                <a:solidFill>
                  <a:schemeClr val="tx1"/>
                </a:solidFill>
              </a:rPr>
              <a:t> 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8446456" y="4578109"/>
            <a:ext cx="187263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 smtClean="0">
                <a:solidFill>
                  <a:schemeClr val="tx1"/>
                </a:solidFill>
              </a:rPr>
              <a:t> 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669741" y="5087310"/>
            <a:ext cx="187263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 smtClean="0">
                <a:solidFill>
                  <a:schemeClr val="tx1"/>
                </a:solidFill>
              </a:rPr>
              <a:t> 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8030258" y="5091486"/>
            <a:ext cx="187263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 smtClean="0">
                <a:solidFill>
                  <a:schemeClr val="tx1"/>
                </a:solidFill>
              </a:rPr>
              <a:t> 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616856" y="3532254"/>
            <a:ext cx="187263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>
                <a:solidFill>
                  <a:schemeClr val="tx1"/>
                </a:solidFill>
              </a:rPr>
              <a:t>яке?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8873881" y="3527159"/>
            <a:ext cx="187263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 smtClean="0">
                <a:solidFill>
                  <a:schemeClr val="tx1"/>
                </a:solidFill>
              </a:rPr>
              <a:t> 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001243" y="3539578"/>
            <a:ext cx="187263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 smtClean="0">
                <a:solidFill>
                  <a:schemeClr val="tx1"/>
                </a:solidFill>
              </a:rPr>
              <a:t> </a:t>
            </a:r>
            <a:endParaRPr lang="ru-RU" sz="3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76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55596" y="494531"/>
            <a:ext cx="8732066" cy="63807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ПЕРЕВІРЯЮ СВОЇ ДОСЯГНЕННЯ З ТЕМИ «ПРИКМЕТНИК»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516312"/>
            <a:ext cx="1054100" cy="1341688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 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Мої досягнення</a:t>
            </a:r>
            <a:r>
              <a:rPr lang="uk-UA" sz="1400" b="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11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6" name="Пятиугольник 5"/>
          <p:cNvSpPr/>
          <p:nvPr/>
        </p:nvSpPr>
        <p:spPr>
          <a:xfrm>
            <a:off x="703417" y="1411168"/>
            <a:ext cx="3393830" cy="668215"/>
          </a:xfrm>
          <a:prstGeom prst="homePlate">
            <a:avLst/>
          </a:prstGeom>
          <a:solidFill>
            <a:srgbClr val="295FFF"/>
          </a:solidFill>
          <a:ln>
            <a:solidFill>
              <a:srgbClr val="29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Завдання 4.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616820" y="1411168"/>
            <a:ext cx="6969044" cy="1261885"/>
          </a:xfrm>
          <a:prstGeom prst="roundRect">
            <a:avLst/>
          </a:prstGeom>
          <a:solidFill>
            <a:srgbClr val="295FFF"/>
          </a:solidFill>
          <a:ln>
            <a:solidFill>
              <a:srgbClr val="295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3243" y="1411169"/>
            <a:ext cx="66055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bg1"/>
                </a:solidFill>
              </a:rPr>
              <a:t>     </a:t>
            </a:r>
            <a:r>
              <a:rPr lang="uk-UA" sz="2400" b="1" dirty="0">
                <a:solidFill>
                  <a:schemeClr val="bg1"/>
                </a:solidFill>
              </a:rPr>
              <a:t>Допоможи Читалочці знайти в тексті прикметники. Підкресли їх і </a:t>
            </a:r>
            <a:r>
              <a:rPr lang="uk-UA" sz="2400" b="1" dirty="0" err="1">
                <a:solidFill>
                  <a:schemeClr val="bg1"/>
                </a:solidFill>
              </a:rPr>
              <a:t>випиши</a:t>
            </a:r>
            <a:r>
              <a:rPr lang="uk-UA" sz="2400" b="1" dirty="0">
                <a:solidFill>
                  <a:schemeClr val="bg1"/>
                </a:solidFill>
              </a:rPr>
              <a:t> разом з іменниками, з якими вони зв'язані.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80280" y="2951612"/>
            <a:ext cx="66055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     У парку росли великі дерева і один маленький паросток. Він мав тонке стебельце і два листочки. Йому подобалося, коли надвечір падав теплий дощ, і не подобалась холодна роса вранці.</a:t>
            </a:r>
          </a:p>
          <a:p>
            <a:pPr algn="r"/>
            <a:r>
              <a:rPr lang="uk-UA" sz="3200" b="1" i="1" dirty="0"/>
              <a:t>За Катериною </a:t>
            </a:r>
            <a:r>
              <a:rPr lang="uk-UA" sz="3200" b="1" i="1" dirty="0" err="1"/>
              <a:t>Міхаліциною</a:t>
            </a:r>
            <a:endParaRPr lang="uk-UA" sz="3200" b="1" i="1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2"/>
          <a:srcRect l="3517" r="9924"/>
          <a:stretch/>
        </p:blipFill>
        <p:spPr>
          <a:xfrm flipH="1">
            <a:off x="1019076" y="2355121"/>
            <a:ext cx="3410707" cy="340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7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/>
          <a:srcRect l="3802" t="4220" r="4673" b="3952"/>
          <a:stretch/>
        </p:blipFill>
        <p:spPr>
          <a:xfrm flipH="1">
            <a:off x="421106" y="2292885"/>
            <a:ext cx="2097993" cy="227911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355596" y="494531"/>
            <a:ext cx="8732066" cy="63807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ПЕРЕВІРЯЮ СВОЇ ДОСЯГНЕННЯ З ТЕМИ «ПРИКМЕТНИК»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516312"/>
            <a:ext cx="1054100" cy="1341688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 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Мої досягнення</a:t>
            </a:r>
            <a:r>
              <a:rPr lang="uk-UA" sz="1400" b="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11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6" name="Пятиугольник 5"/>
          <p:cNvSpPr/>
          <p:nvPr/>
        </p:nvSpPr>
        <p:spPr>
          <a:xfrm>
            <a:off x="703417" y="1456402"/>
            <a:ext cx="3393830" cy="668215"/>
          </a:xfrm>
          <a:prstGeom prst="homePlate">
            <a:avLst/>
          </a:prstGeom>
          <a:solidFill>
            <a:srgbClr val="295FFF"/>
          </a:solidFill>
          <a:ln>
            <a:solidFill>
              <a:srgbClr val="29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Завдання 5.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616820" y="1411168"/>
            <a:ext cx="6969044" cy="1446551"/>
          </a:xfrm>
          <a:prstGeom prst="roundRect">
            <a:avLst/>
          </a:prstGeom>
          <a:solidFill>
            <a:srgbClr val="295FFF"/>
          </a:solidFill>
          <a:ln>
            <a:solidFill>
              <a:srgbClr val="295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3243" y="1411169"/>
            <a:ext cx="66055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     </a:t>
            </a:r>
            <a:r>
              <a:rPr lang="uk-UA" sz="2800" b="1" dirty="0">
                <a:solidFill>
                  <a:schemeClr val="bg1"/>
                </a:solidFill>
              </a:rPr>
              <a:t>Допоможи Ґаджикові записати подані словосполучення слів у дві колонки: «один» і «багато».</a:t>
            </a:r>
            <a:endParaRPr lang="uk-UA" sz="3200" b="1" dirty="0">
              <a:solidFill>
                <a:schemeClr val="bg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905627" y="3302181"/>
            <a:ext cx="2191620" cy="472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solidFill>
                  <a:schemeClr val="tx1"/>
                </a:solidFill>
              </a:rPr>
              <a:t>веселий сміх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889195" y="3943434"/>
            <a:ext cx="2525690" cy="497461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solidFill>
                  <a:schemeClr val="tx1"/>
                </a:solidFill>
              </a:rPr>
              <a:t>зимові розваги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374800" y="3302181"/>
            <a:ext cx="2293098" cy="472986"/>
          </a:xfrm>
          <a:prstGeom prst="round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solidFill>
                  <a:schemeClr val="tx1"/>
                </a:solidFill>
              </a:rPr>
              <a:t>білі сніжинки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374800" y="3951140"/>
            <a:ext cx="2475978" cy="4897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solidFill>
                  <a:schemeClr val="tx1"/>
                </a:solidFill>
              </a:rPr>
              <a:t>високе дерево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8810693" y="3943434"/>
            <a:ext cx="2735023" cy="497461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solidFill>
                  <a:schemeClr val="tx1"/>
                </a:solidFill>
              </a:rPr>
              <a:t>нові ковзани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8836363" y="3307611"/>
            <a:ext cx="2749502" cy="467555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solidFill>
                  <a:schemeClr val="tx1"/>
                </a:solidFill>
              </a:rPr>
              <a:t>велика ковзанка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3097435" y="4696555"/>
            <a:ext cx="2191620" cy="4729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ОДИН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7877777" y="4692611"/>
            <a:ext cx="2191620" cy="4729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БАГАТО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136611" y="5300462"/>
            <a:ext cx="4113268" cy="12994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 smtClean="0">
                <a:solidFill>
                  <a:schemeClr val="tx1"/>
                </a:solidFill>
              </a:rPr>
              <a:t>---------------</a:t>
            </a:r>
            <a:endParaRPr lang="ru-RU" sz="2800" dirty="0">
              <a:solidFill>
                <a:schemeClr val="tx1"/>
              </a:solidFill>
            </a:endParaRPr>
          </a:p>
          <a:p>
            <a:pPr algn="ctr"/>
            <a:r>
              <a:rPr lang="uk-UA" sz="2800" dirty="0">
                <a:solidFill>
                  <a:schemeClr val="tx1"/>
                </a:solidFill>
              </a:rPr>
              <a:t>--------------------------------------------------------------------</a:t>
            </a: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916953" y="5300462"/>
            <a:ext cx="4113268" cy="12994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solidFill>
                  <a:schemeClr val="tx1"/>
                </a:solidFill>
              </a:rPr>
              <a:t>----------------------------------</a:t>
            </a:r>
            <a:endParaRPr lang="ru-RU" sz="2800" dirty="0">
              <a:solidFill>
                <a:schemeClr val="tx1"/>
              </a:solidFill>
            </a:endParaRPr>
          </a:p>
          <a:p>
            <a:pPr algn="ctr"/>
            <a:r>
              <a:rPr lang="uk-UA" sz="2800" dirty="0">
                <a:solidFill>
                  <a:schemeClr val="tx1"/>
                </a:solidFill>
              </a:rPr>
              <a:t>--------------------------------------------------------------------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2831821" y="5130004"/>
            <a:ext cx="2358689" cy="4729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i="1" dirty="0">
              <a:solidFill>
                <a:schemeClr val="tx1"/>
              </a:solidFill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2691678" y="5568871"/>
            <a:ext cx="2638976" cy="4729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i="1" dirty="0">
              <a:solidFill>
                <a:schemeClr val="tx1"/>
              </a:solidFill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691678" y="6013333"/>
            <a:ext cx="2779120" cy="4729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i="1" dirty="0">
              <a:solidFill>
                <a:schemeClr val="tx1"/>
              </a:solidFill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7584027" y="5129725"/>
            <a:ext cx="2779120" cy="4729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i="1" dirty="0">
              <a:solidFill>
                <a:schemeClr val="tx1"/>
              </a:solidFill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7592132" y="5564926"/>
            <a:ext cx="2779120" cy="4729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i="1" dirty="0">
              <a:solidFill>
                <a:schemeClr val="tx1"/>
              </a:solidFill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7600237" y="6009883"/>
            <a:ext cx="2779120" cy="4729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3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55596" y="494531"/>
            <a:ext cx="8732066" cy="63807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ПЕРЕВІРЯЮ СВОЇ ДОСЯГНЕННЯ З ТЕМИ «ПРИКМЕТНИК»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516312"/>
            <a:ext cx="1054100" cy="1341688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 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Мої досягнення</a:t>
            </a:r>
            <a:r>
              <a:rPr lang="uk-UA" sz="1400" b="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11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6" name="Пятиугольник 5"/>
          <p:cNvSpPr/>
          <p:nvPr/>
        </p:nvSpPr>
        <p:spPr>
          <a:xfrm>
            <a:off x="720269" y="1439622"/>
            <a:ext cx="3393830" cy="668215"/>
          </a:xfrm>
          <a:prstGeom prst="homePlate">
            <a:avLst/>
          </a:prstGeom>
          <a:solidFill>
            <a:srgbClr val="295FFF"/>
          </a:solidFill>
          <a:ln>
            <a:solidFill>
              <a:srgbClr val="29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Завдання 6.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616820" y="1411168"/>
            <a:ext cx="6969044" cy="1446551"/>
          </a:xfrm>
          <a:prstGeom prst="roundRect">
            <a:avLst/>
          </a:prstGeom>
          <a:solidFill>
            <a:srgbClr val="295FFF"/>
          </a:solidFill>
          <a:ln>
            <a:solidFill>
              <a:srgbClr val="295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3243" y="1411169"/>
            <a:ext cx="66055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     </a:t>
            </a:r>
            <a:r>
              <a:rPr lang="uk-UA" sz="2800" b="1" dirty="0">
                <a:solidFill>
                  <a:schemeClr val="bg1"/>
                </a:solidFill>
              </a:rPr>
              <a:t>Прочитай прикметники, які дібрав Щебетунчик. Відгадай і запиши назви предметів, які він описав.</a:t>
            </a:r>
            <a:endParaRPr lang="uk-UA" sz="32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311" y="4828435"/>
            <a:ext cx="8896497" cy="1770786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04489" y="2162007"/>
            <a:ext cx="2229822" cy="3300135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8759814" y="4702750"/>
            <a:ext cx="187263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8546454" y="5313280"/>
            <a:ext cx="187263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8546454" y="5878136"/>
            <a:ext cx="1872638" cy="6754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3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13994</TotalTime>
  <Words>580</Words>
  <Application>Microsoft Office PowerPoint</Application>
  <PresentationFormat>Произвольный</PresentationFormat>
  <Paragraphs>124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Виктория</cp:lastModifiedBy>
  <cp:revision>855</cp:revision>
  <dcterms:created xsi:type="dcterms:W3CDTF">2018-01-05T16:38:53Z</dcterms:created>
  <dcterms:modified xsi:type="dcterms:W3CDTF">2022-01-24T18:47:40Z</dcterms:modified>
</cp:coreProperties>
</file>