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690" r:id="rId3"/>
    <p:sldId id="689" r:id="rId4"/>
    <p:sldId id="454" r:id="rId5"/>
    <p:sldId id="663" r:id="rId6"/>
    <p:sldId id="691" r:id="rId7"/>
    <p:sldId id="684" r:id="rId8"/>
    <p:sldId id="715" r:id="rId9"/>
    <p:sldId id="542" r:id="rId10"/>
    <p:sldId id="692" r:id="rId11"/>
    <p:sldId id="716" r:id="rId12"/>
    <p:sldId id="693" r:id="rId13"/>
    <p:sldId id="706" r:id="rId14"/>
    <p:sldId id="683" r:id="rId15"/>
    <p:sldId id="717" r:id="rId16"/>
    <p:sldId id="676" r:id="rId17"/>
    <p:sldId id="631" r:id="rId18"/>
    <p:sldId id="718" r:id="rId19"/>
    <p:sldId id="719" r:id="rId20"/>
    <p:sldId id="289" r:id="rId21"/>
    <p:sldId id="720" r:id="rId22"/>
    <p:sldId id="72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BA4"/>
    <a:srgbClr val="E24ED0"/>
    <a:srgbClr val="E34DB5"/>
    <a:srgbClr val="BB75A9"/>
    <a:srgbClr val="6CB741"/>
    <a:srgbClr val="E9912D"/>
    <a:srgbClr val="FFB441"/>
    <a:srgbClr val="FAF225"/>
    <a:srgbClr val="DB4037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7154" y="5331569"/>
            <a:ext cx="8597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Яка ціна здоров'я – ч.2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595" y="1660783"/>
            <a:ext cx="5116255" cy="2796886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44227" y="1568637"/>
            <a:ext cx="11876809" cy="988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Чому шкідливі звички називають «викрадачами» здоров’я?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4429" y="3955258"/>
            <a:ext cx="2546607" cy="2738582"/>
          </a:xfrm>
          <a:prstGeom prst="rect">
            <a:avLst/>
          </a:prstGeom>
        </p:spPr>
      </p:pic>
      <p:pic>
        <p:nvPicPr>
          <p:cNvPr id="3074" name="Picture 2" descr="Вчені пояснили, чому так важко позбутися шкідливих звичок | Добрий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2993" y="3643745"/>
            <a:ext cx="6725516" cy="220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13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</a:rPr>
              <a:t>53-54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209" y="1558537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ст.53-54</a:t>
            </a:r>
          </a:p>
        </p:txBody>
      </p:sp>
    </p:spTree>
    <p:extLst>
      <p:ext uri="{BB962C8B-B14F-4D97-AF65-F5344CB8AC3E}">
        <p14:creationId xmlns:p14="http://schemas.microsoft.com/office/powerpoint/2010/main" val="725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Бесіда за змістом прочитаного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2800" b="1" dirty="0">
                <a:solidFill>
                  <a:schemeClr val="bg1"/>
                </a:solidFill>
              </a:rPr>
              <a:t>53-54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95564" y="1230616"/>
            <a:ext cx="11573163" cy="7459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Що чекає на тих дітей, які мають шкідливі звички?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95561" y="2120346"/>
            <a:ext cx="11573163" cy="7459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Чи є шкідливим пасивне куріння?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95560" y="3010076"/>
            <a:ext cx="11573163" cy="7459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Який вплив на організм людини мають алкоголь та наркотики?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95560" y="3899806"/>
            <a:ext cx="11573163" cy="7459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Яким чином на нас впливає наше оточення?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95559" y="4789536"/>
            <a:ext cx="11573163" cy="7459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Що потрібно робити для того, щоб вести здоровий спосіб життя?</a:t>
            </a:r>
          </a:p>
        </p:txBody>
      </p:sp>
    </p:spTree>
    <p:extLst>
      <p:ext uri="{BB962C8B-B14F-4D97-AF65-F5344CB8AC3E}">
        <p14:creationId xmlns:p14="http://schemas.microsoft.com/office/powerpoint/2010/main" val="103168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Розгляньте малюнки і дайте відповіді на запитання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75" y="1128191"/>
            <a:ext cx="5501362" cy="260391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49" y="1302892"/>
            <a:ext cx="5410955" cy="242921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36" t="6681"/>
          <a:stretch/>
        </p:blipFill>
        <p:spPr>
          <a:xfrm>
            <a:off x="422104" y="4026419"/>
            <a:ext cx="5669928" cy="2631406"/>
          </a:xfrm>
          <a:prstGeom prst="rect">
            <a:avLst/>
          </a:prstGeom>
        </p:spPr>
      </p:pic>
      <p:sp>
        <p:nvSpPr>
          <p:cNvPr id="13" name="Скругленный прямоугольник 12"/>
          <p:cNvSpPr/>
          <p:nvPr/>
        </p:nvSpPr>
        <p:spPr>
          <a:xfrm>
            <a:off x="6092032" y="4301321"/>
            <a:ext cx="5906004" cy="765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Хто з дітей має більше корисних звичок? Яких саме?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092032" y="5342122"/>
            <a:ext cx="5906004" cy="97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Як ці звички можуть вплинути на їхнє здоров'я та успіхи у навчанні?</a:t>
            </a: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FD58CE7B-D7E8-4375-A7BC-A993755A63C2}"/>
              </a:ext>
            </a:extLst>
          </p:cNvPr>
          <p:cNvSpPr/>
          <p:nvPr/>
        </p:nvSpPr>
        <p:spPr>
          <a:xfrm>
            <a:off x="9822656" y="2986881"/>
            <a:ext cx="371475" cy="207169"/>
          </a:xfrm>
          <a:prstGeom prst="rect">
            <a:avLst/>
          </a:prstGeom>
          <a:solidFill>
            <a:srgbClr val="C7D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638CF6-11C4-4E86-BD8A-054D0B634D0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8863" y="3028950"/>
            <a:ext cx="1236662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553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9348" y="1292394"/>
            <a:ext cx="11861688" cy="75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Чи шкодять здоров’ю лайливі слова? Чим вони погані?</a:t>
            </a:r>
            <a:endParaRPr lang="uk-UA" sz="3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348" y="2164816"/>
            <a:ext cx="2066616" cy="2222407"/>
          </a:xfrm>
          <a:prstGeom prst="rect">
            <a:avLst/>
          </a:prstGeom>
        </p:spPr>
      </p:pic>
      <p:sp>
        <p:nvSpPr>
          <p:cNvPr id="14" name="Скругленный прямоугольник 13"/>
          <p:cNvSpPr/>
          <p:nvPr/>
        </p:nvSpPr>
        <p:spPr>
          <a:xfrm>
            <a:off x="2225965" y="2171371"/>
            <a:ext cx="9795071" cy="15416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Завжди намагайтеся не лихословити, поводьтеся зі словами обережно і вдумливо, щоб нікого не ображати!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225964" y="3800377"/>
            <a:ext cx="9795072" cy="1034522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rgbClr val="FFFF00"/>
                </a:solidFill>
              </a:rPr>
              <a:t>Лихослів'я</a:t>
            </a:r>
            <a:r>
              <a:rPr lang="uk-UA" sz="2800" b="1" dirty="0"/>
              <a:t> – вживання лайливих, грубих, недоброзичливих, соромітних слів.</a:t>
            </a:r>
          </a:p>
        </p:txBody>
      </p:sp>
      <p:pic>
        <p:nvPicPr>
          <p:cNvPr id="4098" name="Picture 2" descr="Сигнальні картки &quot;Рівень голосу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8836" y="4834899"/>
            <a:ext cx="2503055" cy="18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553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9348" y="1292394"/>
            <a:ext cx="11861688" cy="75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Що можна зробити добрим словом? Обґрунтуйте свої думки.</a:t>
            </a:r>
            <a:endParaRPr lang="uk-UA" sz="3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284" y="4635593"/>
            <a:ext cx="2066616" cy="222240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4685971" y="3641365"/>
            <a:ext cx="2623128" cy="895927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Добре слово може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619757" y="3212584"/>
            <a:ext cx="2396835" cy="6459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підтримати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964219" y="5423813"/>
            <a:ext cx="2396835" cy="6459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надихнути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068946" y="2263286"/>
            <a:ext cx="2849418" cy="6459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підбадьорити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927929" y="5420556"/>
            <a:ext cx="2396835" cy="6459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заспокоїти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27050" y="3462352"/>
            <a:ext cx="2848263" cy="144029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підштовхнути до нових звершень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471266" y="2263285"/>
            <a:ext cx="2500725" cy="6459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розвеселити</a:t>
            </a:r>
          </a:p>
        </p:txBody>
      </p:sp>
      <p:cxnSp>
        <p:nvCxnSpPr>
          <p:cNvPr id="12" name="Прямая со стрелкой 11"/>
          <p:cNvCxnSpPr>
            <a:stCxn id="9" idx="0"/>
            <a:endCxn id="20" idx="2"/>
          </p:cNvCxnSpPr>
          <p:nvPr/>
        </p:nvCxnSpPr>
        <p:spPr>
          <a:xfrm flipV="1">
            <a:off x="5997535" y="2909250"/>
            <a:ext cx="1724094" cy="732115"/>
          </a:xfrm>
          <a:prstGeom prst="straightConnector1">
            <a:avLst/>
          </a:prstGeom>
          <a:ln w="28575">
            <a:solidFill>
              <a:srgbClr val="E24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10" idx="1"/>
          </p:cNvCxnSpPr>
          <p:nvPr/>
        </p:nvCxnSpPr>
        <p:spPr>
          <a:xfrm flipV="1">
            <a:off x="7308646" y="3535567"/>
            <a:ext cx="1311111" cy="553762"/>
          </a:xfrm>
          <a:prstGeom prst="straightConnector1">
            <a:avLst/>
          </a:prstGeom>
          <a:ln w="28575">
            <a:solidFill>
              <a:srgbClr val="E24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5997533" y="4547610"/>
            <a:ext cx="2165103" cy="862628"/>
          </a:xfrm>
          <a:prstGeom prst="straightConnector1">
            <a:avLst/>
          </a:prstGeom>
          <a:ln w="28575">
            <a:solidFill>
              <a:srgbClr val="E24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18" idx="0"/>
          </p:cNvCxnSpPr>
          <p:nvPr/>
        </p:nvCxnSpPr>
        <p:spPr>
          <a:xfrm flipH="1">
            <a:off x="4126347" y="4547610"/>
            <a:ext cx="1821636" cy="872946"/>
          </a:xfrm>
          <a:prstGeom prst="straightConnector1">
            <a:avLst/>
          </a:prstGeom>
          <a:ln w="28575">
            <a:solidFill>
              <a:srgbClr val="E24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19" idx="3"/>
          </p:cNvCxnSpPr>
          <p:nvPr/>
        </p:nvCxnSpPr>
        <p:spPr>
          <a:xfrm flipH="1">
            <a:off x="3375313" y="4075601"/>
            <a:ext cx="1310659" cy="106897"/>
          </a:xfrm>
          <a:prstGeom prst="straightConnector1">
            <a:avLst/>
          </a:prstGeom>
          <a:ln w="28575">
            <a:solidFill>
              <a:srgbClr val="E24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7" idx="2"/>
          </p:cNvCxnSpPr>
          <p:nvPr/>
        </p:nvCxnSpPr>
        <p:spPr>
          <a:xfrm flipH="1" flipV="1">
            <a:off x="3493655" y="2909251"/>
            <a:ext cx="2503654" cy="757668"/>
          </a:xfrm>
          <a:prstGeom prst="straightConnector1">
            <a:avLst/>
          </a:prstGeom>
          <a:ln w="28575">
            <a:solidFill>
              <a:srgbClr val="E24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7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6255" y="1244079"/>
            <a:ext cx="11822545" cy="30138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Кожний громадянин у нашій країні має право на повагу до власної гідності. Це право записано в Конституції України. Лайка у громадських місцях порушує спокій громадян, тому її вважають дрібним хуліганством.</a:t>
            </a:r>
          </a:p>
          <a:p>
            <a:pPr algn="ctr"/>
            <a:r>
              <a:rPr lang="uk-UA" sz="3600" b="1" dirty="0">
                <a:solidFill>
                  <a:srgbClr val="FFFF00"/>
                </a:solidFill>
              </a:rPr>
              <a:t>Скажемо «Ні!» лайці та образам!</a:t>
            </a:r>
          </a:p>
        </p:txBody>
      </p:sp>
      <p:pic>
        <p:nvPicPr>
          <p:cNvPr id="5122" name="Picture 2" descr="Соціальна справедливість має бути головним пріоритетом державної ...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90266" y="4281055"/>
            <a:ext cx="4169743" cy="243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84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Робота в групі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314037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14036" y="1225366"/>
            <a:ext cx="11517745" cy="668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Обговоріть у групах, як ви розумієте висловлювання:</a:t>
            </a:r>
          </a:p>
        </p:txBody>
      </p:sp>
      <p:pic>
        <p:nvPicPr>
          <p:cNvPr id="7170" name="Picture 2" descr="Творча група &quot;ІТ-компетентність - складова професійної ..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7128" y="4390362"/>
            <a:ext cx="3242122" cy="232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314035" y="2008182"/>
            <a:ext cx="11517745" cy="23017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000" dirty="0"/>
              <a:t>«</a:t>
            </a:r>
            <a:r>
              <a:rPr lang="uk-UA" sz="5000" i="1" dirty="0"/>
              <a:t>Гроші</a:t>
            </a:r>
            <a:r>
              <a:rPr lang="uk-UA" sz="5000" dirty="0"/>
              <a:t> втратив – нічого не втратив, </a:t>
            </a:r>
            <a:r>
              <a:rPr lang="uk-UA" sz="5000" i="1" dirty="0"/>
              <a:t>час</a:t>
            </a:r>
            <a:r>
              <a:rPr lang="uk-UA" sz="5000" dirty="0"/>
              <a:t> втратив – багато втратив, </a:t>
            </a:r>
            <a:r>
              <a:rPr lang="uk-UA" sz="5000" i="1" dirty="0"/>
              <a:t>здоров'я</a:t>
            </a:r>
            <a:r>
              <a:rPr lang="uk-UA" sz="5000" dirty="0"/>
              <a:t> втратив – усе втратив».</a:t>
            </a:r>
          </a:p>
        </p:txBody>
      </p:sp>
    </p:spTree>
    <p:extLst>
      <p:ext uri="{BB962C8B-B14F-4D97-AF65-F5344CB8AC3E}">
        <p14:creationId xmlns:p14="http://schemas.microsoft.com/office/powerpoint/2010/main" val="27485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419777" y="1082438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58275" y="1552820"/>
            <a:ext cx="11637034" cy="705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Прочитай вірш. Підкресли шкідливі звички </a:t>
            </a:r>
            <a:r>
              <a:rPr lang="uk-UA" sz="2400" dirty="0">
                <a:solidFill>
                  <a:srgbClr val="FF0000"/>
                </a:solidFill>
              </a:rPr>
              <a:t>червоним</a:t>
            </a:r>
            <a:r>
              <a:rPr lang="uk-UA" sz="2400" dirty="0"/>
              <a:t> олівцем, здоровий спосіб життя – </a:t>
            </a:r>
            <a:r>
              <a:rPr lang="uk-UA" sz="2400" dirty="0">
                <a:solidFill>
                  <a:schemeClr val="accent6">
                    <a:lumMod val="50000"/>
                  </a:schemeClr>
                </a:solidFill>
              </a:rPr>
              <a:t>зеленим</a:t>
            </a:r>
            <a:r>
              <a:rPr lang="uk-UA" sz="2400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0012" y="2350950"/>
            <a:ext cx="4093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Шкідливі звички, мов би тінь, </a:t>
            </a:r>
          </a:p>
          <a:p>
            <a:r>
              <a:rPr lang="uk-UA" sz="2400" dirty="0"/>
              <a:t>все ходять за тобою </a:t>
            </a:r>
          </a:p>
          <a:p>
            <a:r>
              <a:rPr lang="uk-UA" sz="2400" dirty="0"/>
              <a:t>і так чекають на ту мить, </a:t>
            </a:r>
          </a:p>
          <a:p>
            <a:r>
              <a:rPr lang="uk-UA" sz="2400" dirty="0"/>
              <a:t>щоб потягнуть з собою.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614144"/>
            <a:ext cx="2425427" cy="116905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382004" y="2350950"/>
            <a:ext cx="4093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Наркотики і цигарки, спиртне – це просто страх, </a:t>
            </a:r>
          </a:p>
          <a:p>
            <a:r>
              <a:rPr lang="uk-UA" sz="2400" dirty="0"/>
              <a:t>як ви подружитесь із ними – здоров'ю буде крах.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54100" y="4194990"/>
            <a:ext cx="5493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Здоров'я – основа усього на світі, здоровими бути бажають всі діти, </a:t>
            </a:r>
          </a:p>
          <a:p>
            <a:r>
              <a:rPr lang="uk-UA" sz="2400" dirty="0"/>
              <a:t>для цього потрібно щоденно вмиватись, </a:t>
            </a:r>
          </a:p>
          <a:p>
            <a:r>
              <a:rPr lang="uk-UA" sz="2400" dirty="0"/>
              <a:t>робити зарядку і тепло вдягатись.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15096" y="4194990"/>
            <a:ext cx="527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Себе гартувати водою і сонцем. </a:t>
            </a:r>
          </a:p>
          <a:p>
            <a:r>
              <a:rPr lang="uk-UA" sz="2400" dirty="0"/>
              <a:t>І солодко спати з відкритим віконцем.</a:t>
            </a:r>
          </a:p>
          <a:p>
            <a:r>
              <a:rPr lang="uk-UA" sz="2400" dirty="0"/>
              <a:t>І їсти усе, що на стіл подають, </a:t>
            </a:r>
          </a:p>
          <a:p>
            <a:r>
              <a:rPr lang="uk-UA" sz="2400" dirty="0"/>
              <a:t>бо страви нам росту і сил додають.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541006" y="2770632"/>
            <a:ext cx="3782570" cy="91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2495068" y="5367528"/>
            <a:ext cx="3886936" cy="609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129564" y="5758554"/>
            <a:ext cx="4384268" cy="609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6915096" y="4636541"/>
            <a:ext cx="4384268" cy="609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8183878" y="4963365"/>
            <a:ext cx="3782570" cy="91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7137904" y="5335192"/>
            <a:ext cx="3782570" cy="91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78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1" grpId="0"/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419777" y="1082438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5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58275" y="1552820"/>
            <a:ext cx="11637034" cy="705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З'єднай лініями слова в лівому й правому стовпчиках так, щоб вийшли правила здорового способу життя.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614144"/>
            <a:ext cx="2425427" cy="116905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64512" y="2262951"/>
            <a:ext cx="134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Поєднуй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240" y="2667251"/>
            <a:ext cx="167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Правильно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7634" y="3041648"/>
            <a:ext cx="210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Дотримуйся </a:t>
            </a:r>
          </a:p>
        </p:txBody>
      </p:sp>
      <p:sp>
        <p:nvSpPr>
          <p:cNvPr id="22" name="Овал 21"/>
          <p:cNvSpPr/>
          <p:nvPr/>
        </p:nvSpPr>
        <p:spPr>
          <a:xfrm>
            <a:off x="2770966" y="2389479"/>
            <a:ext cx="162709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2770964" y="2796921"/>
            <a:ext cx="162709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2770964" y="3204363"/>
            <a:ext cx="162709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2770964" y="3611805"/>
            <a:ext cx="162709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/>
          <p:cNvSpPr/>
          <p:nvPr/>
        </p:nvSpPr>
        <p:spPr>
          <a:xfrm>
            <a:off x="6407377" y="2412752"/>
            <a:ext cx="162709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/>
          <p:cNvSpPr/>
          <p:nvPr/>
        </p:nvSpPr>
        <p:spPr>
          <a:xfrm>
            <a:off x="6407377" y="2815788"/>
            <a:ext cx="162709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Овал 29"/>
          <p:cNvSpPr/>
          <p:nvPr/>
        </p:nvSpPr>
        <p:spPr>
          <a:xfrm>
            <a:off x="6407375" y="3204363"/>
            <a:ext cx="162709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Овал 33"/>
          <p:cNvSpPr/>
          <p:nvPr/>
        </p:nvSpPr>
        <p:spPr>
          <a:xfrm>
            <a:off x="6407374" y="3611805"/>
            <a:ext cx="162709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TextBox 34"/>
          <p:cNvSpPr txBox="1"/>
          <p:nvPr/>
        </p:nvSpPr>
        <p:spPr>
          <a:xfrm>
            <a:off x="1218408" y="3461275"/>
            <a:ext cx="149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Більше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99446" y="2258567"/>
            <a:ext cx="463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рухайся.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45344" y="2634429"/>
            <a:ext cx="554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працю і відпочинок.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45342" y="3048026"/>
            <a:ext cx="463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харчуйся.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99446" y="3441852"/>
            <a:ext cx="463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шкідливих звичок.</a:t>
            </a:r>
          </a:p>
        </p:txBody>
      </p:sp>
      <p:sp>
        <p:nvSpPr>
          <p:cNvPr id="46" name="Овал 45"/>
          <p:cNvSpPr/>
          <p:nvPr/>
        </p:nvSpPr>
        <p:spPr>
          <a:xfrm>
            <a:off x="2770964" y="4019247"/>
            <a:ext cx="162709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TextBox 46"/>
          <p:cNvSpPr txBox="1"/>
          <p:nvPr/>
        </p:nvSpPr>
        <p:spPr>
          <a:xfrm>
            <a:off x="576073" y="3846617"/>
            <a:ext cx="213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Позбавляйся </a:t>
            </a:r>
          </a:p>
        </p:txBody>
      </p:sp>
      <p:sp>
        <p:nvSpPr>
          <p:cNvPr id="48" name="Овал 47"/>
          <p:cNvSpPr/>
          <p:nvPr/>
        </p:nvSpPr>
        <p:spPr>
          <a:xfrm>
            <a:off x="6407374" y="4012590"/>
            <a:ext cx="162709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TextBox 48"/>
          <p:cNvSpPr txBox="1"/>
          <p:nvPr/>
        </p:nvSpPr>
        <p:spPr>
          <a:xfrm>
            <a:off x="6599446" y="3842637"/>
            <a:ext cx="463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чистоти.</a:t>
            </a:r>
          </a:p>
        </p:txBody>
      </p:sp>
      <p:cxnSp>
        <p:nvCxnSpPr>
          <p:cNvPr id="6" name="Прямая соединительная линия 5"/>
          <p:cNvCxnSpPr>
            <a:stCxn id="22" idx="2"/>
            <a:endCxn id="28" idx="6"/>
          </p:cNvCxnSpPr>
          <p:nvPr/>
        </p:nvCxnSpPr>
        <p:spPr>
          <a:xfrm>
            <a:off x="2770966" y="2471775"/>
            <a:ext cx="3799120" cy="426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endCxn id="30" idx="2"/>
          </p:cNvCxnSpPr>
          <p:nvPr/>
        </p:nvCxnSpPr>
        <p:spPr>
          <a:xfrm>
            <a:off x="2881923" y="2898083"/>
            <a:ext cx="3525452" cy="38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endCxn id="48" idx="2"/>
          </p:cNvCxnSpPr>
          <p:nvPr/>
        </p:nvCxnSpPr>
        <p:spPr>
          <a:xfrm>
            <a:off x="2852318" y="3291910"/>
            <a:ext cx="3555056" cy="80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endCxn id="27" idx="3"/>
          </p:cNvCxnSpPr>
          <p:nvPr/>
        </p:nvCxnSpPr>
        <p:spPr>
          <a:xfrm flipV="1">
            <a:off x="2903065" y="2553240"/>
            <a:ext cx="3528140" cy="114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endCxn id="34" idx="2"/>
          </p:cNvCxnSpPr>
          <p:nvPr/>
        </p:nvCxnSpPr>
        <p:spPr>
          <a:xfrm flipV="1">
            <a:off x="2903065" y="3694101"/>
            <a:ext cx="3504309" cy="4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Скругленный прямоугольник 53"/>
          <p:cNvSpPr/>
          <p:nvPr/>
        </p:nvSpPr>
        <p:spPr>
          <a:xfrm>
            <a:off x="3414328" y="4235359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6</a:t>
            </a: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252826" y="4705741"/>
            <a:ext cx="11637034" cy="705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Чи допоможе лайка досягти порозуміння між людьми? Познач      . Поясни свою позицію.</a:t>
            </a:r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664" y="4683563"/>
            <a:ext cx="247685" cy="304843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536973" y="5733288"/>
            <a:ext cx="427727" cy="41470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Прямоугольник 56"/>
          <p:cNvSpPr/>
          <p:nvPr/>
        </p:nvSpPr>
        <p:spPr>
          <a:xfrm>
            <a:off x="4521051" y="5733288"/>
            <a:ext cx="427727" cy="41470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Прямоугольник 57"/>
          <p:cNvSpPr/>
          <p:nvPr/>
        </p:nvSpPr>
        <p:spPr>
          <a:xfrm>
            <a:off x="7212349" y="5733288"/>
            <a:ext cx="427727" cy="41470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/>
          <p:cNvSpPr txBox="1"/>
          <p:nvPr/>
        </p:nvSpPr>
        <p:spPr>
          <a:xfrm>
            <a:off x="2101909" y="5593123"/>
            <a:ext cx="1989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Так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76766" y="5581880"/>
            <a:ext cx="1989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Ні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81383" y="5573208"/>
            <a:ext cx="2176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Частково </a:t>
            </a:r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745" y="5796530"/>
            <a:ext cx="247685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5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14" grpId="0" animBg="1"/>
      <p:bldP spid="57" grpId="0" animBg="1"/>
      <p:bldP spid="58" grpId="0" animBg="1"/>
      <p:bldP spid="15" grpId="0"/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48" t="12014" r="907" b="12032"/>
          <a:stretch/>
        </p:blipFill>
        <p:spPr>
          <a:xfrm>
            <a:off x="4848046" y="1267918"/>
            <a:ext cx="6711350" cy="5204519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3023" y="2315904"/>
            <a:ext cx="4701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Пролунав вже наш дзвінок,</a:t>
            </a:r>
          </a:p>
          <a:p>
            <a:r>
              <a:rPr lang="uk-UA" sz="2800" b="1" dirty="0"/>
              <a:t>Знов нас кличе на урок.</a:t>
            </a:r>
          </a:p>
          <a:p>
            <a:r>
              <a:rPr lang="uk-UA" sz="2800" b="1" dirty="0"/>
              <a:t>Ви готові працювати?</a:t>
            </a:r>
          </a:p>
          <a:p>
            <a:r>
              <a:rPr lang="uk-UA" sz="2800" b="1" dirty="0"/>
              <a:t>А на все відповідати?</a:t>
            </a:r>
          </a:p>
          <a:p>
            <a:r>
              <a:rPr lang="uk-UA" sz="2800" b="1" dirty="0"/>
              <a:t>Тоді будем починати</a:t>
            </a:r>
          </a:p>
          <a:p>
            <a:r>
              <a:rPr lang="uk-UA" sz="2800" b="1" dirty="0"/>
              <a:t>Пізнавати й працювати.</a:t>
            </a:r>
          </a:p>
          <a:p>
            <a:r>
              <a:rPr lang="uk-UA" sz="2800" b="1" dirty="0"/>
              <a:t>Щоб усе на світі знати!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53" y="1675832"/>
            <a:ext cx="3291517" cy="43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57018" y="1154545"/>
            <a:ext cx="11891819" cy="336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>
                <a:solidFill>
                  <a:prstClr val="white"/>
                </a:solidFill>
              </a:rPr>
              <a:t>Головне багатство людини – її здоров'я. Воно значною мірою залежить від кожного з вас.</a:t>
            </a:r>
            <a:r>
              <a:rPr lang="uk-UA" sz="3500" dirty="0"/>
              <a:t> </a:t>
            </a:r>
          </a:p>
          <a:p>
            <a:pPr algn="ctr"/>
            <a:r>
              <a:rPr lang="uk-UA" sz="3500" dirty="0"/>
              <a:t>Намагайтеся поводитися так, щоб набувати лише корисних звичок.</a:t>
            </a:r>
          </a:p>
          <a:p>
            <a:pPr algn="ctr"/>
            <a:r>
              <a:rPr lang="uk-UA" sz="3500" dirty="0"/>
              <a:t>Бережіть здоров'я з молодих літ, зміцнюйте та примножуйте його!</a:t>
            </a:r>
            <a:endParaRPr lang="uk-UA" sz="3500" dirty="0">
              <a:solidFill>
                <a:srgbClr val="FFFF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8168" y="4599710"/>
            <a:ext cx="3967754" cy="21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53-56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</a:t>
            </a:r>
            <a:r>
              <a:rPr lang="uk-UA" sz="4400" i="1">
                <a:solidFill>
                  <a:srgbClr val="2F3242"/>
                </a:solidFill>
              </a:rPr>
              <a:t>запис 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с.53-56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>
                <a:solidFill>
                  <a:schemeClr val="accent6">
                    <a:lumMod val="50000"/>
                  </a:schemeClr>
                </a:solidFill>
              </a:rPr>
              <a:t>(щоби відкрити лист, </a:t>
            </a:r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натисніть на нього)</a:t>
            </a:r>
          </a:p>
        </p:txBody>
      </p:sp>
    </p:spTree>
    <p:extLst>
      <p:ext uri="{BB962C8B-B14F-4D97-AF65-F5344CB8AC3E}">
        <p14:creationId xmlns:p14="http://schemas.microsoft.com/office/powerpoint/2010/main" val="148328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Ранкове коло.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4978" y="4707568"/>
            <a:ext cx="1432684" cy="200575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Пригадайте, скільки має тривати сон дорослої людини. А в дітей?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2142" y="1206209"/>
            <a:ext cx="11913080" cy="17137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Сон допомагає організму відтворити сили. Під час сну ви ще й ростете. Люди, які сплять занадто мало часу, почувають себе погано й менш активні. У них з'являється ризик розвитку безлічі хвороб. Це означає, що сон – важлива складова здоров'я.</a:t>
            </a:r>
            <a:endParaRPr lang="uk-UA" sz="2700" dirty="0"/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</a:rPr>
              <a:t>52-53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2142" y="3004327"/>
            <a:ext cx="7138403" cy="2548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Варто засинати і вставати в один і той самий час. Важливою умовою гігієни сну є зручна постіль, чисте та свіже повітря в кімнаті. Тому потрібно спати з відкритою кватиркою у будь-яку пору року й за будь-якої погоди.</a:t>
            </a:r>
            <a:endParaRPr lang="uk-UA" sz="2700" dirty="0"/>
          </a:p>
        </p:txBody>
      </p:sp>
      <p:pic>
        <p:nvPicPr>
          <p:cNvPr id="1026" name="Picture 2" descr="Наука сна. Как спать лучше (Моя планета): анонс, 6 июля ...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3315" y="3111637"/>
            <a:ext cx="3465080" cy="2598810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 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2143" y="1300958"/>
            <a:ext cx="11913080" cy="6459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Як називають звички, що зміцнюють здоров’я?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12143" y="2032000"/>
            <a:ext cx="11913080" cy="14408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/>
              <a:t>Звички, що зміцнюють здоров’я людини і свідчать про рівень її культури, називаються </a:t>
            </a:r>
            <a:r>
              <a:rPr lang="uk-UA" sz="4000" dirty="0">
                <a:solidFill>
                  <a:srgbClr val="FFFF00"/>
                </a:solidFill>
              </a:rPr>
              <a:t>корисними</a:t>
            </a:r>
            <a:r>
              <a:rPr lang="uk-UA" sz="4000" dirty="0"/>
              <a:t>.</a:t>
            </a:r>
          </a:p>
        </p:txBody>
      </p:sp>
      <p:pic>
        <p:nvPicPr>
          <p:cNvPr id="3" name="Picture 2" descr="https://3.bp.blogspot.com/-LEhOcKCNGIc/WEgT8Rx5KpI/AAAAAAAAMbo/DeJoZOZE47sTf4qEn_qQlEjx9Tabw5YugCLcB/s400/tmpe535-94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8" t="4207" r="1780" b="7134"/>
          <a:stretch/>
        </p:blipFill>
        <p:spPr bwMode="auto">
          <a:xfrm>
            <a:off x="3694546" y="3557998"/>
            <a:ext cx="4812145" cy="31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5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50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219199" y="1441969"/>
            <a:ext cx="71951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rgbClr val="FF0000"/>
                </a:solidFill>
              </a:rPr>
              <a:t>Зви́чка</a:t>
            </a:r>
            <a:r>
              <a:rPr lang="uk-UA" sz="4000" dirty="0"/>
              <a:t> — це форма поведінки людей, що проявляється у схильності до повторення однакових дій у подібних ситуаціях (або — це те, що ви робите постійно).</a:t>
            </a:r>
          </a:p>
        </p:txBody>
      </p:sp>
    </p:spTree>
    <p:extLst>
      <p:ext uri="{BB962C8B-B14F-4D97-AF65-F5344CB8AC3E}">
        <p14:creationId xmlns:p14="http://schemas.microsoft.com/office/powerpoint/2010/main" val="199494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99" y="1082438"/>
            <a:ext cx="11059427" cy="533064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4890683" y="1244706"/>
            <a:ext cx="7044643" cy="3068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Наведіть приклади та запишіть у зошиті у два стовпчики (корисні та шкідливі) звички, </a:t>
            </a:r>
            <a:r>
              <a:rPr lang="uk-UA" sz="2800" dirty="0" err="1"/>
              <a:t>продовжіть</a:t>
            </a:r>
            <a:r>
              <a:rPr lang="uk-UA" sz="2800" dirty="0"/>
              <a:t> перелік: робити ранкову зарядку, обманювати, слухати музику, гризти нігті …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4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9815</TotalTime>
  <Words>905</Words>
  <Application>Microsoft Office PowerPoint</Application>
  <PresentationFormat>Широкоэкранный</PresentationFormat>
  <Paragraphs>206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1796</cp:revision>
  <dcterms:created xsi:type="dcterms:W3CDTF">2018-01-05T16:38:53Z</dcterms:created>
  <dcterms:modified xsi:type="dcterms:W3CDTF">2022-02-21T07:24:10Z</dcterms:modified>
</cp:coreProperties>
</file>