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533" r:id="rId3"/>
    <p:sldId id="632" r:id="rId4"/>
    <p:sldId id="604" r:id="rId5"/>
    <p:sldId id="572" r:id="rId6"/>
    <p:sldId id="647" r:id="rId7"/>
    <p:sldId id="657" r:id="rId8"/>
    <p:sldId id="658" r:id="rId9"/>
    <p:sldId id="659" r:id="rId10"/>
    <p:sldId id="661" r:id="rId11"/>
    <p:sldId id="662" r:id="rId12"/>
    <p:sldId id="663" r:id="rId13"/>
    <p:sldId id="665" r:id="rId14"/>
    <p:sldId id="666" r:id="rId15"/>
    <p:sldId id="664" r:id="rId16"/>
    <p:sldId id="652" r:id="rId17"/>
    <p:sldId id="654" r:id="rId18"/>
    <p:sldId id="289" r:id="rId19"/>
    <p:sldId id="306" r:id="rId20"/>
    <p:sldId id="65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12D"/>
    <a:srgbClr val="E24ED0"/>
    <a:srgbClr val="DB4037"/>
    <a:srgbClr val="6CB741"/>
    <a:srgbClr val="BB75A9"/>
    <a:srgbClr val="FFB441"/>
    <a:srgbClr val="E34DB5"/>
    <a:srgbClr val="FAF225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№55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615" y="4734342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берегти і зміцнювати серце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Гиф анимация Бьющееся сердце человека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94" y="1467076"/>
            <a:ext cx="3082615" cy="394917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Перевір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09500" y="1311038"/>
            <a:ext cx="9145017" cy="810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1. Де в організмі розміщене серце?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0040" y="237744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а) у центрі грудної клітки, трішки зміщене праворуч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0040" y="339852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б) з правої сторони грудної клітки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0040" y="441960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в) з лівої сторони грудної клітки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93272" y="544068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г) у центрі грудної клітки, трішки зміщене ліворуч</a:t>
            </a:r>
          </a:p>
        </p:txBody>
      </p:sp>
    </p:spTree>
    <p:extLst>
      <p:ext uri="{BB962C8B-B14F-4D97-AF65-F5344CB8AC3E}">
        <p14:creationId xmlns:p14="http://schemas.microsoft.com/office/powerpoint/2010/main" val="14722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Перевір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09500" y="1311038"/>
            <a:ext cx="9145017" cy="810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2. Познач всі правдиві твердження.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0040" y="237744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а) кров «бореться» з хвороботворними бактеріями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0040" y="339852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б) кров рухається завдяки роботі серця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0040" y="441960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в) серце не має м'язів</a:t>
            </a:r>
          </a:p>
        </p:txBody>
      </p:sp>
    </p:spTree>
    <p:extLst>
      <p:ext uri="{BB962C8B-B14F-4D97-AF65-F5344CB8AC3E}">
        <p14:creationId xmlns:p14="http://schemas.microsoft.com/office/powerpoint/2010/main" val="11421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Перевір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09500" y="1311038"/>
            <a:ext cx="9145017" cy="810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3. Великі кровоносні судини називаються: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0040" y="237744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а) артеріями і капілярами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0040" y="339852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б) капілярами та венами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0040" y="441960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в) артеріями та венами</a:t>
            </a:r>
          </a:p>
        </p:txBody>
      </p:sp>
    </p:spTree>
    <p:extLst>
      <p:ext uri="{BB962C8B-B14F-4D97-AF65-F5344CB8AC3E}">
        <p14:creationId xmlns:p14="http://schemas.microsoft.com/office/powerpoint/2010/main" val="11274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Перевір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09500" y="1311038"/>
            <a:ext cx="9189564" cy="1230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4. У якій частині кровоносної системи кров віддає кисень: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896" y="3035808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а) в артеріях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0896" y="4056888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б) у капілярах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0896" y="5077968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в) у венах</a:t>
            </a:r>
          </a:p>
        </p:txBody>
      </p:sp>
    </p:spTree>
    <p:extLst>
      <p:ext uri="{BB962C8B-B14F-4D97-AF65-F5344CB8AC3E}">
        <p14:creationId xmlns:p14="http://schemas.microsoft.com/office/powerpoint/2010/main" val="4130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Перевір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09500" y="1311038"/>
            <a:ext cx="9189564" cy="1230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5. У якому органі кров звільняється від вуглекислого газу: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896" y="3035808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а) у серці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0896" y="4056888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б) в легенях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0896" y="5077968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в) у судинах</a:t>
            </a:r>
          </a:p>
        </p:txBody>
      </p:sp>
    </p:spTree>
    <p:extLst>
      <p:ext uri="{BB962C8B-B14F-4D97-AF65-F5344CB8AC3E}">
        <p14:creationId xmlns:p14="http://schemas.microsoft.com/office/powerpoint/2010/main" val="363581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Перевір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09500" y="1311038"/>
            <a:ext cx="9145017" cy="810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6. Як зміцнювати серце?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0040" y="237744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а) берегти його і давати менше навантажень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0040" y="339852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б) займатися спортом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0040" y="441960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в) гуляти на свіжому повітрі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93272" y="5440680"/>
            <a:ext cx="8805672" cy="667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г) їсти їжу, багату на жири та вуглеводи </a:t>
            </a:r>
          </a:p>
        </p:txBody>
      </p:sp>
    </p:spTree>
    <p:extLst>
      <p:ext uri="{BB962C8B-B14F-4D97-AF65-F5344CB8AC3E}">
        <p14:creationId xmlns:p14="http://schemas.microsoft.com/office/powerpoint/2010/main" val="211841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3419777" y="1082438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67419" y="1572297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назву зображеного приладу. Який лікар найчастіше ним користується?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066544" y="2436323"/>
            <a:ext cx="9808674" cy="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694176" y="2922570"/>
            <a:ext cx="8181042" cy="3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875" y="2005702"/>
            <a:ext cx="198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Цей прилад -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5107" y="2517389"/>
            <a:ext cx="34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Ним користується лікар -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9139" y="2517389"/>
            <a:ext cx="15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кардіолог.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66544" y="2014231"/>
            <a:ext cx="174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стетоскоп.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419777" y="3040483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67419" y="3530342"/>
            <a:ext cx="11637034" cy="840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Прочитай поради, дотримання яких допоможе зберегти серце здоровим. Познач      ті з них, яких ти дотримуєшся. Доповни своїми порадами.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238" y="3610274"/>
            <a:ext cx="247685" cy="30484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149638" y="4443514"/>
            <a:ext cx="295114" cy="299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угольник 26"/>
          <p:cNvSpPr/>
          <p:nvPr/>
        </p:nvSpPr>
        <p:spPr>
          <a:xfrm>
            <a:off x="1162837" y="5303457"/>
            <a:ext cx="295114" cy="299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/>
          <p:cNvSpPr/>
          <p:nvPr/>
        </p:nvSpPr>
        <p:spPr>
          <a:xfrm>
            <a:off x="1162837" y="4923830"/>
            <a:ext cx="295114" cy="299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1149638" y="5683084"/>
            <a:ext cx="295114" cy="299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471149" y="4330411"/>
            <a:ext cx="1045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Щодня не менше як 25-40 хвилин присвячувати різним видам фізичної активності (легкий біг, плавання, їзда на велосипеді).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4348" y="4903923"/>
            <a:ext cx="8224748" cy="3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Їсти здорову їжу.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4348" y="5280050"/>
            <a:ext cx="8224748" cy="3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Підтримувати здорову масу тіла.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75204" y="5661264"/>
            <a:ext cx="8224748" cy="3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Не курити.</a:t>
            </a:r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51" y="4423558"/>
            <a:ext cx="247685" cy="30484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66" y="4895158"/>
            <a:ext cx="247685" cy="304843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73" y="5262302"/>
            <a:ext cx="247685" cy="304843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50" y="5646214"/>
            <a:ext cx="247685" cy="304843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>
            <a:off x="1231934" y="6040891"/>
            <a:ext cx="189201" cy="204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/>
          <p:cNvSpPr/>
          <p:nvPr/>
        </p:nvSpPr>
        <p:spPr>
          <a:xfrm>
            <a:off x="1226605" y="6404728"/>
            <a:ext cx="189201" cy="204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1484348" y="6311893"/>
            <a:ext cx="8107708" cy="1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1484348" y="6720123"/>
            <a:ext cx="8107708" cy="1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0493" y="5998181"/>
            <a:ext cx="810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Пийте достатню кількість води.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4751" y="6377808"/>
            <a:ext cx="810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Достатньо відпочивайте. Діти повинні спати 9-12 годин на добу.</a:t>
            </a:r>
          </a:p>
        </p:txBody>
      </p:sp>
    </p:spTree>
    <p:extLst>
      <p:ext uri="{BB962C8B-B14F-4D97-AF65-F5344CB8AC3E}">
        <p14:creationId xmlns:p14="http://schemas.microsoft.com/office/powerpoint/2010/main" val="40928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9" grpId="0"/>
      <p:bldP spid="23" grpId="0" animBg="1"/>
      <p:bldP spid="24" grpId="0" animBg="1"/>
      <p:bldP spid="12" grpId="0" animBg="1"/>
      <p:bldP spid="27" grpId="0" animBg="1"/>
      <p:bldP spid="28" grpId="0" animBg="1"/>
      <p:bldP spid="33" grpId="0" animBg="1"/>
      <p:bldP spid="13" grpId="0"/>
      <p:bldP spid="14" grpId="0"/>
      <p:bldP spid="38" grpId="0"/>
      <p:bldP spid="39" grpId="0"/>
      <p:bldP spid="15" grpId="0" animBg="1"/>
      <p:bldP spid="46" grpId="0" animBg="1"/>
      <p:bldP spid="17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3419777" y="1082438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67419" y="1572297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Розгадай кросворд.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73299"/>
              </p:ext>
            </p:extLst>
          </p:nvPr>
        </p:nvGraphicFramePr>
        <p:xfrm>
          <a:off x="1551715" y="2147422"/>
          <a:ext cx="3410705" cy="4565904"/>
        </p:xfrm>
        <a:graphic>
          <a:graphicData uri="http://schemas.openxmlformats.org/drawingml/2006/table">
            <a:tbl>
              <a:tblPr firstRow="1" firstCol="1" bandRow="1"/>
              <a:tblGrid>
                <a:gridCol w="41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3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11" marR="5941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76521" y="5687568"/>
            <a:ext cx="27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4442" y="3465012"/>
            <a:ext cx="27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92818" y="3697184"/>
            <a:ext cx="27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81849" y="2828059"/>
            <a:ext cx="27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57067" y="1848350"/>
            <a:ext cx="27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0035" y="3012725"/>
            <a:ext cx="6627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2800" dirty="0"/>
              <a:t>Серцевий ритм людини</a:t>
            </a:r>
          </a:p>
          <a:p>
            <a:pPr marL="342900" indent="-342900">
              <a:buAutoNum type="arabicPeriod"/>
            </a:pPr>
            <a:r>
              <a:rPr lang="uk-UA" sz="2800" dirty="0"/>
              <a:t>Лікар, який лікує хвороби серця.</a:t>
            </a:r>
          </a:p>
          <a:p>
            <a:pPr marL="342900" indent="-342900">
              <a:buAutoNum type="arabicPeriod"/>
            </a:pPr>
            <a:r>
              <a:rPr lang="uk-UA" sz="2800" dirty="0"/>
              <a:t>Найтонші судини.</a:t>
            </a:r>
          </a:p>
          <a:p>
            <a:pPr marL="342900" indent="-342900">
              <a:buAutoNum type="arabicPeriod"/>
            </a:pPr>
            <a:r>
              <a:rPr lang="uk-UA" sz="2800" dirty="0"/>
              <a:t>Орган, який переміщує кров в організмі.</a:t>
            </a:r>
          </a:p>
          <a:p>
            <a:pPr marL="342900" indent="-342900">
              <a:buAutoNum type="arabicPeriod"/>
            </a:pPr>
            <a:r>
              <a:rPr lang="uk-UA" sz="2800" dirty="0"/>
              <a:t>Великі кровоносні судини.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4865" y="5579846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п  у  л ь  с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64442" y="3585640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к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72148" y="3931081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0128" y="4267152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72148" y="4598084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90436" y="4916946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і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72148" y="5238508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73586" y="5898708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90436" y="6200976"/>
            <a:ext cx="5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г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10756" y="3585640"/>
            <a:ext cx="344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а п  і  л  я р 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2033" y="2960188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с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62645" y="3288788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е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62935" y="3926396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ц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8498" y="4252027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е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57067" y="1977982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56657" y="2306582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55572" y="2636905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т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71685" y="2984978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е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63423" y="3256897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р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71006" y="3946019"/>
            <a:ext cx="49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ї</a:t>
            </a:r>
          </a:p>
        </p:txBody>
      </p:sp>
    </p:spTree>
    <p:extLst>
      <p:ext uri="{BB962C8B-B14F-4D97-AF65-F5344CB8AC3E}">
        <p14:creationId xmlns:p14="http://schemas.microsoft.com/office/powerpoint/2010/main" val="20398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8328" y="1600200"/>
            <a:ext cx="11576396" cy="49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4800" dirty="0">
                <a:solidFill>
                  <a:prstClr val="white"/>
                </a:solidFill>
              </a:rPr>
              <a:t>Кровоносну систему утворюють органи кровообігу – судини і серце. Серце – це м'яз. Тому для нормальної роботи його потрібно постійно тренувати.</a:t>
            </a:r>
            <a:endParaRPr lang="uk-UA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55596" y="2022430"/>
            <a:ext cx="8559314" cy="33424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За рік серце людини робить близько 35 мільйонів ударів.</a:t>
            </a:r>
          </a:p>
        </p:txBody>
      </p:sp>
      <p:pic>
        <p:nvPicPr>
          <p:cNvPr id="9" name="Picture 2" descr="Гиф анимация Бьющееся сердце человек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9" y="1719072"/>
            <a:ext cx="2820838" cy="394917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Загадка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32158" y="1529704"/>
            <a:ext cx="8004476" cy="503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Від тоненьких капілярів, </a:t>
            </a:r>
          </a:p>
          <a:p>
            <a:pPr algn="ctr"/>
            <a:r>
              <a:rPr lang="uk-UA" sz="3600" dirty="0"/>
              <a:t>Від судин: артерій, вен – </a:t>
            </a:r>
          </a:p>
          <a:p>
            <a:pPr algn="ctr"/>
            <a:r>
              <a:rPr lang="uk-UA" sz="3600" dirty="0"/>
              <a:t>В організмі кров гуляє</a:t>
            </a:r>
          </a:p>
          <a:p>
            <a:pPr algn="ctr"/>
            <a:r>
              <a:rPr lang="uk-UA" sz="3600" dirty="0"/>
              <a:t>По окремій із систем.</a:t>
            </a:r>
          </a:p>
          <a:p>
            <a:pPr algn="ctr"/>
            <a:r>
              <a:rPr lang="uk-UA" sz="3600" dirty="0"/>
              <a:t>Ловить кисень від легень</a:t>
            </a:r>
          </a:p>
          <a:p>
            <a:pPr algn="ctr"/>
            <a:r>
              <a:rPr lang="uk-UA" sz="3600" dirty="0"/>
              <a:t>І до серця віддає, СО</a:t>
            </a:r>
            <a:r>
              <a:rPr lang="uk-UA" sz="2400" dirty="0"/>
              <a:t>2</a:t>
            </a:r>
            <a:r>
              <a:rPr lang="uk-UA" sz="3600" dirty="0"/>
              <a:t> збере окремо</a:t>
            </a:r>
          </a:p>
          <a:p>
            <a:pPr algn="ctr"/>
            <a:r>
              <a:rPr lang="uk-UA" sz="3600" dirty="0"/>
              <a:t>Та відводить, де він є.</a:t>
            </a:r>
          </a:p>
          <a:p>
            <a:pPr algn="ctr"/>
            <a:r>
              <a:rPr lang="uk-UA" sz="3600" dirty="0"/>
              <a:t>Відгадати дуже просто: </a:t>
            </a:r>
          </a:p>
          <a:p>
            <a:pPr algn="ctr"/>
            <a:r>
              <a:rPr lang="uk-UA" sz="3600" dirty="0"/>
              <a:t>Ця система ….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6144"/>
          <a:stretch/>
        </p:blipFill>
        <p:spPr>
          <a:xfrm>
            <a:off x="8980099" y="4977280"/>
            <a:ext cx="3019244" cy="169094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5267635" y="5980934"/>
            <a:ext cx="2544793" cy="58376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кровоносна</a:t>
            </a:r>
          </a:p>
        </p:txBody>
      </p:sp>
    </p:spTree>
    <p:extLst>
      <p:ext uri="{BB962C8B-B14F-4D97-AF65-F5344CB8AC3E}">
        <p14:creationId xmlns:p14="http://schemas.microsoft.com/office/powerpoint/2010/main" val="2545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8E6349D-ACB9-47F5-89CF-188259D5AD04}"/>
              </a:ext>
            </a:extLst>
          </p:cNvPr>
          <p:cNvSpPr/>
          <p:nvPr/>
        </p:nvSpPr>
        <p:spPr>
          <a:xfrm>
            <a:off x="3375258" y="544401"/>
            <a:ext cx="8665945" cy="400110"/>
          </a:xfrm>
          <a:prstGeom prst="rect">
            <a:avLst/>
          </a:prstGeom>
          <a:solidFill>
            <a:srgbClr val="765A43"/>
          </a:solidFill>
          <a:ln>
            <a:solidFill>
              <a:srgbClr val="58433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Ромашка Блума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15CE1-1D85-48B3-AC70-8BB7303E3349}"/>
              </a:ext>
            </a:extLst>
          </p:cNvPr>
          <p:cNvSpPr txBox="1"/>
          <p:nvPr/>
        </p:nvSpPr>
        <p:spPr>
          <a:xfrm>
            <a:off x="1600700" y="144291"/>
            <a:ext cx="1566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Сьогодн</a:t>
            </a:r>
            <a:r>
              <a:rPr lang="uk-UA" sz="2000" b="1" dirty="0">
                <a:solidFill>
                  <a:schemeClr val="bg1"/>
                </a:solidFill>
              </a:rPr>
              <a:t>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Дата 7">
            <a:extLst>
              <a:ext uri="{FF2B5EF4-FFF2-40B4-BE49-F238E27FC236}">
                <a16:creationId xmlns:a16="http://schemas.microsoft.com/office/drawing/2014/main" id="{E00F3FDD-5894-40A9-822F-12B82AF0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00700" y="573107"/>
            <a:ext cx="1643013" cy="400110"/>
          </a:xfrm>
        </p:spPr>
        <p:txBody>
          <a:bodyPr/>
          <a:lstStyle/>
          <a:p>
            <a:pPr algn="ctr"/>
            <a:fld id="{45AB5365-D8A3-45F2-94D1-6DD1E6698E88}" type="datetime1">
              <a:rPr lang="uk-UA" sz="20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000" b="1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ED390-A25B-408F-9FA6-9370C8474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18509" r="977" b="24731"/>
          <a:stretch/>
        </p:blipFill>
        <p:spPr>
          <a:xfrm>
            <a:off x="186812" y="1297858"/>
            <a:ext cx="11854391" cy="5324902"/>
          </a:xfrm>
          <a:prstGeom prst="rect">
            <a:avLst/>
          </a:prstGeom>
          <a:ln w="38100" cap="sq">
            <a:solidFill>
              <a:srgbClr val="58433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0C4E97-092D-47B2-A935-D6A1CA1A13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t="4691" r="85990" b="72024"/>
          <a:stretch/>
        </p:blipFill>
        <p:spPr>
          <a:xfrm rot="15245765">
            <a:off x="7668937" y="2545916"/>
            <a:ext cx="1229917" cy="13146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F0AD0D-288A-4C3E-9018-A4912214D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0" t="4192" r="67972" b="72523"/>
          <a:stretch/>
        </p:blipFill>
        <p:spPr>
          <a:xfrm rot="18144785">
            <a:off x="8337415" y="1835217"/>
            <a:ext cx="1494312" cy="13146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7DE54AD-5DE1-4787-991A-37B39284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" t="37963" r="79801" b="38752"/>
          <a:stretch/>
        </p:blipFill>
        <p:spPr>
          <a:xfrm rot="698567">
            <a:off x="9238612" y="2322249"/>
            <a:ext cx="1494311" cy="13146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D4B345-7B18-4426-BF83-BA268E64A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9" t="47210" r="32326" b="2577"/>
          <a:stretch/>
        </p:blipFill>
        <p:spPr>
          <a:xfrm>
            <a:off x="7606472" y="3836437"/>
            <a:ext cx="3429667" cy="28106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A74267-AF66-49B4-B599-B3CDB464C6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6" t="1006" r="18226" b="75709"/>
          <a:stretch/>
        </p:blipFill>
        <p:spPr>
          <a:xfrm rot="5207243">
            <a:off x="9305076" y="3179116"/>
            <a:ext cx="1494312" cy="13146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A06DF4-6B9A-414B-A569-2A4BFD92E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5" t="1120" r="797" b="75595"/>
          <a:stretch/>
        </p:blipFill>
        <p:spPr>
          <a:xfrm rot="9023636">
            <a:off x="8511089" y="3805833"/>
            <a:ext cx="1494311" cy="1314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89BDF3-BA39-465B-B584-C34669BFC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2" t="26922" r="10080" b="49793"/>
          <a:stretch/>
        </p:blipFill>
        <p:spPr>
          <a:xfrm rot="11102015">
            <a:off x="7580179" y="3500715"/>
            <a:ext cx="1494311" cy="131464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92EE869-9834-4837-9F25-6F8E497159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0" t="10571" r="44668" b="64924"/>
          <a:stretch/>
        </p:blipFill>
        <p:spPr>
          <a:xfrm>
            <a:off x="8507635" y="2845886"/>
            <a:ext cx="1376413" cy="1371600"/>
          </a:xfrm>
          <a:prstGeom prst="ellipse">
            <a:avLst/>
          </a:prstGeom>
        </p:spPr>
      </p:pic>
      <p:sp>
        <p:nvSpPr>
          <p:cNvPr id="23" name="Прямокутник: округлені кути 22">
            <a:extLst>
              <a:ext uri="{FF2B5EF4-FFF2-40B4-BE49-F238E27FC236}">
                <a16:creationId xmlns:a16="http://schemas.microsoft.com/office/drawing/2014/main" id="{D721D2F1-4117-4281-BBFA-AE1611936B20}"/>
              </a:ext>
            </a:extLst>
          </p:cNvPr>
          <p:cNvSpPr/>
          <p:nvPr/>
        </p:nvSpPr>
        <p:spPr>
          <a:xfrm>
            <a:off x="370217" y="1421580"/>
            <a:ext cx="6341806" cy="646624"/>
          </a:xfrm>
          <a:prstGeom prst="roundRect">
            <a:avLst/>
          </a:prstGeom>
          <a:solidFill>
            <a:srgbClr val="7DFFF3"/>
          </a:solidFill>
          <a:ln w="38100">
            <a:solidFill>
              <a:srgbClr val="09A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tx1"/>
                </a:solidFill>
              </a:rPr>
              <a:t>Просте питання. (Що?, Де?, Як?)</a:t>
            </a:r>
          </a:p>
          <a:p>
            <a:pPr algn="ctr"/>
            <a:r>
              <a:rPr lang="uk-UA" sz="1600" b="1" dirty="0">
                <a:solidFill>
                  <a:schemeClr val="tx1"/>
                </a:solidFill>
              </a:rPr>
              <a:t>Що таке коло кровообігу?</a:t>
            </a:r>
          </a:p>
        </p:txBody>
      </p: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613F28F7-113D-4FF1-A229-8B9420CC252A}"/>
              </a:ext>
            </a:extLst>
          </p:cNvPr>
          <p:cNvSpPr/>
          <p:nvPr/>
        </p:nvSpPr>
        <p:spPr>
          <a:xfrm>
            <a:off x="380035" y="2178918"/>
            <a:ext cx="6341806" cy="766760"/>
          </a:xfrm>
          <a:prstGeom prst="roundRect">
            <a:avLst/>
          </a:prstGeom>
          <a:solidFill>
            <a:srgbClr val="FFB8FC"/>
          </a:solidFill>
          <a:ln w="38100">
            <a:solidFill>
              <a:srgbClr val="AF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tx1"/>
                </a:solidFill>
              </a:rPr>
              <a:t>Інтерпретуюче питання. (Чому?)</a:t>
            </a:r>
          </a:p>
          <a:p>
            <a:pPr algn="ctr"/>
            <a:r>
              <a:rPr lang="uk-UA" sz="1600" b="1" dirty="0">
                <a:solidFill>
                  <a:schemeClr val="tx1"/>
                </a:solidFill>
              </a:rPr>
              <a:t>Чому ми повинні зміцнювати своє серце?</a:t>
            </a:r>
          </a:p>
        </p:txBody>
      </p:sp>
      <p:sp>
        <p:nvSpPr>
          <p:cNvPr id="25" name="Прямокутник: округлені кути 24">
            <a:extLst>
              <a:ext uri="{FF2B5EF4-FFF2-40B4-BE49-F238E27FC236}">
                <a16:creationId xmlns:a16="http://schemas.microsoft.com/office/drawing/2014/main" id="{E25B483B-802B-4286-8D23-16AA1C3F812C}"/>
              </a:ext>
            </a:extLst>
          </p:cNvPr>
          <p:cNvSpPr/>
          <p:nvPr/>
        </p:nvSpPr>
        <p:spPr>
          <a:xfrm>
            <a:off x="385094" y="3059978"/>
            <a:ext cx="6341806" cy="766760"/>
          </a:xfrm>
          <a:prstGeom prst="roundRect">
            <a:avLst/>
          </a:prstGeom>
          <a:solidFill>
            <a:srgbClr val="FFA5A5"/>
          </a:solidFill>
          <a:ln w="38100">
            <a:solidFill>
              <a:srgbClr val="B12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 err="1">
                <a:solidFill>
                  <a:schemeClr val="tx1"/>
                </a:solidFill>
              </a:rPr>
              <a:t>Практичне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питання</a:t>
            </a:r>
            <a:r>
              <a:rPr lang="uk-UA" sz="1600" i="1" dirty="0">
                <a:solidFill>
                  <a:schemeClr val="tx1"/>
                </a:solidFill>
              </a:rPr>
              <a:t>. (Як ми можемо …?)</a:t>
            </a:r>
          </a:p>
          <a:p>
            <a:pPr algn="ctr"/>
            <a:r>
              <a:rPr lang="uk-UA" sz="1600" b="1" dirty="0">
                <a:solidFill>
                  <a:schemeClr val="tx1"/>
                </a:solidFill>
              </a:rPr>
              <a:t>Як правильно виміряти пульс?</a:t>
            </a:r>
          </a:p>
        </p:txBody>
      </p:sp>
      <p:sp>
        <p:nvSpPr>
          <p:cNvPr id="26" name="Прямокутник: округлені кути 25">
            <a:extLst>
              <a:ext uri="{FF2B5EF4-FFF2-40B4-BE49-F238E27FC236}">
                <a16:creationId xmlns:a16="http://schemas.microsoft.com/office/drawing/2014/main" id="{72363C66-71BC-4704-86A7-0AF5CF2310F7}"/>
              </a:ext>
            </a:extLst>
          </p:cNvPr>
          <p:cNvSpPr/>
          <p:nvPr/>
        </p:nvSpPr>
        <p:spPr>
          <a:xfrm>
            <a:off x="392912" y="3951382"/>
            <a:ext cx="6341806" cy="766760"/>
          </a:xfrm>
          <a:prstGeom prst="roundRect">
            <a:avLst/>
          </a:prstGeom>
          <a:solidFill>
            <a:srgbClr val="A8C2FB"/>
          </a:solidFill>
          <a:ln w="38100">
            <a:solidFill>
              <a:srgbClr val="1E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 err="1">
                <a:solidFill>
                  <a:schemeClr val="tx1"/>
                </a:solidFill>
              </a:rPr>
              <a:t>Оціночне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питання</a:t>
            </a:r>
            <a:r>
              <a:rPr lang="uk-UA" sz="1600" i="1" dirty="0">
                <a:solidFill>
                  <a:schemeClr val="tx1"/>
                </a:solidFill>
              </a:rPr>
              <a:t>. (Порівняння)</a:t>
            </a:r>
          </a:p>
          <a:p>
            <a:pPr algn="ctr"/>
            <a:r>
              <a:rPr lang="uk-UA" sz="1600" b="1" dirty="0">
                <a:solidFill>
                  <a:schemeClr val="tx1"/>
                </a:solidFill>
              </a:rPr>
              <a:t>Добре чи погано дотримуватися рухового режиму?</a:t>
            </a: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43310747-E73E-4888-B113-613646167159}"/>
              </a:ext>
            </a:extLst>
          </p:cNvPr>
          <p:cNvSpPr/>
          <p:nvPr/>
        </p:nvSpPr>
        <p:spPr>
          <a:xfrm>
            <a:off x="390287" y="4819341"/>
            <a:ext cx="6341806" cy="766760"/>
          </a:xfrm>
          <a:prstGeom prst="roundRect">
            <a:avLst/>
          </a:prstGeom>
          <a:solidFill>
            <a:srgbClr val="FFE281"/>
          </a:solidFill>
          <a:ln w="38100">
            <a:solidFill>
              <a:srgbClr val="BA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 err="1">
                <a:solidFill>
                  <a:schemeClr val="tx1"/>
                </a:solidFill>
              </a:rPr>
              <a:t>Творче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питання</a:t>
            </a:r>
            <a:r>
              <a:rPr lang="uk-UA" sz="1600" i="1" dirty="0">
                <a:solidFill>
                  <a:schemeClr val="tx1"/>
                </a:solidFill>
              </a:rPr>
              <a:t>. (З часткою «б»)</a:t>
            </a:r>
          </a:p>
          <a:p>
            <a:pPr algn="ctr"/>
            <a:r>
              <a:rPr lang="uk-UA" sz="1600" b="1" dirty="0">
                <a:solidFill>
                  <a:schemeClr val="tx1"/>
                </a:solidFill>
              </a:rPr>
              <a:t>Які вправи ви робите, щоб зміцнювати своє серце?</a:t>
            </a:r>
          </a:p>
        </p:txBody>
      </p:sp>
      <p:sp>
        <p:nvSpPr>
          <p:cNvPr id="28" name="Прямокутник: округлені кути 27">
            <a:extLst>
              <a:ext uri="{FF2B5EF4-FFF2-40B4-BE49-F238E27FC236}">
                <a16:creationId xmlns:a16="http://schemas.microsoft.com/office/drawing/2014/main" id="{61D6D4BF-55A8-4F6F-97C9-2317495EA3FD}"/>
              </a:ext>
            </a:extLst>
          </p:cNvPr>
          <p:cNvSpPr/>
          <p:nvPr/>
        </p:nvSpPr>
        <p:spPr>
          <a:xfrm>
            <a:off x="390287" y="5691435"/>
            <a:ext cx="6341806" cy="766760"/>
          </a:xfrm>
          <a:prstGeom prst="roundRect">
            <a:avLst/>
          </a:prstGeom>
          <a:solidFill>
            <a:srgbClr val="74FFBC"/>
          </a:solidFill>
          <a:ln w="38100">
            <a:solidFill>
              <a:srgbClr val="0FB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 err="1">
                <a:solidFill>
                  <a:schemeClr val="tx1"/>
                </a:solidFill>
              </a:rPr>
              <a:t>Уточнююче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питання</a:t>
            </a:r>
            <a:r>
              <a:rPr lang="uk-UA" sz="1600" i="1" dirty="0">
                <a:solidFill>
                  <a:schemeClr val="tx1"/>
                </a:solidFill>
              </a:rPr>
              <a:t>. (Наскільки я зрозумів …) </a:t>
            </a:r>
          </a:p>
          <a:p>
            <a:pPr algn="ctr"/>
            <a:r>
              <a:rPr lang="uk-UA" sz="1600" b="1" dirty="0">
                <a:solidFill>
                  <a:schemeClr val="tx1"/>
                </a:solidFill>
              </a:rPr>
              <a:t>Чи кожен повинен уміти надавати першу допомогу?</a:t>
            </a:r>
          </a:p>
        </p:txBody>
      </p:sp>
    </p:spTree>
    <p:extLst>
      <p:ext uri="{BB962C8B-B14F-4D97-AF65-F5344CB8AC3E}">
        <p14:creationId xmlns:p14="http://schemas.microsoft.com/office/powerpoint/2010/main" val="37178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Асоціативний кущ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594471" y="3410712"/>
            <a:ext cx="3127158" cy="758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Кров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3736" y="1965921"/>
            <a:ext cx="3739896" cy="1024128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Приносить усім клітинам кисень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3736" y="4709161"/>
            <a:ext cx="3739896" cy="149341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Приносить усім клітинам поживні речовини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165592" y="1965921"/>
            <a:ext cx="3739896" cy="1024128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Виводить з клітин вуглекислий газ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165592" y="5178445"/>
            <a:ext cx="3739896" cy="1024128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Містить спеціальні клітини та білки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169664" y="5178445"/>
            <a:ext cx="3739896" cy="1024128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Підтримує температуру тіла</a:t>
            </a:r>
          </a:p>
        </p:txBody>
      </p:sp>
      <p:cxnSp>
        <p:nvCxnSpPr>
          <p:cNvPr id="10" name="Прямая со стрелкой 9"/>
          <p:cNvCxnSpPr>
            <a:stCxn id="13" idx="3"/>
            <a:endCxn id="14" idx="2"/>
          </p:cNvCxnSpPr>
          <p:nvPr/>
        </p:nvCxnSpPr>
        <p:spPr>
          <a:xfrm flipV="1">
            <a:off x="7721629" y="2990049"/>
            <a:ext cx="2313911" cy="800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1"/>
            <a:endCxn id="2" idx="2"/>
          </p:cNvCxnSpPr>
          <p:nvPr/>
        </p:nvCxnSpPr>
        <p:spPr>
          <a:xfrm flipH="1" flipV="1">
            <a:off x="2043684" y="2990049"/>
            <a:ext cx="2550787" cy="800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1"/>
            <a:endCxn id="11" idx="0"/>
          </p:cNvCxnSpPr>
          <p:nvPr/>
        </p:nvCxnSpPr>
        <p:spPr>
          <a:xfrm flipH="1">
            <a:off x="2043684" y="3790188"/>
            <a:ext cx="2550787" cy="918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3"/>
          </p:cNvCxnSpPr>
          <p:nvPr/>
        </p:nvCxnSpPr>
        <p:spPr>
          <a:xfrm>
            <a:off x="7721629" y="3790188"/>
            <a:ext cx="2446499" cy="1388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6" idx="0"/>
          </p:cNvCxnSpPr>
          <p:nvPr/>
        </p:nvCxnSpPr>
        <p:spPr>
          <a:xfrm flipH="1">
            <a:off x="6039612" y="4169664"/>
            <a:ext cx="118438" cy="1008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Пригадайте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4872" y="1339273"/>
            <a:ext cx="11369964" cy="644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Які органи утворюють кровоносну систему?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802312" y="2133467"/>
            <a:ext cx="6762312" cy="8291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Серце та кровоносні судини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4872" y="3111875"/>
            <a:ext cx="11369964" cy="644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Які кровоносні судини є у людини?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02312" y="3906069"/>
            <a:ext cx="6762312" cy="8291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Вени, артерії та капіляри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4872" y="4884477"/>
            <a:ext cx="11369964" cy="644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Для чого нам потрібне серце?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802312" y="5678671"/>
            <a:ext cx="6762312" cy="10970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Серце перекачує кров по всьому організму</a:t>
            </a:r>
          </a:p>
        </p:txBody>
      </p:sp>
      <p:pic>
        <p:nvPicPr>
          <p:cNvPr id="2050" name="Picture 2" descr="Гифка прозрачный анимация гиф картинка, скачать анимированный gif на GIFER  от Ballakelv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345" y="5579476"/>
            <a:ext cx="1234440" cy="11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6860" y="1456402"/>
            <a:ext cx="7824724" cy="2096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Чи потрібно берегти та зміцнювати своє серце?</a:t>
            </a:r>
          </a:p>
        </p:txBody>
      </p:sp>
      <p:pic>
        <p:nvPicPr>
          <p:cNvPr id="5122" name="Picture 2" descr="Знак вопроса гифки, анимированные GIF изображения знак вопроса - скачать гиф  картинки на GIFE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662" y="4238879"/>
            <a:ext cx="1905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Як зміцнити і зберегти серце здоровим - Spor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59" y="4005094"/>
            <a:ext cx="4370705" cy="24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Мужские руки держа красное сердце Стоковое Фото - изображение насчитывающей  руки, красное: 419176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36" y="1651298"/>
            <a:ext cx="3393796" cy="22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зміцнювати серце?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104" name="Picture 8" descr="Наклейка сердце PNG - AVATAN PL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3" y="1990437"/>
            <a:ext cx="2683451" cy="264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3075709" y="1082438"/>
            <a:ext cx="8913091" cy="5549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Берегти серце не означає, що його потрібно менше навантажувати. </a:t>
            </a:r>
          </a:p>
          <a:p>
            <a:pPr algn="ctr"/>
            <a:r>
              <a:rPr lang="uk-UA" sz="4800" dirty="0"/>
              <a:t>Для того, щоб мати міцне і здорове серце, його треба тренувати, розвивати. </a:t>
            </a:r>
          </a:p>
        </p:txBody>
      </p:sp>
    </p:spTree>
    <p:extLst>
      <p:ext uri="{BB962C8B-B14F-4D97-AF65-F5344CB8AC3E}">
        <p14:creationId xmlns:p14="http://schemas.microsoft.com/office/powerpoint/2010/main" val="8127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зміцнювати серце?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104" name="Picture 8" descr="Наклейка сердце PNG - AVATAN PL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3" y="1990437"/>
            <a:ext cx="2683451" cy="264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3075709" y="1082438"/>
            <a:ext cx="8913091" cy="5549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600" dirty="0"/>
              <a:t>Цьому сприяють фізичні навантаження і прогулянки на свіжому повітрі. Корисними є рухливі ігри.</a:t>
            </a:r>
          </a:p>
          <a:p>
            <a:pPr algn="ctr"/>
            <a:r>
              <a:rPr lang="uk-UA" sz="4600" dirty="0"/>
              <a:t>Пам'ятайте, не можна бігати і працювати до знемоги, шкідливо курити і вживати алкоголь!</a:t>
            </a:r>
          </a:p>
        </p:txBody>
      </p:sp>
    </p:spTree>
    <p:extLst>
      <p:ext uri="{BB962C8B-B14F-4D97-AF65-F5344CB8AC3E}">
        <p14:creationId xmlns:p14="http://schemas.microsoft.com/office/powerpoint/2010/main" val="21773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Запишіть поради: що потрібно робити, щоб серце було здоровим і міцним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7629" y="1301215"/>
            <a:ext cx="8128860" cy="521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Відмовтеся від поганих звичок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57199" y="2415830"/>
            <a:ext cx="8128860" cy="521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Стежте за масою свого тіла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7629" y="3349496"/>
            <a:ext cx="8128860" cy="118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Не переїдайте, харчуйтеся правильно: вживайте продукти, багаті на вітамін С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57199" y="4800319"/>
            <a:ext cx="8128860" cy="521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Рухайтеся, щоб зміцнити серце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7629" y="5848831"/>
            <a:ext cx="8128860" cy="521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Займайтеся спортом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33" y="1019315"/>
            <a:ext cx="1357503" cy="1357503"/>
          </a:xfrm>
          <a:prstGeom prst="rect">
            <a:avLst/>
          </a:prstGeom>
        </p:spPr>
      </p:pic>
      <p:pic>
        <p:nvPicPr>
          <p:cNvPr id="6146" name="Picture 2" descr="Вага в лікарнях розрахована до 150 кг : 16:07:2018 - te.20minut.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00" y="1921617"/>
            <a:ext cx="1985982" cy="13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Правильне харчування (ПХ) ⇔ Меню здорового, збалансованого харчування на  кожен ден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078" y="3088815"/>
            <a:ext cx="1447058" cy="144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795" y="4564967"/>
            <a:ext cx="1186273" cy="1186273"/>
          </a:xfrm>
          <a:prstGeom prst="rect">
            <a:avLst/>
          </a:prstGeom>
        </p:spPr>
      </p:pic>
      <p:pic>
        <p:nvPicPr>
          <p:cNvPr id="6152" name="Picture 8" descr="Справки для занятия спортом и сдачи ГТО - Регионмед - получение медицинских  справок в Тюмен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86" y="5498814"/>
            <a:ext cx="2605913" cy="122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8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Хвилинка-</a:t>
            </a:r>
            <a:r>
              <a:rPr lang="uk-UA" sz="2000" b="1" dirty="0" err="1"/>
              <a:t>цікавинка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161" y="1256175"/>
            <a:ext cx="9509759" cy="1816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Колібрі — найменші птахи на Землі. Вони більше схожі на бабок, ніж на представника пернатих.</a:t>
            </a:r>
          </a:p>
        </p:txBody>
      </p:sp>
      <p:pic>
        <p:nvPicPr>
          <p:cNvPr id="7170" name="Picture 2" descr="colibri - PicMix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087" y="1256175"/>
            <a:ext cx="1528635" cy="180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37160" y="3348255"/>
            <a:ext cx="11823192" cy="158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Серце колібрі по відношенню до тіла - </a:t>
            </a:r>
            <a:r>
              <a:rPr lang="uk-UA" sz="3600" b="1" dirty="0"/>
              <a:t>найбільше</a:t>
            </a:r>
            <a:r>
              <a:rPr lang="uk-UA" sz="3600" dirty="0"/>
              <a:t> серед усіх живих істот на Землі. Воно займає до третини об'єму їх крихітного тіла.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7161" y="5211699"/>
            <a:ext cx="11823191" cy="144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Серце колібрі б'ється з шаленою швидкістю, від 500 ударів за хвилину в стані спокою та до 1200 під час польоту.</a:t>
            </a:r>
          </a:p>
        </p:txBody>
      </p:sp>
    </p:spTree>
    <p:extLst>
      <p:ext uri="{BB962C8B-B14F-4D97-AF65-F5344CB8AC3E}">
        <p14:creationId xmlns:p14="http://schemas.microsoft.com/office/powerpoint/2010/main" val="29342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8678</TotalTime>
  <Words>844</Words>
  <Application>Microsoft Office PowerPoint</Application>
  <PresentationFormat>Широкоэкранный</PresentationFormat>
  <Paragraphs>350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1604</cp:revision>
  <dcterms:created xsi:type="dcterms:W3CDTF">2018-01-05T16:38:53Z</dcterms:created>
  <dcterms:modified xsi:type="dcterms:W3CDTF">2022-01-21T12:23:45Z</dcterms:modified>
</cp:coreProperties>
</file>