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015" r:id="rId3"/>
    <p:sldId id="2016" r:id="rId4"/>
    <p:sldId id="2031" r:id="rId5"/>
    <p:sldId id="2032" r:id="rId6"/>
    <p:sldId id="2033" r:id="rId7"/>
    <p:sldId id="2034" r:id="rId8"/>
    <p:sldId id="2026" r:id="rId9"/>
    <p:sldId id="267" r:id="rId10"/>
    <p:sldId id="2036" r:id="rId11"/>
    <p:sldId id="2037" r:id="rId12"/>
    <p:sldId id="2041" r:id="rId13"/>
    <p:sldId id="2039" r:id="rId14"/>
    <p:sldId id="2038" r:id="rId15"/>
    <p:sldId id="2042" r:id="rId16"/>
    <p:sldId id="2035" r:id="rId17"/>
    <p:sldId id="202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6" autoAdjust="0"/>
    <p:restoredTop sz="94340" autoAdjust="0"/>
  </p:normalViewPr>
  <p:slideViewPr>
    <p:cSldViewPr snapToGrid="0">
      <p:cViewPr varScale="1">
        <p:scale>
          <a:sx n="73" d="100"/>
          <a:sy n="73" d="100"/>
        </p:scale>
        <p:origin x="1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0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mx72i7xa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24.01.2022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91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026" name="Picture 2" descr="НАЧАЛЬНИЦЫ: Олимпиада по математик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7418" y="3284587"/>
            <a:ext cx="3736325" cy="338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65622" y="16607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задач,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що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включають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частини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від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числа.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іменованими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числами,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складених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50740-B3CB-414A-A8A5-4E2126962BCE}"/>
              </a:ext>
            </a:extLst>
          </p:cNvPr>
          <p:cNvSpPr txBox="1"/>
          <p:nvPr/>
        </p:nvSpPr>
        <p:spPr>
          <a:xfrm>
            <a:off x="3245429" y="352732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uk-UA" sz="2400" dirty="0">
                <a:solidFill>
                  <a:prstClr val="white"/>
                </a:solidFill>
              </a:rPr>
              <a:t>Розділ 11.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Додавання</a:t>
            </a:r>
            <a:r>
              <a:rPr lang="ru-RU" sz="2400" dirty="0">
                <a:solidFill>
                  <a:prstClr val="white"/>
                </a:solidFill>
              </a:rPr>
              <a:t> і </a:t>
            </a:r>
            <a:r>
              <a:rPr lang="ru-RU" sz="2400" dirty="0" err="1">
                <a:solidFill>
                  <a:prstClr val="white"/>
                </a:solidFill>
              </a:rPr>
              <a:t>віднімання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</a:p>
          <a:p>
            <a:pPr lvl="0" algn="ctr">
              <a:defRPr/>
            </a:pPr>
            <a:r>
              <a:rPr lang="ru-RU" sz="2400" dirty="0" err="1">
                <a:solidFill>
                  <a:prstClr val="white"/>
                </a:solidFill>
              </a:rPr>
              <a:t>складених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іменованих</a:t>
            </a:r>
            <a:r>
              <a:rPr lang="ru-RU" sz="2400" dirty="0">
                <a:solidFill>
                  <a:prstClr val="white"/>
                </a:solidFill>
              </a:rPr>
              <a:t> чисел</a:t>
            </a:r>
            <a:r>
              <a:rPr lang="uk-UA" sz="2400" dirty="0">
                <a:solidFill>
                  <a:prstClr val="white"/>
                </a:solidFill>
              </a:rPr>
              <a:t> </a:t>
            </a:r>
            <a:endParaRPr lang="uk-UA" sz="24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168062" y="1243608"/>
                <a:ext cx="10679786" cy="2200358"/>
              </a:xfrm>
              <a:prstGeom prst="snip2Diag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3000" b="1" dirty="0">
                    <a:solidFill>
                      <a:schemeClr val="tx1"/>
                    </a:solidFill>
                  </a:rPr>
                  <a:t>Господарство продало на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експорт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224 т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лохини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,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становило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усього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зібраного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врожаю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. На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скільки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більше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тонн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лохини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господарство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відправило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на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експорт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,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ніж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залишилося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?</a:t>
                </a:r>
                <a:endParaRPr lang="ru-UA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62" y="1243608"/>
                <a:ext cx="10679786" cy="2200358"/>
              </a:xfrm>
              <a:prstGeom prst="snip2DiagRect">
                <a:avLst/>
              </a:prstGeom>
              <a:blipFill rotWithShape="0">
                <a:blip r:embed="rId2"/>
                <a:stretch>
                  <a:fillRect t="-1093" b="-5738"/>
                </a:stretch>
              </a:blipFill>
              <a:ln w="28575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224:7·10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68780" y="4004216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=320(т) зібрали;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320-224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51261" y="461328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=96(т) залишилось;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224-96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3368" y="529808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=128(т)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1778" y="589452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відправили на 128 т більше, ніж залишилося. </a:t>
            </a:r>
          </a:p>
        </p:txBody>
      </p:sp>
      <p:sp>
        <p:nvSpPr>
          <p:cNvPr id="2" name="AutoShape 2" descr="Грузовик: стоковые векторные изображения, иллюстрации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9686" y="3664333"/>
            <a:ext cx="3733553" cy="22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4079" y="4139328"/>
            <a:ext cx="2743769" cy="2551705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168062" y="1243608"/>
                <a:ext cx="10679786" cy="2804480"/>
              </a:xfrm>
              <a:prstGeom prst="snip2DiagRect">
                <a:avLst/>
              </a:prstGeom>
              <a:solidFill>
                <a:schemeClr val="accent3"/>
              </a:solidFill>
              <a:ln w="285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solidFill>
                      <a:schemeClr val="tx1"/>
                    </a:solidFill>
                  </a:rPr>
                  <a:t>Господарство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зібрало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50 т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журавлини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сухим способом (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уручну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).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Це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в 3 рази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менше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,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ніж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мокрим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способом (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ділянку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заливають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водою і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збирають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за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допомогою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спеціальних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агрегатів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uk-U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зібраного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врожаю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відправили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на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переробку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, а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решту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— на продаж.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Скільки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тонн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журавлини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відправили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на продаж?</a:t>
                </a:r>
                <a:endParaRPr lang="ru-UA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62" y="1243608"/>
                <a:ext cx="10679786" cy="2804480"/>
              </a:xfrm>
              <a:prstGeom prst="snip2Diag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23754" y="435699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435699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50+50·3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46350" y="4356996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=200(т) всього зібрали;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97399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496606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200:5·4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79796" y="4964448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=160(т) на переробку;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624730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65086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65086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200-160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79796" y="563985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=40(т)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624730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продаж відправили 40 т 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журавлини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AutoShape 2" descr="Журавлина: векторна графіка, зображення, Журавлина малюнки | Скачати з  Depositphotos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Які ще запитання можна поставити до умови задачі? </a:t>
            </a:r>
            <a:endParaRPr lang="uk-UA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49949" y="4000455"/>
                <a:ext cx="10679786" cy="2591413"/>
              </a:xfrm>
              <a:prstGeom prst="snip2DiagRect">
                <a:avLst/>
              </a:prstGeom>
              <a:solidFill>
                <a:schemeClr val="accent3"/>
              </a:solidFill>
              <a:ln w="285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solidFill>
                      <a:schemeClr val="tx1"/>
                    </a:solidFill>
                  </a:rPr>
                  <a:t>Господарство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зібрало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50 т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журавлини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сухим способом (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уручну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).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Це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в 3 рази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менше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,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ніж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мокрим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способом (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ділянку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заливають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водою і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збирають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за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допомогою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спеціальних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агрегатів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uk-U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зібраного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врожаю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відправили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на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переробку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, а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решту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— на продаж.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Скільки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тонн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журавлини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b="1" dirty="0" err="1">
                    <a:solidFill>
                      <a:schemeClr val="tx1"/>
                    </a:solidFill>
                  </a:rPr>
                  <a:t>відправили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на продаж?</a:t>
                </a:r>
                <a:endParaRPr lang="ru-UA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49" y="4000455"/>
                <a:ext cx="10679786" cy="2591413"/>
              </a:xfrm>
              <a:prstGeom prst="snip2DiagRect">
                <a:avLst/>
              </a:prstGeom>
              <a:blipFill rotWithShape="0">
                <a:blip r:embed="rId2"/>
                <a:stretch>
                  <a:fillRect b="-2791"/>
                </a:stretch>
              </a:blipFill>
              <a:ln w="28575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6445" y="1287901"/>
            <a:ext cx="3132473" cy="313247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32658" y="1356507"/>
            <a:ext cx="7390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У </a:t>
            </a:r>
            <a:r>
              <a:rPr lang="ru-RU" sz="2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скільки</a:t>
            </a:r>
            <a:r>
              <a:rPr lang="ru-RU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2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разів</a:t>
            </a:r>
            <a:r>
              <a:rPr lang="ru-RU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2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більше</a:t>
            </a:r>
            <a:r>
              <a:rPr lang="ru-RU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2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відправили</a:t>
            </a:r>
            <a:r>
              <a:rPr lang="ru-RU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на </a:t>
            </a:r>
            <a:r>
              <a:rPr lang="ru-RU" sz="2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переробку</a:t>
            </a:r>
            <a:r>
              <a:rPr lang="ru-RU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ru-RU" sz="2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ніж</a:t>
            </a:r>
            <a:r>
              <a:rPr lang="ru-RU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на продаж?</a:t>
            </a:r>
            <a:endParaRPr lang="ru-RU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07120" y="261952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800" b="1" i="1" dirty="0">
                <a:solidFill>
                  <a:srgbClr val="00B0F0"/>
                </a:solidFill>
                <a:latin typeface="Arial" panose="020B0604020202020204" pitchFamily="34" charset="0"/>
              </a:rPr>
              <a:t>На </a:t>
            </a:r>
            <a:r>
              <a:rPr lang="ru-RU" sz="2800" b="1" i="1" dirty="0" err="1">
                <a:solidFill>
                  <a:srgbClr val="00B0F0"/>
                </a:solidFill>
                <a:latin typeface="Arial" panose="020B0604020202020204" pitchFamily="34" charset="0"/>
              </a:rPr>
              <a:t>скільки</a:t>
            </a:r>
            <a:r>
              <a:rPr lang="ru-RU" sz="2800" b="1" i="1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ru-RU" sz="2800" b="1" i="1" dirty="0" err="1">
                <a:solidFill>
                  <a:srgbClr val="00B0F0"/>
                </a:solidFill>
                <a:latin typeface="Arial" panose="020B0604020202020204" pitchFamily="34" charset="0"/>
              </a:rPr>
              <a:t>більше</a:t>
            </a:r>
            <a:r>
              <a:rPr lang="ru-RU" sz="2800" b="1" i="1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ru-RU" sz="2800" b="1" i="1" dirty="0" err="1">
                <a:solidFill>
                  <a:srgbClr val="00B0F0"/>
                </a:solidFill>
                <a:latin typeface="Arial" panose="020B0604020202020204" pitchFamily="34" charset="0"/>
              </a:rPr>
              <a:t>відправили</a:t>
            </a:r>
            <a:r>
              <a:rPr lang="ru-RU" sz="2800" b="1" i="1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</a:p>
          <a:p>
            <a:pPr algn="r"/>
            <a:r>
              <a:rPr lang="ru-RU" sz="2800" b="1" i="1" dirty="0">
                <a:solidFill>
                  <a:srgbClr val="00B0F0"/>
                </a:solidFill>
                <a:latin typeface="Arial" panose="020B0604020202020204" pitchFamily="34" charset="0"/>
              </a:rPr>
              <a:t>на </a:t>
            </a:r>
            <a:r>
              <a:rPr lang="ru-RU" sz="2800" b="1" i="1" dirty="0" err="1">
                <a:solidFill>
                  <a:srgbClr val="00B0F0"/>
                </a:solidFill>
                <a:latin typeface="Arial" panose="020B0604020202020204" pitchFamily="34" charset="0"/>
              </a:rPr>
              <a:t>переробку</a:t>
            </a:r>
            <a:r>
              <a:rPr lang="ru-RU" sz="2800" b="1" i="1" dirty="0">
                <a:solidFill>
                  <a:srgbClr val="00B0F0"/>
                </a:solidFill>
                <a:latin typeface="Arial" panose="020B0604020202020204" pitchFamily="34" charset="0"/>
              </a:rPr>
              <a:t>, </a:t>
            </a:r>
            <a:r>
              <a:rPr lang="ru-RU" sz="2800" b="1" i="1" dirty="0" err="1">
                <a:solidFill>
                  <a:srgbClr val="00B0F0"/>
                </a:solidFill>
                <a:latin typeface="Arial" panose="020B0604020202020204" pitchFamily="34" charset="0"/>
              </a:rPr>
              <a:t>ніж</a:t>
            </a:r>
            <a:r>
              <a:rPr lang="ru-RU" sz="2800" b="1" i="1" dirty="0">
                <a:solidFill>
                  <a:srgbClr val="00B0F0"/>
                </a:solidFill>
                <a:latin typeface="Arial" panose="020B0604020202020204" pitchFamily="34" charset="0"/>
              </a:rPr>
              <a:t> на продаж?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476715" y="1672898"/>
            <a:ext cx="5560705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ц 35 кг + 8 ц 7 кг – 13 ц 28 кг =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037419" y="1672898"/>
            <a:ext cx="398003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ц 42 кг– 13 ц 28 кг =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10017456" y="1672898"/>
            <a:ext cx="1991330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ц 14 кг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476714" y="2851951"/>
            <a:ext cx="5560705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 м 2 </a:t>
            </a:r>
            <a:r>
              <a:rPr lang="ru-RU" sz="3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</a:t>
            </a:r>
            <a:r>
              <a:rPr lang="ru-RU" sz="3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43 м 8 </a:t>
            </a:r>
            <a:r>
              <a:rPr lang="ru-RU" sz="3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</a:t>
            </a:r>
            <a:r>
              <a:rPr lang="ru-RU" sz="3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+ 96 м 5 </a:t>
            </a:r>
            <a:r>
              <a:rPr lang="ru-RU" sz="3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</a:t>
            </a:r>
            <a:r>
              <a:rPr lang="ru-RU" sz="3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endParaRPr sz="3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037418" y="2851951"/>
            <a:ext cx="3980037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м 4 </a:t>
            </a:r>
            <a:r>
              <a:rPr lang="ru-RU" sz="3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</a:t>
            </a:r>
            <a:r>
              <a:rPr lang="ru-RU" sz="3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+ 96 м 5 </a:t>
            </a:r>
            <a:r>
              <a:rPr lang="ru-RU" sz="3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</a:t>
            </a:r>
            <a:r>
              <a:rPr lang="ru-RU" sz="3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endParaRPr lang="uk-UA" sz="3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10017455" y="2851951"/>
            <a:ext cx="1991330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 м 9 </a:t>
            </a:r>
            <a:r>
              <a:rPr lang="uk-UA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5021" y="2932511"/>
            <a:ext cx="3981348" cy="39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рівняння</a:t>
            </a: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4128512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·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320 = 60 · 8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501447" y="1983747"/>
            <a:ext cx="4121431" cy="3748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· х – 320 = 480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· х = 480 + 320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· х = 800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800 : 8 </a:t>
            </a:r>
          </a:p>
          <a:p>
            <a:pPr algn="ctr"/>
            <a:r>
              <a:rPr lang="ru-RU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100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 · 100 – 320 =60 · 8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480 = 480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7654766" y="1366269"/>
            <a:ext cx="3932184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560 :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+ 70 · 4 = 290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7654767" y="2024691"/>
            <a:ext cx="3932183" cy="37483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560 : х + 280 = 290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560 : х = 290 – 280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560 : х = 10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560 : 10 </a:t>
            </a:r>
          </a:p>
          <a:p>
            <a:pPr algn="ctr"/>
            <a:r>
              <a:rPr lang="ru-RU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56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560 : 56 + 70 · 4  = 290 </a:t>
            </a:r>
          </a:p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290 = 290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878" y="3996709"/>
            <a:ext cx="2981918" cy="29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hlinkClick r:id="rId3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BB2CA7-8155-4352-9213-E5D30004DBC7}"/>
              </a:ext>
            </a:extLst>
          </p:cNvPr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</a:p>
        </p:txBody>
      </p:sp>
    </p:spTree>
    <p:extLst>
      <p:ext uri="{BB962C8B-B14F-4D97-AF65-F5344CB8AC3E}">
        <p14:creationId xmlns:p14="http://schemas.microsoft.com/office/powerpoint/2010/main" val="17184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pic>
        <p:nvPicPr>
          <p:cNvPr id="592" name="Google Shape;592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616" y="2030097"/>
            <a:ext cx="4593146" cy="3359583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23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№117, 118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с.23 №117, 118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49448" cy="5146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2054" name="Picture 6" descr="учитель, ребенок, образова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366233"/>
            <a:ext cx="5358581" cy="462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с двумя усеченными противолежащими углами 1"/>
          <p:cNvSpPr/>
          <p:nvPr/>
        </p:nvSpPr>
        <p:spPr>
          <a:xfrm>
            <a:off x="5860027" y="1625078"/>
            <a:ext cx="6177249" cy="428686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63381" y="2565189"/>
            <a:ext cx="65705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Любі друзі, час настав,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Кличе нас до нових справ.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Отож часу не гаймо,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Добрі справи починаймо!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2236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6392" y="2842656"/>
            <a:ext cx="2767893" cy="38367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253" y="2757266"/>
            <a:ext cx="2644533" cy="3922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145-16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18632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298+162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129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460</a:t>
            </a:r>
          </a:p>
        </p:txBody>
      </p:sp>
    </p:spTree>
    <p:extLst>
      <p:ext uri="{BB962C8B-B14F-4D97-AF65-F5344CB8AC3E}">
        <p14:creationId xmlns:p14="http://schemas.microsoft.com/office/powerpoint/2010/main" val="534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6392" y="2842656"/>
            <a:ext cx="2767893" cy="38367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253" y="2757266"/>
            <a:ext cx="2644533" cy="3922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756-187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18632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85+163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569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248</a:t>
            </a:r>
          </a:p>
        </p:txBody>
      </p:sp>
    </p:spTree>
    <p:extLst>
      <p:ext uri="{BB962C8B-B14F-4D97-AF65-F5344CB8AC3E}">
        <p14:creationId xmlns:p14="http://schemas.microsoft.com/office/powerpoint/2010/main" val="34861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6392" y="2842656"/>
            <a:ext cx="2767893" cy="38367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253" y="2757266"/>
            <a:ext cx="2644533" cy="3922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472+369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18632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147+258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841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405</a:t>
            </a:r>
          </a:p>
        </p:txBody>
      </p:sp>
    </p:spTree>
    <p:extLst>
      <p:ext uri="{BB962C8B-B14F-4D97-AF65-F5344CB8AC3E}">
        <p14:creationId xmlns:p14="http://schemas.microsoft.com/office/powerpoint/2010/main" val="24518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5942" y="3475363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6502" y="3461911"/>
            <a:ext cx="521963" cy="651182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355" y="3450289"/>
            <a:ext cx="511073" cy="63759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5662" y="3429396"/>
            <a:ext cx="525579" cy="65569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9F2FC8F8-C3BB-4379-9B18-30B42A8D6625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2541" y="1475318"/>
            <a:ext cx="2578455" cy="133780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1209" y="3500437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1769" y="3486985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1622" y="3475363"/>
            <a:ext cx="511073" cy="63759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0929" y="3454470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3257" y="3499729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3817" y="3486277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3670" y="3474655"/>
            <a:ext cx="511073" cy="63759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2977" y="3453762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8130" y="3487207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8690" y="3473755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8543" y="3462133"/>
            <a:ext cx="511073" cy="63759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7850" y="3441240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9827" y="3499729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0387" y="3486277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0240" y="3474655"/>
            <a:ext cx="511073" cy="63759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9547" y="3453762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22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500718" y="1236759"/>
            <a:ext cx="3366922" cy="76172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500 кг + 12 кг=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690171" y="1236759"/>
            <a:ext cx="2198234" cy="76172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512 кг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2500718" y="2186189"/>
            <a:ext cx="3366922" cy="761727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24 км - 500 м=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5690170" y="2186189"/>
            <a:ext cx="2198235" cy="761727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23 км 500м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4184179" y="3047834"/>
            <a:ext cx="3366922" cy="76172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240 кг + 67 кг=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373631" y="3047834"/>
            <a:ext cx="2112939" cy="76172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307 кг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4184179" y="3997264"/>
            <a:ext cx="3366922" cy="761727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120 кг + 90 кг=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7373631" y="3997264"/>
            <a:ext cx="2112939" cy="761727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210 кг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119649" y="4883214"/>
            <a:ext cx="3366922" cy="76172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300 см - 60 см=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309102" y="4883214"/>
            <a:ext cx="2127722" cy="76172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240 см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6119649" y="5832644"/>
            <a:ext cx="3366922" cy="761727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120 </a:t>
            </a:r>
            <a:r>
              <a:rPr lang="uk-UA" sz="3000" b="1" dirty="0" err="1">
                <a:solidFill>
                  <a:schemeClr val="tx1"/>
                </a:solidFill>
              </a:rPr>
              <a:t>дм</a:t>
            </a:r>
            <a:r>
              <a:rPr lang="uk-UA" sz="3000" b="1" dirty="0">
                <a:solidFill>
                  <a:schemeClr val="tx1"/>
                </a:solidFill>
              </a:rPr>
              <a:t> - 200 см</a:t>
            </a:r>
            <a:endParaRPr lang="ru-UA" sz="30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9309102" y="5832644"/>
            <a:ext cx="2127722" cy="761727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1000 см</a:t>
            </a:r>
            <a:endParaRPr lang="ru-UA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sh Vegetables Online | Fruit and Veg Delivery Lidcombe Hypermarke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4500" y="3443967"/>
            <a:ext cx="4213037" cy="31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168062" y="1243608"/>
                <a:ext cx="10679786" cy="2200358"/>
              </a:xfrm>
              <a:prstGeom prst="snip2Diag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3000" b="1" dirty="0">
                    <a:solidFill>
                      <a:schemeClr val="tx1"/>
                    </a:solidFill>
                  </a:rPr>
                  <a:t>На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сільськогосподарському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ярмарку за продаж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фруктів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отримали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9200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грн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,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становило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коштів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,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отриманих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за продаж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овочів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. На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скільки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гривень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менше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отримали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за продаж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фруктів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,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ніж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 за продаж </a:t>
                </a:r>
                <a:r>
                  <a:rPr lang="ru-RU" sz="3000" b="1" dirty="0" err="1">
                    <a:solidFill>
                      <a:schemeClr val="tx1"/>
                    </a:solidFill>
                  </a:rPr>
                  <a:t>овочів</a:t>
                </a:r>
                <a:r>
                  <a:rPr lang="ru-RU" sz="3000" b="1" dirty="0">
                    <a:solidFill>
                      <a:schemeClr val="tx1"/>
                    </a:solidFill>
                  </a:rPr>
                  <a:t>? </a:t>
                </a:r>
                <a:endParaRPr lang="ru-UA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62" y="1243608"/>
                <a:ext cx="10679786" cy="2200358"/>
              </a:xfrm>
              <a:prstGeom prst="snip2DiagRect">
                <a:avLst/>
              </a:prstGeom>
              <a:blipFill rotWithShape="0">
                <a:blip r:embed="rId3"/>
                <a:stretch>
                  <a:fillRect t="-1093" b="-5738"/>
                </a:stretch>
              </a:blipFill>
              <a:ln w="28575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9200·4:1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51261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=36800(грн) отримали за овочі;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36800-9200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453816" y="4574888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=27600(грн)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238205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2560" y="5238205"/>
            <a:ext cx="787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продаж </a:t>
            </a:r>
            <a:r>
              <a:rPr lang="ru-RU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фруктів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отримали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</a:p>
          <a:p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27 600 </a:t>
            </a:r>
            <a:r>
              <a:rPr lang="ru-RU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грн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менше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продаж </a:t>
            </a:r>
            <a:r>
              <a:rPr lang="ru-RU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овочів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1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4206</TotalTime>
  <Words>723</Words>
  <Application>Microsoft Office PowerPoint</Application>
  <PresentationFormat>Широкоэкранный</PresentationFormat>
  <Paragraphs>194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446</cp:revision>
  <dcterms:created xsi:type="dcterms:W3CDTF">2018-01-05T16:38:53Z</dcterms:created>
  <dcterms:modified xsi:type="dcterms:W3CDTF">2022-01-24T13:47:26Z</dcterms:modified>
</cp:coreProperties>
</file>