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0" r:id="rId3"/>
    <p:sldId id="278" r:id="rId4"/>
    <p:sldId id="281" r:id="rId5"/>
    <p:sldId id="282" r:id="rId6"/>
    <p:sldId id="283" r:id="rId7"/>
    <p:sldId id="284" r:id="rId8"/>
    <p:sldId id="285" r:id="rId9"/>
    <p:sldId id="274" r:id="rId10"/>
    <p:sldId id="287" r:id="rId11"/>
    <p:sldId id="288" r:id="rId12"/>
    <p:sldId id="289" r:id="rId13"/>
    <p:sldId id="276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FF3131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1030;&#1085;&#1090;&#1077;&#1088;&#1077;&#1072;&#1082;&#1090;&#1080;&#1074;&#1085;&#1077;%20&#1079;&#1072;&#1074;&#1076;&#1072;&#1085;&#1085;&#1103;/&#1030;&#1085;&#1090;&#1077;&#1088;&#1072;&#1082;&#1090;&#1080;&#1074;&#1085;&#1077;%20&#1079;&#1072;&#1074;&#1076;&#1072;&#1085;&#1085;&#1103;.hh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472" y="34290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Досліджуємо лічильну одиницю «десяток».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ÐÐ°ÑÑÐ¸Ð½ÐºÐ¸ Ð¿Ð¾ Ð·Ð°Ð¿ÑÐ¾ÑÑ ÐºÐ»Ð¸Ð¿Ð°ÑÑ Ð´ÐµÑÐ¸ Ð¼Ð°ÑÐµÐ¼Ð°ÑÐ¸ÐºÐ°">
            <a:extLst>
              <a:ext uri="{FF2B5EF4-FFF2-40B4-BE49-F238E27FC236}">
                <a16:creationId xmlns:a16="http://schemas.microsoft.com/office/drawing/2014/main" id="{20BE5C77-3C1D-4D70-A9BD-1C9901099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7498" y="91553"/>
            <a:ext cx="4140637" cy="28384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13.04.2022</a:t>
            </a:fld>
            <a:endParaRPr lang="ru-RU"/>
          </a:p>
        </p:txBody>
      </p:sp>
      <p:pic>
        <p:nvPicPr>
          <p:cNvPr id="1026" name="Picture 2" descr="C:\Users\I\Downloads\изображение_viber_2022-04-12_00-36-36-547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625" y="1333499"/>
            <a:ext cx="10363979" cy="42100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№1.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Users\I\Downloads\изображение_viber_2022-04-12_00-36-36-54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1645" y="2700068"/>
            <a:ext cx="483080" cy="4485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175403-F3D6-41CE-8EC4-44C5D6B66F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7161" y="4856671"/>
            <a:ext cx="664957" cy="407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13.04.2022</a:t>
            </a:fld>
            <a:endParaRPr lang="ru-RU"/>
          </a:p>
        </p:txBody>
      </p:sp>
      <p:pic>
        <p:nvPicPr>
          <p:cNvPr id="2050" name="Picture 2" descr="C:\Users\I\Downloads\изображение_viber_2022-04-12_00-43-22-58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51" y="1320146"/>
            <a:ext cx="11046424" cy="43710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№2.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F03D92-3776-4D67-B05C-F628799483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2702" y="4855058"/>
            <a:ext cx="662885" cy="4200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B3E544-6C30-4D97-A4EE-FAC4EB1D04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78" y="4997347"/>
            <a:ext cx="669507" cy="4242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2446" y="5166205"/>
            <a:ext cx="3857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13.04.2022</a:t>
            </a:fld>
            <a:endParaRPr lang="ru-RU" dirty="0"/>
          </a:p>
        </p:txBody>
      </p:sp>
      <p:pic>
        <p:nvPicPr>
          <p:cNvPr id="3074" name="Picture 2" descr="C:\Users\I\Downloads\изображение_viber_2022-04-12_00-36-36-86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147" y="1308002"/>
            <a:ext cx="10655091" cy="48950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 Завдання №3.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6236E-6C90-49B6-8744-16E9CE3807F5}"/>
              </a:ext>
            </a:extLst>
          </p:cNvPr>
          <p:cNvSpPr txBox="1"/>
          <p:nvPr/>
        </p:nvSpPr>
        <p:spPr>
          <a:xfrm>
            <a:off x="1063875" y="4341085"/>
            <a:ext cx="299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Calibri" pitchFamily="34" charset="0"/>
                <a:cs typeface="Calibri" pitchFamily="34" charset="0"/>
              </a:rPr>
              <a:t>З </a:t>
            </a:r>
            <a:r>
              <a:rPr lang="uk-UA" sz="3200" dirty="0" err="1" smtClean="0">
                <a:latin typeface="Calibri" pitchFamily="34" charset="0"/>
                <a:cs typeface="Calibri" pitchFamily="34" charset="0"/>
              </a:rPr>
              <a:t>вишнями–</a:t>
            </a:r>
            <a:r>
              <a:rPr lang="uk-UA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3200" dirty="0">
                <a:latin typeface="Calibri" pitchFamily="34" charset="0"/>
                <a:cs typeface="Calibri" pitchFamily="34" charset="0"/>
              </a:rPr>
              <a:t>4</a:t>
            </a:r>
            <a:r>
              <a:rPr lang="uk-UA" sz="3200" dirty="0" smtClean="0">
                <a:latin typeface="Calibri" pitchFamily="34" charset="0"/>
                <a:cs typeface="Calibri" pitchFamily="34" charset="0"/>
              </a:rPr>
              <a:t> п.</a:t>
            </a:r>
            <a:endParaRPr lang="uk-UA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6236E-6C90-49B6-8744-16E9CE3807F5}"/>
              </a:ext>
            </a:extLst>
          </p:cNvPr>
          <p:cNvSpPr txBox="1"/>
          <p:nvPr/>
        </p:nvSpPr>
        <p:spPr>
          <a:xfrm>
            <a:off x="1061000" y="4976565"/>
            <a:ext cx="317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Calibri" pitchFamily="34" charset="0"/>
                <a:cs typeface="Calibri" pitchFamily="34" charset="0"/>
              </a:rPr>
              <a:t>З </a:t>
            </a:r>
            <a:r>
              <a:rPr lang="uk-UA" sz="3200" dirty="0" err="1" smtClean="0">
                <a:latin typeface="Calibri" pitchFamily="34" charset="0"/>
                <a:cs typeface="Calibri" pitchFamily="34" charset="0"/>
              </a:rPr>
              <a:t>яблуками–</a:t>
            </a:r>
            <a:r>
              <a:rPr lang="uk-UA" sz="3200" dirty="0" smtClean="0">
                <a:latin typeface="Calibri" pitchFamily="34" charset="0"/>
                <a:cs typeface="Calibri" pitchFamily="34" charset="0"/>
              </a:rPr>
              <a:t> 3 п.</a:t>
            </a:r>
            <a:endParaRPr lang="uk-UA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3985404" y="4537495"/>
            <a:ext cx="241539" cy="90577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E6F46-8C81-4418-85F7-3E1A1B95C619}"/>
              </a:ext>
            </a:extLst>
          </p:cNvPr>
          <p:cNvSpPr txBox="1"/>
          <p:nvPr/>
        </p:nvSpPr>
        <p:spPr>
          <a:xfrm>
            <a:off x="4314307" y="4692770"/>
            <a:ext cx="48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/>
              <a:t>?</a:t>
            </a:r>
          </a:p>
        </p:txBody>
      </p:sp>
      <p:grpSp>
        <p:nvGrpSpPr>
          <p:cNvPr id="11" name="Групувати 29">
            <a:extLst>
              <a:ext uri="{FF2B5EF4-FFF2-40B4-BE49-F238E27FC236}">
                <a16:creationId xmlns:a16="http://schemas.microsoft.com/office/drawing/2014/main" id="{51EFF54C-15A4-40CE-9CC2-DD3FAAA3CA99}"/>
              </a:ext>
            </a:extLst>
          </p:cNvPr>
          <p:cNvGrpSpPr/>
          <p:nvPr/>
        </p:nvGrpSpPr>
        <p:grpSpPr>
          <a:xfrm>
            <a:off x="5382883" y="4770417"/>
            <a:ext cx="1457864" cy="284661"/>
            <a:chOff x="3045735" y="4994475"/>
            <a:chExt cx="691567" cy="97684"/>
          </a:xfrm>
        </p:grpSpPr>
        <p:cxnSp>
          <p:nvCxnSpPr>
            <p:cNvPr id="12" name="Пряма сполучна лінія 30">
              <a:extLst>
                <a:ext uri="{FF2B5EF4-FFF2-40B4-BE49-F238E27FC236}">
                  <a16:creationId xmlns:a16="http://schemas.microsoft.com/office/drawing/2014/main" id="{6F58C8EB-D3FC-4F6F-A072-3F7C57B133B3}"/>
                </a:ext>
              </a:extLst>
            </p:cNvPr>
            <p:cNvCxnSpPr>
              <a:cxnSpLocks/>
            </p:cNvCxnSpPr>
            <p:nvPr/>
          </p:nvCxnSpPr>
          <p:spPr>
            <a:xfrm>
              <a:off x="3076428" y="5050725"/>
              <a:ext cx="649660" cy="7742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6B02B1AC-7948-4402-8916-580B6B86B3DB}"/>
                </a:ext>
              </a:extLst>
            </p:cNvPr>
            <p:cNvSpPr/>
            <p:nvPr/>
          </p:nvSpPr>
          <p:spPr>
            <a:xfrm>
              <a:off x="3673726" y="5005216"/>
              <a:ext cx="63576" cy="86939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8A2CCB3-3684-4634-BF0D-CA68479C17AC}"/>
                </a:ext>
              </a:extLst>
            </p:cNvPr>
            <p:cNvSpPr/>
            <p:nvPr/>
          </p:nvSpPr>
          <p:spPr>
            <a:xfrm>
              <a:off x="3045735" y="4994475"/>
              <a:ext cx="64889" cy="97684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7" name="Групувати 29">
            <a:extLst>
              <a:ext uri="{FF2B5EF4-FFF2-40B4-BE49-F238E27FC236}">
                <a16:creationId xmlns:a16="http://schemas.microsoft.com/office/drawing/2014/main" id="{51EFF54C-15A4-40CE-9CC2-DD3FAAA3CA99}"/>
              </a:ext>
            </a:extLst>
          </p:cNvPr>
          <p:cNvGrpSpPr/>
          <p:nvPr/>
        </p:nvGrpSpPr>
        <p:grpSpPr>
          <a:xfrm>
            <a:off x="6751607" y="4802048"/>
            <a:ext cx="1089803" cy="261657"/>
            <a:chOff x="3045735" y="4994475"/>
            <a:chExt cx="691567" cy="97684"/>
          </a:xfrm>
        </p:grpSpPr>
        <p:cxnSp>
          <p:nvCxnSpPr>
            <p:cNvPr id="18" name="Пряма сполучна лінія 30">
              <a:extLst>
                <a:ext uri="{FF2B5EF4-FFF2-40B4-BE49-F238E27FC236}">
                  <a16:creationId xmlns:a16="http://schemas.microsoft.com/office/drawing/2014/main" id="{6F58C8EB-D3FC-4F6F-A072-3F7C57B133B3}"/>
                </a:ext>
              </a:extLst>
            </p:cNvPr>
            <p:cNvCxnSpPr>
              <a:cxnSpLocks/>
            </p:cNvCxnSpPr>
            <p:nvPr/>
          </p:nvCxnSpPr>
          <p:spPr>
            <a:xfrm>
              <a:off x="3076428" y="5050725"/>
              <a:ext cx="649660" cy="7742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B02B1AC-7948-4402-8916-580B6B86B3DB}"/>
                </a:ext>
              </a:extLst>
            </p:cNvPr>
            <p:cNvSpPr/>
            <p:nvPr/>
          </p:nvSpPr>
          <p:spPr>
            <a:xfrm>
              <a:off x="3673726" y="5005216"/>
              <a:ext cx="63576" cy="86939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68A2CCB3-3684-4634-BF0D-CA68479C17AC}"/>
                </a:ext>
              </a:extLst>
            </p:cNvPr>
            <p:cNvSpPr/>
            <p:nvPr/>
          </p:nvSpPr>
          <p:spPr>
            <a:xfrm>
              <a:off x="3045735" y="4994475"/>
              <a:ext cx="64889" cy="97684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1" name="Дуга 20">
            <a:extLst>
              <a:ext uri="{FF2B5EF4-FFF2-40B4-BE49-F238E27FC236}">
                <a16:creationId xmlns:a16="http://schemas.microsoft.com/office/drawing/2014/main" id="{7AE73ED2-6808-472B-8054-28BBF560E068}"/>
              </a:ext>
            </a:extLst>
          </p:cNvPr>
          <p:cNvSpPr/>
          <p:nvPr/>
        </p:nvSpPr>
        <p:spPr>
          <a:xfrm>
            <a:off x="5414271" y="4404524"/>
            <a:ext cx="1391971" cy="728194"/>
          </a:xfrm>
          <a:prstGeom prst="arc">
            <a:avLst>
              <a:gd name="adj1" fmla="val 10836319"/>
              <a:gd name="adj2" fmla="val 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6167" y="4018892"/>
            <a:ext cx="3857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Дуга 22">
            <a:extLst>
              <a:ext uri="{FF2B5EF4-FFF2-40B4-BE49-F238E27FC236}">
                <a16:creationId xmlns:a16="http://schemas.microsoft.com/office/drawing/2014/main" id="{F2D0D078-53A6-4D1D-92ED-DE9144E66026}"/>
              </a:ext>
            </a:extLst>
          </p:cNvPr>
          <p:cNvSpPr/>
          <p:nvPr/>
        </p:nvSpPr>
        <p:spPr>
          <a:xfrm>
            <a:off x="6812208" y="4426100"/>
            <a:ext cx="986071" cy="628979"/>
          </a:xfrm>
          <a:prstGeom prst="arc">
            <a:avLst>
              <a:gd name="adj1" fmla="val 10954566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1A5EC06-B6AF-4994-A2A8-B22D0222EB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6408" y="3999959"/>
            <a:ext cx="669993" cy="424573"/>
          </a:xfrm>
          <a:prstGeom prst="rect">
            <a:avLst/>
          </a:prstGeom>
        </p:spPr>
      </p:pic>
      <p:sp>
        <p:nvSpPr>
          <p:cNvPr id="25" name="Дуга 24">
            <a:extLst>
              <a:ext uri="{FF2B5EF4-FFF2-40B4-BE49-F238E27FC236}">
                <a16:creationId xmlns:a16="http://schemas.microsoft.com/office/drawing/2014/main" id="{93A042A4-3892-4DFA-AE03-F0CF40785AAE}"/>
              </a:ext>
            </a:extLst>
          </p:cNvPr>
          <p:cNvSpPr/>
          <p:nvPr/>
        </p:nvSpPr>
        <p:spPr>
          <a:xfrm flipV="1">
            <a:off x="5483268" y="4725372"/>
            <a:ext cx="2297758" cy="666136"/>
          </a:xfrm>
          <a:prstGeom prst="arc">
            <a:avLst>
              <a:gd name="adj1" fmla="val 10753039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AE6F46-8C81-4418-85F7-3E1A1B95C619}"/>
              </a:ext>
            </a:extLst>
          </p:cNvPr>
          <p:cNvSpPr txBox="1"/>
          <p:nvPr/>
        </p:nvSpPr>
        <p:spPr>
          <a:xfrm>
            <a:off x="6468036" y="5440393"/>
            <a:ext cx="48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/>
              <a:t>?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1495" y="4266183"/>
            <a:ext cx="3857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1A5EC06-B6AF-4994-A2A8-B22D0222EB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5909" y="4255876"/>
            <a:ext cx="669993" cy="42457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4498" y="4979300"/>
            <a:ext cx="3857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60BCD14-F0FE-479F-B850-2E576767C64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5892" y="4993441"/>
            <a:ext cx="317235" cy="32628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1A5EC06-B6AF-4994-A2A8-B22D0222EB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5396" y="4951740"/>
            <a:ext cx="669993" cy="424573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FDADD20-2A36-4F79-96D0-E4EB6F7EF3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6154" y="5049140"/>
            <a:ext cx="360037" cy="19241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EFDB58B-F55A-4D11-9A71-51F395751E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34805" y="4929036"/>
            <a:ext cx="493711" cy="426038"/>
          </a:xfrm>
          <a:prstGeom prst="rect">
            <a:avLst/>
          </a:prstGeom>
        </p:spPr>
      </p:pic>
      <p:sp>
        <p:nvSpPr>
          <p:cNvPr id="34" name="Прямоугольник 33"/>
          <p:cNvSpPr/>
          <p:nvPr/>
        </p:nvSpPr>
        <p:spPr>
          <a:xfrm>
            <a:off x="11054753" y="4909233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smtClean="0">
                <a:latin typeface="Arial" pitchFamily="34" charset="0"/>
                <a:cs typeface="Arial" pitchFamily="34" charset="0"/>
              </a:rPr>
              <a:t>(п.)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Picture 2" descr="https://lh6.googleusercontent.com/w0z97uD4RGySMM2ge1BILvxeF6D10CXAjYuX2j8k1Buqy4IJbhGOdvA3vxi2GP7bekaXw_NpIJGwfodqy3XZAM62E6EHo6hJ0pyPDBO-ch6I8vjngsU3fKenz6YsTvmo19Jv9IWUEcsS2Wc3q1E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2133" y="5530913"/>
            <a:ext cx="1887166" cy="719567"/>
          </a:xfrm>
          <a:prstGeom prst="rect">
            <a:avLst/>
          </a:prstGeom>
          <a:noFill/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EFDB58B-F55A-4D11-9A71-51F395751E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6979" y="5633527"/>
            <a:ext cx="493711" cy="426038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9921817" y="5605097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smtClean="0">
                <a:latin typeface="Arial" pitchFamily="34" charset="0"/>
                <a:cs typeface="Arial" pitchFamily="34" charset="0"/>
              </a:rPr>
              <a:t>пиріжків.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1" grpId="0" animBg="1"/>
      <p:bldP spid="23" grpId="0" animBg="1"/>
      <p:bldP spid="25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 action="ppaction://hlinkfile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5476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189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З’ясуй, вишень більше чи менше, ніж 10? Як дізнатися, скільки вишень, якщо вміємо лічити лише по 10? Полічи кетяги вишень. Скільки окремих вишень на одному кетязі? Чого більше: трійок вишень чи окремих вишень?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C4C56AD0-ADCD-46B1-9E9F-4E364325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1684421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B109337E-A1AF-4554-8CCB-20428AE6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821" y="3801978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5E7973DA-8DFA-4E5B-9C19-9105FE07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501" y="1840329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0061DBB0-DC78-4C48-A668-87203254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501" y="4737243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D85E57D4-132F-4A6C-B6D6-C13E8FBC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3191" y="3006193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F4B412DF-5BF2-40C5-BAF6-B7DB5639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5123" y="1676418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30BDB0DE-5B11-4AFE-96A1-5C652CFBD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2337" y="4287944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4F1766CC-500D-4368-B4A5-56DFC955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2734" y="4782802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ABC6FA50-CF4D-4726-B2BD-63C888BC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2585" y="3217436"/>
            <a:ext cx="1945828" cy="171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Ð ÐµÐ·ÑÐ»ÑÑÐ°Ñ Ð¿Ð¾ÑÑÐºÑ Ð·Ð¾Ð±ÑÐ°Ð¶ÐµÐ½Ñ Ð·Ð° Ð·Ð°Ð¿Ð¸ÑÐ¾Ð¼ &quot;ÐºÐ»Ð¸Ð¿Ð°ÑÑ Ð²Ð¸ÑÐ½Ñ&quot;">
            <a:extLst>
              <a:ext uri="{FF2B5EF4-FFF2-40B4-BE49-F238E27FC236}">
                <a16:creationId xmlns:a16="http://schemas.microsoft.com/office/drawing/2014/main" id="{9B3E65B6-7167-40D8-9AAE-988A93F6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2779" y="1944527"/>
            <a:ext cx="2221932" cy="1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107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Оксана назбирала в полі в’язку колосків. Колоски потрібно полічити. Як полічити колоски, якщо Оксана вміє лічити лише по 10?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621C45-3B0C-4E74-8E08-887D92799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116" y="1623091"/>
            <a:ext cx="10062823" cy="260153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38533CB2-EF8A-48DE-B13E-677154A3EE8C}"/>
              </a:ext>
            </a:extLst>
          </p:cNvPr>
          <p:cNvSpPr/>
          <p:nvPr/>
        </p:nvSpPr>
        <p:spPr>
          <a:xfrm>
            <a:off x="1299411" y="4504623"/>
            <a:ext cx="10539663" cy="2059806"/>
          </a:xfrm>
          <a:prstGeom prst="roundRect">
            <a:avLst/>
          </a:prstGeom>
          <a:solidFill>
            <a:srgbClr val="FF3131"/>
          </a:solidFill>
          <a:ln w="28575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При лічбі предмети зручно групувати десятками. 1 десяток складається з 10 одиниць.</a:t>
            </a: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Полічи палички одиницями; десятками.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55E6D0-F166-4DE3-B1F7-70A2F354D8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013" y="1513536"/>
            <a:ext cx="11492564" cy="2833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0A1125-06AB-48FE-904D-432752DEFE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4366325"/>
            <a:ext cx="9636557" cy="1216329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E3561F78-F859-4443-BF7D-77C3BC9F4E42}"/>
              </a:ext>
            </a:extLst>
          </p:cNvPr>
          <p:cNvSpPr/>
          <p:nvPr/>
        </p:nvSpPr>
        <p:spPr>
          <a:xfrm>
            <a:off x="1305415" y="5751452"/>
            <a:ext cx="10466282" cy="9474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Чим відрізняються ці ряди чисел? Чим вони схожі?</a:t>
            </a:r>
          </a:p>
        </p:txBody>
      </p:sp>
    </p:spTree>
    <p:extLst>
      <p:ext uri="{BB962C8B-B14F-4D97-AF65-F5344CB8AC3E}">
        <p14:creationId xmlns:p14="http://schemas.microsoft.com/office/powerpoint/2010/main" val="2061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C56432FD-AEE7-4902-B958-5D61F232C1B9}"/>
              </a:ext>
            </a:extLst>
          </p:cNvPr>
          <p:cNvSpPr/>
          <p:nvPr/>
        </p:nvSpPr>
        <p:spPr>
          <a:xfrm>
            <a:off x="385011" y="1456402"/>
            <a:ext cx="11377061" cy="3895244"/>
          </a:xfrm>
          <a:prstGeom prst="roundRect">
            <a:avLst/>
          </a:prstGeom>
          <a:solidFill>
            <a:srgbClr val="FF3131"/>
          </a:solidFill>
          <a:ln w="28575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/>
              <a:t>Десятками можна лічити предмети так само, як одиницями.</a:t>
            </a:r>
          </a:p>
        </p:txBody>
      </p:sp>
    </p:spTree>
    <p:extLst>
      <p:ext uri="{BB962C8B-B14F-4D97-AF65-F5344CB8AC3E}">
        <p14:creationId xmlns:p14="http://schemas.microsoft.com/office/powerpoint/2010/main" val="6656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Геометрична хвилинка.</a:t>
            </a:r>
          </a:p>
        </p:txBody>
      </p:sp>
      <p:grpSp>
        <p:nvGrpSpPr>
          <p:cNvPr id="13" name="Групувати 12">
            <a:extLst>
              <a:ext uri="{FF2B5EF4-FFF2-40B4-BE49-F238E27FC236}">
                <a16:creationId xmlns:a16="http://schemas.microsoft.com/office/drawing/2014/main" id="{CCE9F5C6-1559-4CA2-A940-D9A6E7691B7E}"/>
              </a:ext>
            </a:extLst>
          </p:cNvPr>
          <p:cNvGrpSpPr/>
          <p:nvPr/>
        </p:nvGrpSpPr>
        <p:grpSpPr>
          <a:xfrm>
            <a:off x="299944" y="3166712"/>
            <a:ext cx="12347652" cy="1309556"/>
            <a:chOff x="299944" y="3166712"/>
            <a:chExt cx="12347652" cy="1309556"/>
          </a:xfrm>
        </p:grpSpPr>
        <p:sp>
          <p:nvSpPr>
            <p:cNvPr id="2" name="Прямокутник 1">
              <a:extLst>
                <a:ext uri="{FF2B5EF4-FFF2-40B4-BE49-F238E27FC236}">
                  <a16:creationId xmlns:a16="http://schemas.microsoft.com/office/drawing/2014/main" id="{A2E61FC8-778D-429A-9FCA-2BD196AD6284}"/>
                </a:ext>
              </a:extLst>
            </p:cNvPr>
            <p:cNvSpPr/>
            <p:nvPr/>
          </p:nvSpPr>
          <p:spPr>
            <a:xfrm>
              <a:off x="299944" y="3166712"/>
              <a:ext cx="1309556" cy="1309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2E807F5-1835-4AED-8076-8C011332D9CA}"/>
                </a:ext>
              </a:extLst>
            </p:cNvPr>
            <p:cNvSpPr/>
            <p:nvPr/>
          </p:nvSpPr>
          <p:spPr>
            <a:xfrm>
              <a:off x="1696692" y="3166712"/>
              <a:ext cx="1309556" cy="130955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A0BBABDC-9607-4A26-8FE9-AE332BABF761}"/>
                </a:ext>
              </a:extLst>
            </p:cNvPr>
            <p:cNvSpPr/>
            <p:nvPr/>
          </p:nvSpPr>
          <p:spPr>
            <a:xfrm>
              <a:off x="3755413" y="3166712"/>
              <a:ext cx="1309556" cy="130955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EFF9B53-A752-4F0B-9852-D03A5C2A450C}"/>
                </a:ext>
              </a:extLst>
            </p:cNvPr>
            <p:cNvSpPr/>
            <p:nvPr/>
          </p:nvSpPr>
          <p:spPr>
            <a:xfrm>
              <a:off x="5152161" y="3166712"/>
              <a:ext cx="1309556" cy="130955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Прямокутник 10">
              <a:extLst>
                <a:ext uri="{FF2B5EF4-FFF2-40B4-BE49-F238E27FC236}">
                  <a16:creationId xmlns:a16="http://schemas.microsoft.com/office/drawing/2014/main" id="{86DB52AA-B43D-4DEB-B4DA-8EAD03B61438}"/>
                </a:ext>
              </a:extLst>
            </p:cNvPr>
            <p:cNvSpPr/>
            <p:nvPr/>
          </p:nvSpPr>
          <p:spPr>
            <a:xfrm>
              <a:off x="7047253" y="3166712"/>
              <a:ext cx="1309556" cy="130955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1BE7C1B-901F-420F-9D71-82B4C6945B4A}"/>
                </a:ext>
              </a:extLst>
            </p:cNvPr>
            <p:cNvSpPr/>
            <p:nvPr/>
          </p:nvSpPr>
          <p:spPr>
            <a:xfrm>
              <a:off x="8444001" y="3166712"/>
              <a:ext cx="1309556" cy="130955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536B42-374C-4DD7-AD4B-C7009B3FCB55}"/>
                </a:ext>
              </a:extLst>
            </p:cNvPr>
            <p:cNvSpPr txBox="1"/>
            <p:nvPr/>
          </p:nvSpPr>
          <p:spPr>
            <a:xfrm>
              <a:off x="10344448" y="3166712"/>
              <a:ext cx="23031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6000" b="1" dirty="0"/>
                <a:t>-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6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915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Обведи синім олівцем 3 десятки намистинок, зеленим – 5 десятків, жовтим – 6 десятків.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61AD6D-904E-4E18-8017-41C8B04170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01313" y="1957565"/>
            <a:ext cx="11389374" cy="297057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BE7744DB-FE07-4DBA-A65B-2CF7705AD809}"/>
              </a:ext>
            </a:extLst>
          </p:cNvPr>
          <p:cNvSpPr/>
          <p:nvPr/>
        </p:nvSpPr>
        <p:spPr>
          <a:xfrm>
            <a:off x="1944303" y="2059806"/>
            <a:ext cx="1029903" cy="254107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4E26E38E-A53D-4A1D-8EEF-E13D725ED094}"/>
              </a:ext>
            </a:extLst>
          </p:cNvPr>
          <p:cNvSpPr/>
          <p:nvPr/>
        </p:nvSpPr>
        <p:spPr>
          <a:xfrm>
            <a:off x="5380521" y="2059806"/>
            <a:ext cx="1424540" cy="254107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3045694E-20D2-4A2E-9E5B-3AB4847C6017}"/>
              </a:ext>
            </a:extLst>
          </p:cNvPr>
          <p:cNvSpPr/>
          <p:nvPr/>
        </p:nvSpPr>
        <p:spPr>
          <a:xfrm>
            <a:off x="7411450" y="2059806"/>
            <a:ext cx="1665173" cy="263972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65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47AFABEE-44CF-4BE9-B772-87ECB53E507F}"/>
              </a:ext>
            </a:extLst>
          </p:cNvPr>
          <p:cNvGrpSpPr/>
          <p:nvPr/>
        </p:nvGrpSpPr>
        <p:grpSpPr>
          <a:xfrm>
            <a:off x="620481" y="1441969"/>
            <a:ext cx="11141590" cy="4470490"/>
            <a:chOff x="620481" y="1441969"/>
            <a:chExt cx="11141590" cy="447049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3268FC1F-24D0-4722-9834-C39ADBE06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0481" y="1441969"/>
              <a:ext cx="11141590" cy="4470490"/>
            </a:xfrm>
            <a:prstGeom prst="rect">
              <a:avLst/>
            </a:prstGeom>
          </p:spPr>
        </p:pic>
        <p:sp>
          <p:nvSpPr>
            <p:cNvPr id="6" name="Прямокутник 5">
              <a:extLst>
                <a:ext uri="{FF2B5EF4-FFF2-40B4-BE49-F238E27FC236}">
                  <a16:creationId xmlns:a16="http://schemas.microsoft.com/office/drawing/2014/main" id="{8950E6F8-6CE1-41AA-A47A-E33CB06E56B4}"/>
                </a:ext>
              </a:extLst>
            </p:cNvPr>
            <p:cNvSpPr/>
            <p:nvPr/>
          </p:nvSpPr>
          <p:spPr>
            <a:xfrm>
              <a:off x="1520792" y="3677214"/>
              <a:ext cx="7218947" cy="2235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Полічи намистинки десятками.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383897F8-7606-4CEA-A5E4-31734DAC353B}"/>
              </a:ext>
            </a:extLst>
          </p:cNvPr>
          <p:cNvSpPr/>
          <p:nvPr/>
        </p:nvSpPr>
        <p:spPr>
          <a:xfrm>
            <a:off x="1357163" y="3791518"/>
            <a:ext cx="7988968" cy="2705535"/>
          </a:xfrm>
          <a:prstGeom prst="roundRect">
            <a:avLst/>
          </a:prstGeom>
          <a:solidFill>
            <a:srgbClr val="FF3131"/>
          </a:solidFill>
          <a:ln w="28575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10 одиниць складають 1 десяток</a:t>
            </a:r>
            <a:r>
              <a:rPr lang="ru-RU" sz="4000" b="1" dirty="0"/>
              <a:t>;</a:t>
            </a:r>
            <a:endParaRPr lang="uk-UA" sz="4000" b="1" dirty="0"/>
          </a:p>
          <a:p>
            <a:pPr algn="ctr"/>
            <a:r>
              <a:rPr lang="uk-UA" sz="4000" b="1" dirty="0"/>
              <a:t>10 десятків складають 1 сотню;</a:t>
            </a:r>
          </a:p>
          <a:p>
            <a:pPr algn="ctr"/>
            <a:r>
              <a:rPr lang="uk-UA" sz="4000" b="1" dirty="0"/>
              <a:t>В одній сотні </a:t>
            </a:r>
            <a:r>
              <a:rPr lang="uk-UA" sz="4000" b="1"/>
              <a:t>сто одиниць.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39454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276</Words>
  <Application>Microsoft Office PowerPoint</Application>
  <PresentationFormat>Широкоэкранный</PresentationFormat>
  <Paragraphs>77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76</cp:revision>
  <dcterms:created xsi:type="dcterms:W3CDTF">2018-01-05T16:38:53Z</dcterms:created>
  <dcterms:modified xsi:type="dcterms:W3CDTF">2022-04-13T08:10:14Z</dcterms:modified>
</cp:coreProperties>
</file>