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6" r:id="rId3"/>
    <p:sldId id="287" r:id="rId4"/>
    <p:sldId id="289" r:id="rId5"/>
    <p:sldId id="262" r:id="rId6"/>
    <p:sldId id="264" r:id="rId7"/>
    <p:sldId id="295" r:id="rId8"/>
    <p:sldId id="296" r:id="rId9"/>
    <p:sldId id="297" r:id="rId10"/>
    <p:sldId id="298" r:id="rId11"/>
    <p:sldId id="300" r:id="rId12"/>
    <p:sldId id="299" r:id="rId13"/>
    <p:sldId id="269" r:id="rId14"/>
    <p:sldId id="270" r:id="rId15"/>
    <p:sldId id="271" r:id="rId16"/>
    <p:sldId id="281" r:id="rId17"/>
    <p:sldId id="29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FF"/>
    <a:srgbClr val="006600"/>
    <a:srgbClr val="33CC33"/>
    <a:srgbClr val="FF0000"/>
    <a:srgbClr val="FF6600"/>
    <a:srgbClr val="FFFF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3065" autoAdjust="0"/>
  </p:normalViewPr>
  <p:slideViewPr>
    <p:cSldViewPr>
      <p:cViewPr varScale="1">
        <p:scale>
          <a:sx n="69" d="100"/>
          <a:sy n="69" d="100"/>
        </p:scale>
        <p:origin x="141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42" y="36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blinds/>
    <p:sndAc>
      <p:endSnd/>
    </p:sndAc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2132" y="3024161"/>
            <a:ext cx="3286148" cy="383383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-357214"/>
            <a:ext cx="8401080" cy="4074246"/>
          </a:xfrm>
        </p:spPr>
        <p:txBody>
          <a:bodyPr>
            <a:prstTxWarp prst="textArchDownPour">
              <a:avLst/>
            </a:prstTxWarp>
            <a:normAutofit/>
          </a:bodyPr>
          <a:lstStyle/>
          <a:p>
            <a:r>
              <a:rPr lang="uk-UA" sz="8000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00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Остап Вишня </a:t>
            </a:r>
            <a:br>
              <a:rPr lang="uk-UA" sz="8000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00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00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«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е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е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л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і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00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а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0066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33CC3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00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»</a:t>
            </a:r>
            <a:endParaRPr lang="ru-RU" sz="8000" b="1" dirty="0">
              <a:ln w="18415" cmpd="sng">
                <a:solidFill>
                  <a:srgbClr val="00FFFF"/>
                </a:solidFill>
                <a:prstDash val="solid"/>
              </a:ln>
              <a:solidFill>
                <a:srgbClr val="00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" name="Рисунок 5" descr="1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728" y="3071810"/>
            <a:ext cx="2686064" cy="3544112"/>
          </a:xfrm>
          <a:prstGeom prst="rect">
            <a:avLst/>
          </a:prstGeom>
        </p:spPr>
      </p:pic>
    </p:spTree>
  </p:cSld>
  <p:clrMapOvr>
    <a:masterClrMapping/>
  </p:clrMapOvr>
  <p:transition>
    <p:blinds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88640"/>
            <a:ext cx="8928993" cy="65556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Артист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Едуард Середа має вміння і терпіння!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—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Алле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На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арені — цирковий артист — собака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uk-UA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народився на Кавказі. Батько його — мисливський собака, а мати походить з породи кавказьких вівчарів, вірних друзів гірських чабанів. Вівчарі — прекрасні сторожі овечих отар, вони не підпускають до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овець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ні чужої людини, ні звіра...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Не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судилося, як бачите,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Крошці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ні полювати, як батько, ні стерегти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овець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, як матері, — вийшов із нього прекрасний цирковий артист.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—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алле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uk-UA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підбігає до артиста.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Скажи — мама!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uk-UA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дивиться на хазяїна.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Ну, ну, швидше! Кажи — мама!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зовсім виразно вимовляє: "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Ма-ма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!" За це він одержує цукор від хазяїна і гучні оплески від глядачів.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uk-UA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дуже багато вміє: він грає з Едуардом Йосиповичем у м'яча, підбігає до телефону, бере телефонну трубку і викликає хазяїна до телефону: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Гав! Гав! Гав! Дзвонять! Просять до телефону! 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201282"/>
      </p:ext>
    </p:extLst>
  </p:cSld>
  <p:clrMapOvr>
    <a:masterClrMapping/>
  </p:clrMapOvr>
  <p:transition>
    <p:blinds/>
    <p:sndAc>
      <p:endSnd/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88640"/>
            <a:ext cx="8928993" cy="6740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uk-UA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А 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ще </a:t>
            </a:r>
            <a:r>
              <a:rPr lang="uk-UA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 талановитий математик: він лічить, складає, віднімає, множить і ділить до десяти.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— </a:t>
            </a:r>
            <a:r>
              <a:rPr lang="uk-UA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! Скільки буде чотири та два? </a:t>
            </a:r>
            <a:r>
              <a:rPr lang="uk-UA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 відповідає: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— 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Гав! Гав! Гав! Гав! Гав! Гав! Шість! А як хтось із глядачів </a:t>
            </a:r>
            <a:r>
              <a:rPr lang="uk-UA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даь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 задачу на числа більші як десять, тоді </a:t>
            </a:r>
            <a:r>
              <a:rPr lang="uk-UA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 стає на задні лапи і щось ніби говорить на вухо хазяїнові.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— 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Що </a:t>
            </a:r>
            <a:r>
              <a:rPr lang="uk-UA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 говорить? — цікавляться глядачі.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— </a:t>
            </a:r>
            <a:r>
              <a:rPr lang="uk-UA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 цікавиться, чи той, хто запитує, сам знає, скільки буде тринадцять та дванадцять?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А 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як чудесно </a:t>
            </a:r>
            <a:r>
              <a:rPr lang="uk-UA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 удає, ніби він школяр і йому не хочеться йти до школи, а хочеться повалятися в ліжку.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А 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як він сердиться, коли мама його будить: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— </a:t>
            </a:r>
            <a:r>
              <a:rPr lang="uk-UA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Вставай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! Пора до школи!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uk-UA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перевертається на килимі, стогне і сердито гавкає: не хочу, мовляв, уставати, іти до школи! Хочу </a:t>
            </a:r>
            <a:r>
              <a:rPr lang="uk-UA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поспати</a:t>
            </a:r>
            <a:r>
              <a:rPr lang="uk-UA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136049"/>
      </p:ext>
    </p:extLst>
  </p:cSld>
  <p:clrMapOvr>
    <a:masterClrMapping/>
  </p:clrMapOvr>
  <p:transition>
    <p:blinds/>
    <p:sndAc>
      <p:endSnd/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692696"/>
            <a:ext cx="8568952" cy="53245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uk-UA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Крошка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дуже веселий пес і, між іншим, хороший товариш. Він чудесно грається з Лялькою і маленькою чорненькою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Чітою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uk-UA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Чіта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теж циркова артистка: вона вміє стояти на двох і на одній передній лапці вниз головою на долоні в Едуарда Йосиповича.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Едуард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Йосипович Середа іде із своїми друзями Лялькою,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Крошкою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Чітою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по вулиці. З кишені артиста виглядає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маніпусінький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Ральф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— песик з колючою борідкою.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uk-UA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Ральф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іще дуже маленький: поки що він не працює, приглядається.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Куди це ви, Едуарде Йосиповичу?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Іду для своїх друзів ялинку купувати. Я Їм за їхню хорошу роботу ялинку влаштую і кожному подарунки подарую.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Які подарунки?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Приходьте на ялинку, побачите!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А Петька й Васько?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І Петька, і Васько також будуть на ялинці! І їм будуть подарунки! Приходьте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56946"/>
      </p:ext>
    </p:extLst>
  </p:cSld>
  <p:clrMapOvr>
    <a:masterClrMapping/>
  </p:clrMapOvr>
  <p:transition>
    <p:blinds/>
    <p:sndAc>
      <p:endSnd/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Прочитайте текст і дайте відповіді на запитання</a:t>
            </a:r>
            <a:endParaRPr lang="ru-RU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9715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uk-UA" sz="2800" b="1" dirty="0" smtClean="0">
                <a:solidFill>
                  <a:srgbClr val="0000FF"/>
                </a:solidFill>
              </a:rPr>
              <a:t>Який артист вас зацікавив найбільше?</a:t>
            </a:r>
          </a:p>
          <a:p>
            <a:r>
              <a:rPr lang="uk-UA" sz="2800" b="1" dirty="0" smtClean="0">
                <a:solidFill>
                  <a:srgbClr val="0000FF"/>
                </a:solidFill>
              </a:rPr>
              <a:t>Хто такий Петька? Які у нього подруги? </a:t>
            </a:r>
          </a:p>
          <a:p>
            <a:r>
              <a:rPr lang="uk-UA" sz="2800" b="1" dirty="0" smtClean="0">
                <a:solidFill>
                  <a:srgbClr val="0000FF"/>
                </a:solidFill>
              </a:rPr>
              <a:t>Який номер виконує Петька у цирку?</a:t>
            </a:r>
          </a:p>
          <a:p>
            <a:r>
              <a:rPr lang="uk-UA" sz="2800" b="1" dirty="0" smtClean="0">
                <a:solidFill>
                  <a:srgbClr val="0000FF"/>
                </a:solidFill>
              </a:rPr>
              <a:t>Як Петька потрапив до Едуарда Йосиповича Середи?</a:t>
            </a:r>
          </a:p>
          <a:p>
            <a:r>
              <a:rPr lang="uk-UA" sz="2800" b="1" dirty="0" smtClean="0">
                <a:solidFill>
                  <a:srgbClr val="0000FF"/>
                </a:solidFill>
              </a:rPr>
              <a:t>Які стосунки у клоуна та півника?</a:t>
            </a:r>
          </a:p>
          <a:p>
            <a:r>
              <a:rPr lang="uk-UA" sz="2800" b="1" dirty="0" smtClean="0">
                <a:solidFill>
                  <a:srgbClr val="0000FF"/>
                </a:solidFill>
              </a:rPr>
              <a:t>Який ще  “ артист ” працює з Середою?</a:t>
            </a:r>
          </a:p>
          <a:p>
            <a:r>
              <a:rPr lang="uk-UA" sz="2800" b="1" dirty="0" smtClean="0">
                <a:solidFill>
                  <a:srgbClr val="0000FF"/>
                </a:solidFill>
              </a:rPr>
              <a:t>Чи підходить собачці його кличка? Знайдіть у тексті опис песика.</a:t>
            </a:r>
          </a:p>
          <a:p>
            <a:r>
              <a:rPr lang="uk-UA" sz="2800" b="1" dirty="0" smtClean="0">
                <a:solidFill>
                  <a:srgbClr val="0000FF"/>
                </a:solidFill>
              </a:rPr>
              <a:t>Чи став </a:t>
            </a:r>
            <a:r>
              <a:rPr lang="uk-UA" sz="2800" b="1" dirty="0" err="1" smtClean="0">
                <a:solidFill>
                  <a:srgbClr val="0000FF"/>
                </a:solidFill>
              </a:rPr>
              <a:t>Крошка</a:t>
            </a:r>
            <a:r>
              <a:rPr lang="uk-UA" sz="2800" b="1" dirty="0" smtClean="0">
                <a:solidFill>
                  <a:srgbClr val="0000FF"/>
                </a:solidFill>
              </a:rPr>
              <a:t> справжнім артистом</a:t>
            </a:r>
            <a:r>
              <a:rPr lang="uk-UA" sz="2800" b="1" dirty="0">
                <a:solidFill>
                  <a:srgbClr val="0000FF"/>
                </a:solidFill>
              </a:rPr>
              <a:t>?</a:t>
            </a:r>
            <a:endParaRPr lang="uk-UA" sz="2800" b="1" dirty="0" smtClean="0">
              <a:solidFill>
                <a:srgbClr val="0000FF"/>
              </a:solidFill>
            </a:endParaRPr>
          </a:p>
          <a:p>
            <a:r>
              <a:rPr lang="uk-UA" sz="2800" b="1" dirty="0" smtClean="0">
                <a:solidFill>
                  <a:srgbClr val="0000FF"/>
                </a:solidFill>
              </a:rPr>
              <a:t>Як Едуард Середа спілкується зі своїми колегами?</a:t>
            </a:r>
          </a:p>
          <a:p>
            <a:r>
              <a:rPr lang="uk-UA" sz="2800" b="1" dirty="0" smtClean="0">
                <a:solidFill>
                  <a:srgbClr val="0000FF"/>
                </a:solidFill>
              </a:rPr>
              <a:t>Що нового ви дізналися з оповідання?</a:t>
            </a:r>
          </a:p>
          <a:p>
            <a:r>
              <a:rPr lang="uk-UA" sz="2800" b="1" dirty="0" smtClean="0">
                <a:solidFill>
                  <a:srgbClr val="0000FF"/>
                </a:solidFill>
              </a:rPr>
              <a:t>Якими цирковими професіями володіє </a:t>
            </a:r>
            <a:r>
              <a:rPr lang="uk-UA" sz="2800" b="1" dirty="0" err="1" smtClean="0">
                <a:solidFill>
                  <a:srgbClr val="0000FF"/>
                </a:solidFill>
              </a:rPr>
              <a:t>Крошка</a:t>
            </a:r>
            <a:r>
              <a:rPr lang="uk-UA" sz="2800" b="1" dirty="0" smtClean="0">
                <a:solidFill>
                  <a:srgbClr val="0000FF"/>
                </a:solidFill>
              </a:rPr>
              <a:t>?</a:t>
            </a:r>
          </a:p>
          <a:p>
            <a:endParaRPr lang="ru-RU" dirty="0"/>
          </a:p>
        </p:txBody>
      </p:sp>
    </p:spTree>
  </p:cSld>
  <p:clrMapOvr>
    <a:masterClrMapping/>
  </p:clrMapOvr>
  <p:transition>
    <p:split dir="in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 txBox="1">
            <a:spLocks/>
          </p:cNvSpPr>
          <p:nvPr/>
        </p:nvSpPr>
        <p:spPr>
          <a:xfrm>
            <a:off x="571472" y="3214686"/>
            <a:ext cx="7960968" cy="12944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uk-UA" sz="3200" dirty="0" smtClean="0">
                <a:ln w="18415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Прочитайте усі окличні речення, дібравши відповідну інтонацію та силу голосу.</a:t>
            </a:r>
            <a:endParaRPr kumimoji="0" lang="ru-RU" sz="3200" i="0" u="none" strike="noStrike" kern="1200" normalizeH="0" baseline="0" noProof="0" dirty="0">
              <a:ln w="18415" cmpd="sng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omb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936104"/>
          </a:xfrm>
        </p:spPr>
        <p:txBody>
          <a:bodyPr>
            <a:normAutofit/>
          </a:bodyPr>
          <a:lstStyle/>
          <a:p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Підсумок уроку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00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2996952"/>
            <a:ext cx="8229600" cy="3096344"/>
          </a:xfrm>
        </p:spPr>
        <p:txBody>
          <a:bodyPr>
            <a:normAutofit/>
          </a:bodyPr>
          <a:lstStyle/>
          <a:p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Як називається твір, що ми прочитали на уроці?</a:t>
            </a:r>
            <a:endParaRPr lang="ru-RU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Чим </a:t>
            </a:r>
            <a:r>
              <a:rPr lang="ru-RU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сподобався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вам </a:t>
            </a:r>
            <a:r>
              <a:rPr lang="ru-RU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твір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Остапа </a:t>
            </a:r>
            <a:r>
              <a:rPr lang="ru-RU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Вишні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?</a:t>
            </a:r>
          </a:p>
          <a:p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Що нового і цікавого дізналися на уроці?</a:t>
            </a:r>
          </a:p>
          <a:p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Які циркові професії ми пригадали?</a:t>
            </a:r>
          </a:p>
        </p:txBody>
      </p:sp>
    </p:spTree>
  </p:cSld>
  <p:clrMapOvr>
    <a:masterClrMapping/>
  </p:clrMapOvr>
  <p:transition>
    <p:wheel spokes="8"/>
    <p:sndAc>
      <p:stSnd>
        <p:snd r:embed="rId2" name="drumroll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850106"/>
          </a:xfrm>
        </p:spPr>
        <p:txBody>
          <a:bodyPr/>
          <a:lstStyle/>
          <a:p>
            <a:r>
              <a:rPr lang="uk-UA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Домашнє завдання</a:t>
            </a:r>
            <a:endParaRPr lang="ru-R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525963"/>
          </a:xfrm>
        </p:spPr>
        <p:txBody>
          <a:bodyPr>
            <a:normAutofit/>
          </a:bodyPr>
          <a:lstStyle/>
          <a:p>
            <a:endParaRPr lang="uk-UA" b="1" i="1" dirty="0" smtClean="0">
              <a:solidFill>
                <a:srgbClr val="FFFF00"/>
              </a:solidFill>
            </a:endParaRPr>
          </a:p>
          <a:p>
            <a:endParaRPr lang="uk-UA" b="1" i="1" dirty="0" smtClean="0">
              <a:solidFill>
                <a:srgbClr val="FFFF00"/>
              </a:solidFill>
            </a:endParaRPr>
          </a:p>
          <a:p>
            <a:endParaRPr lang="uk-UA" b="1" i="1" dirty="0" smtClean="0">
              <a:solidFill>
                <a:srgbClr val="FFFF00"/>
              </a:solidFill>
            </a:endParaRPr>
          </a:p>
          <a:p>
            <a:endParaRPr lang="uk-UA" b="1" i="1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uk-UA" sz="4400" b="1" i="1" dirty="0" smtClean="0">
                <a:solidFill>
                  <a:srgbClr val="FFFF00"/>
                </a:solidFill>
              </a:rPr>
              <a:t> </a:t>
            </a:r>
            <a:r>
              <a:rPr lang="uk-UA" sz="4400" b="1" i="1" dirty="0">
                <a:solidFill>
                  <a:srgbClr val="FFFF00"/>
                </a:solidFill>
              </a:rPr>
              <a:t>Ч</a:t>
            </a:r>
            <a:r>
              <a:rPr lang="uk-UA" sz="4400" b="1" i="1" dirty="0" smtClean="0">
                <a:solidFill>
                  <a:srgbClr val="FFFF00"/>
                </a:solidFill>
              </a:rPr>
              <a:t>итати та переказувати </a:t>
            </a:r>
          </a:p>
          <a:p>
            <a:pPr marL="0" indent="0" algn="ctr">
              <a:buNone/>
            </a:pPr>
            <a:r>
              <a:rPr lang="uk-UA" sz="4400" b="1" i="1" dirty="0" smtClean="0">
                <a:solidFill>
                  <a:srgbClr val="FFFF00"/>
                </a:solidFill>
              </a:rPr>
              <a:t>ІІ частину.</a:t>
            </a:r>
          </a:p>
        </p:txBody>
      </p:sp>
    </p:spTree>
  </p:cSld>
  <p:clrMapOvr>
    <a:masterClrMapping/>
  </p:clrMapOvr>
  <p:transition>
    <p:newsflash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rmAutofit/>
          </a:bodyPr>
          <a:lstStyle/>
          <a:p>
            <a:r>
              <a:rPr lang="uk-UA" sz="5400" b="1" dirty="0" smtClean="0">
                <a:solidFill>
                  <a:srgbClr val="0000FF"/>
                </a:solidFill>
              </a:rPr>
              <a:t>До побачення!!!</a:t>
            </a:r>
            <a:endParaRPr lang="ru-RU" sz="5400" b="1" dirty="0">
              <a:solidFill>
                <a:srgbClr val="0000FF"/>
              </a:solidFill>
            </a:endParaRPr>
          </a:p>
        </p:txBody>
      </p:sp>
      <p:pic>
        <p:nvPicPr>
          <p:cNvPr id="38915" name="Picture 3" descr="C:\Users\Даша\Desktop\10253468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295525"/>
            <a:ext cx="3657600" cy="456247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Пригадаємо…</a:t>
            </a:r>
            <a:endParaRPr lang="ru-RU" b="1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C:\Users\Даша\Desktop\скачанные файлы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66689"/>
            <a:ext cx="2047875" cy="2238375"/>
          </a:xfrm>
          <a:prstGeom prst="rect">
            <a:avLst/>
          </a:prstGeom>
          <a:noFill/>
        </p:spPr>
      </p:pic>
      <p:pic>
        <p:nvPicPr>
          <p:cNvPr id="1027" name="Picture 3" descr="C:\Users\Даша\Desktop\k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4509120"/>
            <a:ext cx="1415331" cy="2132994"/>
          </a:xfrm>
          <a:prstGeom prst="rect">
            <a:avLst/>
          </a:prstGeom>
          <a:noFill/>
        </p:spPr>
      </p:pic>
      <p:pic>
        <p:nvPicPr>
          <p:cNvPr id="1028" name="Picture 4" descr="C:\Users\Даша\Desktop\big_logo_ekstrim-show-faki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2313708"/>
            <a:ext cx="2034827" cy="3059508"/>
          </a:xfrm>
          <a:prstGeom prst="rect">
            <a:avLst/>
          </a:prstGeom>
          <a:noFill/>
        </p:spPr>
      </p:pic>
      <p:pic>
        <p:nvPicPr>
          <p:cNvPr id="1029" name="Picture 5" descr="C:\Users\Даша\Desktop\1103dos_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4221088"/>
            <a:ext cx="3441304" cy="2468761"/>
          </a:xfrm>
          <a:prstGeom prst="rect">
            <a:avLst/>
          </a:prstGeom>
          <a:noFill/>
        </p:spPr>
      </p:pic>
      <p:pic>
        <p:nvPicPr>
          <p:cNvPr id="1030" name="Picture 6" descr="C:\Users\Даша\Desktop\focusniki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4632" y="1700808"/>
            <a:ext cx="1680358" cy="237626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uk-UA" sz="5400" b="1" dirty="0" smtClean="0">
                <a:solidFill>
                  <a:srgbClr val="FFFF00"/>
                </a:solidFill>
              </a:rPr>
              <a:t>Клоун</a:t>
            </a:r>
          </a:p>
          <a:p>
            <a:pPr algn="ctr"/>
            <a:r>
              <a:rPr lang="uk-UA" sz="5400" b="1" dirty="0" smtClean="0">
                <a:solidFill>
                  <a:srgbClr val="FFFF00"/>
                </a:solidFill>
              </a:rPr>
              <a:t>Акробати</a:t>
            </a:r>
          </a:p>
          <a:p>
            <a:pPr algn="ctr"/>
            <a:r>
              <a:rPr lang="uk-UA" sz="5400" b="1" dirty="0" smtClean="0">
                <a:solidFill>
                  <a:srgbClr val="FFFF00"/>
                </a:solidFill>
              </a:rPr>
              <a:t>Факір</a:t>
            </a:r>
          </a:p>
          <a:p>
            <a:pPr algn="ctr"/>
            <a:r>
              <a:rPr lang="uk-UA" sz="5400" b="1" dirty="0" smtClean="0">
                <a:solidFill>
                  <a:srgbClr val="FFFF00"/>
                </a:solidFill>
              </a:rPr>
              <a:t>Ілюзіоніст</a:t>
            </a:r>
          </a:p>
          <a:p>
            <a:pPr algn="ctr"/>
            <a:r>
              <a:rPr lang="uk-UA" sz="5400" b="1" dirty="0" smtClean="0">
                <a:solidFill>
                  <a:srgbClr val="FFFF00"/>
                </a:solidFill>
              </a:rPr>
              <a:t>Жонглер</a:t>
            </a:r>
          </a:p>
          <a:p>
            <a:pPr algn="ctr"/>
            <a:endParaRPr lang="ru-RU" sz="5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wedge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3" name="Picture 9" descr="C:\Users\Даша\Desktop\10253468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295525"/>
            <a:ext cx="3657600" cy="456247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1920" y="2708920"/>
            <a:ext cx="5005220" cy="292610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uk-UA" sz="48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Остап Вишня</a:t>
            </a:r>
            <a:r>
              <a:rPr lang="uk-UA" sz="4800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</a:rPr>
              <a:t/>
            </a:r>
            <a:br>
              <a:rPr lang="uk-UA" sz="4800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</a:rPr>
            </a:br>
            <a:r>
              <a:rPr lang="uk-UA" sz="4800" dirty="0" smtClean="0">
                <a:ln w="18415" cmpd="sng">
                  <a:solidFill>
                    <a:srgbClr val="006600"/>
                  </a:solidFill>
                  <a:prstDash val="solid"/>
                </a:ln>
                <a:solidFill>
                  <a:srgbClr val="006600"/>
                </a:solidFill>
              </a:rPr>
              <a:t>Павло Михайлович Губенко</a:t>
            </a:r>
            <a:endParaRPr lang="ru-RU" sz="4800" dirty="0">
              <a:ln w="18415" cmpd="sng">
                <a:solidFill>
                  <a:srgbClr val="006600"/>
                </a:solidFill>
                <a:prstDash val="solid"/>
              </a:ln>
              <a:solidFill>
                <a:srgbClr val="0066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24744"/>
            <a:ext cx="3672408" cy="542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blinds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917596"/>
          </a:xfrm>
          <a:solidFill>
            <a:schemeClr val="bg1"/>
          </a:solidFill>
        </p:spPr>
        <p:txBody>
          <a:bodyPr/>
          <a:lstStyle/>
          <a:p>
            <a:r>
              <a:rPr lang="uk-UA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Тлумачення незрозумілих слів</a:t>
            </a:r>
            <a:endParaRPr lang="ru-RU" dirty="0">
              <a:ln w="18415" cmpd="sng">
                <a:solidFill>
                  <a:srgbClr val="002060"/>
                </a:solidFill>
                <a:prstDash val="solid"/>
              </a:ln>
              <a:solidFill>
                <a:srgbClr val="00206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uk-UA" sz="2400" dirty="0" smtClean="0">
                <a:ln w="18415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Сокорить</a:t>
            </a:r>
            <a:r>
              <a:rPr lang="uk-UA" sz="24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 – подає голосні звуки. </a:t>
            </a:r>
          </a:p>
          <a:p>
            <a:r>
              <a:rPr lang="uk-UA" sz="2400" dirty="0" smtClean="0">
                <a:ln w="18415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Балансує</a:t>
            </a:r>
            <a:r>
              <a:rPr lang="uk-UA" sz="24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 – намагається втримати рівновагу на висоті.</a:t>
            </a:r>
          </a:p>
          <a:p>
            <a:r>
              <a:rPr lang="uk-UA" sz="2400" dirty="0" smtClean="0">
                <a:ln w="18415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Бравурна музика </a:t>
            </a:r>
            <a:r>
              <a:rPr lang="uk-UA" sz="24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– весела, бадьора.</a:t>
            </a:r>
          </a:p>
          <a:p>
            <a:r>
              <a:rPr lang="uk-UA" sz="2400" dirty="0" smtClean="0">
                <a:ln w="18415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Інкубатор</a:t>
            </a:r>
            <a:r>
              <a:rPr lang="uk-UA" sz="24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 – пристрій для висиджування курчат.</a:t>
            </a:r>
          </a:p>
          <a:p>
            <a:r>
              <a:rPr lang="uk-UA" sz="2400" dirty="0" smtClean="0">
                <a:ln w="18415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Кульбіт</a:t>
            </a:r>
            <a:r>
              <a:rPr lang="uk-UA" sz="24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 – стрибок з перевертанням.</a:t>
            </a:r>
            <a:endParaRPr lang="ru-RU" sz="2400" dirty="0" smtClean="0">
              <a:ln w="18415" cmpd="sng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</a:endParaRPr>
          </a:p>
          <a:p>
            <a:r>
              <a:rPr lang="uk-UA" sz="2400" dirty="0" smtClean="0">
                <a:ln w="18415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Пойнтер</a:t>
            </a:r>
            <a:r>
              <a:rPr lang="uk-UA" sz="24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 – порода собак.</a:t>
            </a:r>
          </a:p>
          <a:p>
            <a:r>
              <a:rPr lang="uk-UA" sz="2400" dirty="0" smtClean="0">
                <a:ln w="18415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Жонглер</a:t>
            </a:r>
            <a:r>
              <a:rPr lang="uk-UA" sz="24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 – актор цирку.</a:t>
            </a:r>
            <a:endParaRPr lang="ru-RU" sz="2400" dirty="0">
              <a:ln w="18415" cmpd="sng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429000"/>
            <a:ext cx="1853502" cy="154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5245935"/>
            <a:ext cx="2054602" cy="161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238625"/>
            <a:ext cx="17430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3" name="Picture 1" descr="C:\Users\Даша\Desktop\kulbit_0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67944" y="5042435"/>
            <a:ext cx="2808312" cy="1815565"/>
          </a:xfrm>
          <a:prstGeom prst="rect">
            <a:avLst/>
          </a:prstGeom>
          <a:noFill/>
        </p:spPr>
      </p:pic>
      <p:pic>
        <p:nvPicPr>
          <p:cNvPr id="13314" name="Picture 2" descr="C:\Users\Даша\Desktop\a4af3d1ac70e48d2861552934cdd543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76256" y="4570462"/>
            <a:ext cx="1952109" cy="2287538"/>
          </a:xfrm>
          <a:prstGeom prst="rect">
            <a:avLst/>
          </a:prstGeom>
          <a:noFill/>
        </p:spPr>
      </p:pic>
    </p:spTree>
  </p:cSld>
  <p:clrMapOvr>
    <a:masterClrMapping/>
  </p:clrMapOvr>
  <p:transition>
    <p:push/>
    <p:sndAc>
      <p:stSnd>
        <p:snd r:embed="rId2" name="voltage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4993"/>
            <a:ext cx="7797173" cy="45167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uk-UA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uk-UA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uk-UA" sz="4000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Читання твору «Веселі артисти»</a:t>
            </a:r>
            <a:br>
              <a:rPr lang="uk-UA" sz="4000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ru-RU" dirty="0">
              <a:ln w="18415" cmpd="sng">
                <a:solidFill>
                  <a:srgbClr val="002060"/>
                </a:solidFill>
                <a:prstDash val="solid"/>
              </a:ln>
              <a:solidFill>
                <a:srgbClr val="00206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481396"/>
            <a:ext cx="8928992" cy="62478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uk-UA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IІ</a:t>
            </a:r>
            <a:r>
              <a:rPr lang="uk-UA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Його друзі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Ку-ку-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рі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-ку!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Таким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веселим вигуком зустрічає циркового артиста-коміка Едуарда Середу його учень і товариш по роботі — Петька.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Почувши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голос Едуарда Йосиповича, Петька б'є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крильми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, кукурікає і біжить-летить до свого хазяїна.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Хазяїн ласкаво вітається з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Петькою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Здрастуй, Петю!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Ко-ко-ко-ко! — сокорить Петька і дивиться артистові в руки, бо знає, що йому зараз дадуть чогось смачного: крихту булки, грудочку цукру або жменьку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одбірної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пшениці.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Петька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, дзьобаючи зерно, кличе своїх подруг, білявеньку й сіреньку курочок: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Ко-ко-ко!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Курочки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підбігають, Петька і їх частує. Едуард Середа дуже весела людина. Він розмовляє з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Петькою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, мов із людиною.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Лоскоче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його, смика; за червону борідку, а Петька удає, що він дуже  сердиться, і намагається клюнути хазяїна в руку.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Не гнівайся, Петю! — говорить Едуард Йосипович. —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Давай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краще попрацюємо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67547"/>
      </p:ext>
    </p:extLst>
  </p:cSld>
  <p:clrMapOvr>
    <a:masterClrMapping/>
  </p:clrMapOvr>
  <p:transition>
    <p:diamond/>
    <p:sndAc>
      <p:stSnd>
        <p:snd r:embed="rId2" name="type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40749"/>
            <a:ext cx="9144000" cy="68018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Ко-ко-ко-ко! — відповідає Петька. Середа бере звичайнісінькі граблі, а Петька стрибає на них і зручно вмощується: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Ко-ко-ко-ко! Готовий!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Едуард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Йосипович ставить граблі на долоню, на голову, на підборіддя і балансує ними. А на граблях сидить, ніби справжній артист, Петька. Сидить і навіть не ворухнеться.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Тільки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на непомітний знак Едуарда Йосиповича він б'є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крильми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і вітає глядачів: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Ку-ку-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рі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-ку!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Так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щодня репетирує з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Петькою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артист цирку Едуард Середа.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А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ввечері Петька виступає на цирковій арені...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І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ні весела музика, ні сліпуче світло, ні оплески захоплених глядачів не лякають Петьку. Він своє діло добре знає!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Петьку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Едуард Середа придбав у місті Куйбишеві на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Волзі там, де тепер будується велика Куйбишевська гідроелектростанція.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Петька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тоді тільки-но вилупився з яєчка в інкубаторі і був зовсім манісіньким пухнатим курчатком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І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от почав Едуард Йосипович вчити Петьку.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Молодий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півник виявився дуже здібним і вже через два тижні виступав з хазяїном на арені цирку.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З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того часу Петька та Едуард Йосипович разом працюють і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кріпко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один одного люблять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44080"/>
      </p:ext>
    </p:extLst>
  </p:cSld>
  <p:clrMapOvr>
    <a:masterClrMapping/>
  </p:clrMapOvr>
  <p:transition>
    <p:blinds/>
    <p:sndAc>
      <p:endSnd/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784976" cy="65556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А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їх обох люблять циркові глядачі — і великі і маленькі...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Васю, Васю, Васю! — гукає, ляскаючи в долоні, Едуард Йосипович.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З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криком — ге-ге-ге-ге! — розмахуючи крилами, летить до хазяїна гусак Васько.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Це мій рисак! — усміхаючись, рекомендує гусака Васька артист Середа.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Як так рисак? — дивуються глядачі. Тоді Едуард Йосипович бере "екіпаж", невеличкий ящик на колесах, запрягає в нього свого рисака-гусака, і — но!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Рисак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везе хазяїна на циркову арену... Веселим галасом та оплесками зустрічають глядачі виїзд артиста.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Але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Васько не звертає ніякісінької уваги на оплески. Він везе свого хазяїна по цирковій арені, а хазяїн урочисто їде на своєму рисакові-гусакові...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Об'їхавши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циркову арену, гусак-рисак везе свій "екіпаж" за лаштунки, а хазяїн на всі боки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кланяється.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Здається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, все так просто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спробуйте взяти звичайного гусака й запрягти у возик, — що він вам наробить!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Багато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треба і вміння, й терпіння, щоб привчити птицю чи звіра до роботи в цирку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83108"/>
      </p:ext>
    </p:extLst>
  </p:cSld>
  <p:clrMapOvr>
    <a:masterClrMapping/>
  </p:clrMapOvr>
  <p:transition>
    <p:blinds/>
    <p:sndAc>
      <p:endSnd/>
    </p:sndAc>
  </p:transition>
</p:sld>
</file>

<file path=ppt/theme/theme1.xml><?xml version="1.0" encoding="utf-8"?>
<a:theme xmlns:a="http://schemas.openxmlformats.org/drawingml/2006/main" name="Тема Office">
  <a:themeElements>
    <a:clrScheme name="Другая 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55B07"/>
      </a:accent1>
      <a:accent2>
        <a:srgbClr val="00FF00"/>
      </a:accent2>
      <a:accent3>
        <a:srgbClr val="6600CC"/>
      </a:accent3>
      <a:accent4>
        <a:srgbClr val="00FF00"/>
      </a:accent4>
      <a:accent5>
        <a:srgbClr val="00FF99"/>
      </a:accent5>
      <a:accent6>
        <a:srgbClr val="009900"/>
      </a:accent6>
      <a:hlink>
        <a:srgbClr val="00FFCC"/>
      </a:hlink>
      <a:folHlink>
        <a:srgbClr val="00FF00"/>
      </a:folHlink>
    </a:clrScheme>
    <a:fontScheme name="Как надо всег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1310</Words>
  <Application>Microsoft Office PowerPoint</Application>
  <PresentationFormat>Экран (4:3)</PresentationFormat>
  <Paragraphs>106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Times New Roman</vt:lpstr>
      <vt:lpstr>Тема Office</vt:lpstr>
      <vt:lpstr>Остап Вишня  «Веселі артисти»</vt:lpstr>
      <vt:lpstr>Пригадаємо…</vt:lpstr>
      <vt:lpstr>Презентация PowerPoint</vt:lpstr>
      <vt:lpstr>Презентация PowerPoint</vt:lpstr>
      <vt:lpstr>Остап Вишня Павло Михайлович Губенко</vt:lpstr>
      <vt:lpstr>Тлумачення незрозумілих слів</vt:lpstr>
      <vt:lpstr> Читання твору «Веселі артисти»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Прочитайте текст і дайте відповіді на запитання</vt:lpstr>
      <vt:lpstr>Презентация PowerPoint</vt:lpstr>
      <vt:lpstr>Підсумок уроку</vt:lpstr>
      <vt:lpstr>Домашнє завдання</vt:lpstr>
      <vt:lpstr>До побачення!!!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KossANostrA</dc:creator>
  <cp:lastModifiedBy>Пользователь Windows</cp:lastModifiedBy>
  <cp:revision>84</cp:revision>
  <dcterms:created xsi:type="dcterms:W3CDTF">2012-09-29T04:49:20Z</dcterms:created>
  <dcterms:modified xsi:type="dcterms:W3CDTF">2022-05-29T15:17:46Z</dcterms:modified>
</cp:coreProperties>
</file>