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1721" r:id="rId3"/>
    <p:sldId id="1681" r:id="rId4"/>
    <p:sldId id="2394" r:id="rId5"/>
    <p:sldId id="3098" r:id="rId6"/>
    <p:sldId id="3106" r:id="rId7"/>
    <p:sldId id="3108" r:id="rId8"/>
    <p:sldId id="3109" r:id="rId9"/>
    <p:sldId id="3095" r:id="rId10"/>
    <p:sldId id="3104" r:id="rId11"/>
    <p:sldId id="3103" r:id="rId12"/>
    <p:sldId id="3094" r:id="rId13"/>
    <p:sldId id="3110" r:id="rId14"/>
    <p:sldId id="3111" r:id="rId15"/>
    <p:sldId id="269" r:id="rId16"/>
    <p:sldId id="965" r:id="rId17"/>
    <p:sldId id="311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721"/>
            <p14:sldId id="1681"/>
            <p14:sldId id="2394"/>
            <p14:sldId id="3098"/>
            <p14:sldId id="3106"/>
            <p14:sldId id="3108"/>
            <p14:sldId id="3109"/>
            <p14:sldId id="3095"/>
            <p14:sldId id="3104"/>
            <p14:sldId id="3103"/>
            <p14:sldId id="3094"/>
            <p14:sldId id="3110"/>
            <p14:sldId id="3111"/>
          </p14:sldIdLst>
        </p14:section>
        <p14:section name="Раздел без заголовка" id="{AC9334F8-F988-4E78-9E68-3A8F16322EC6}">
          <p14:sldIdLst>
            <p14:sldId id="269"/>
            <p14:sldId id="965"/>
            <p14:sldId id="31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4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2F3242"/>
    <a:srgbClr val="A43695"/>
    <a:srgbClr val="FFFF00"/>
    <a:srgbClr val="F16B90"/>
    <a:srgbClr val="FF0000"/>
    <a:srgbClr val="FF99FF"/>
    <a:srgbClr val="56B3DC"/>
    <a:srgbClr val="53AFDB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9" autoAdjust="0"/>
    <p:restoredTop sz="96374" autoAdjust="0"/>
  </p:normalViewPr>
  <p:slideViewPr>
    <p:cSldViewPr snapToGrid="0">
      <p:cViewPr varScale="1">
        <p:scale>
          <a:sx n="108" d="100"/>
          <a:sy n="108" d="100"/>
        </p:scale>
        <p:origin x="45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4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16.05.2022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16.05.2022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16.05.2022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№153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7. </a:t>
            </a:r>
            <a:r>
              <a:rPr lang="ru-RU" sz="2800" b="1" dirty="0" err="1">
                <a:solidFill>
                  <a:schemeClr val="bg1"/>
                </a:solidFill>
              </a:rPr>
              <a:t>Повторення</a:t>
            </a:r>
            <a:r>
              <a:rPr lang="ru-RU" sz="2800" b="1" dirty="0">
                <a:solidFill>
                  <a:schemeClr val="bg1"/>
                </a:solidFill>
              </a:rPr>
              <a:t> та </a:t>
            </a:r>
            <a:r>
              <a:rPr lang="ru-RU" sz="2800" b="1" dirty="0" err="1">
                <a:solidFill>
                  <a:schemeClr val="bg1"/>
                </a:solidFill>
              </a:rPr>
              <a:t>узагальнення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вивченого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4902598"/>
            <a:ext cx="8729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Повторення табличного </a:t>
            </a:r>
            <a:endParaRPr lang="uk-UA" sz="4000" b="1" dirty="0" smtClean="0">
              <a:solidFill>
                <a:srgbClr val="2F3242"/>
              </a:solidFill>
              <a:effectLst/>
              <a:ea typeface="Times New Roman" panose="02020603050405020304" pitchFamily="18" charset="0"/>
            </a:endParaRPr>
          </a:p>
          <a:p>
            <a:pPr algn="ctr"/>
            <a:r>
              <a:rPr lang="uk-UA" sz="4000" b="1" dirty="0" smtClean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множення </a:t>
            </a:r>
            <a:r>
              <a:rPr lang="uk-UA" sz="40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і ділення. 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84E48E-4D2B-4A7E-A8C6-FBED5FD7AC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3" r="11078" b="22464"/>
          <a:stretch/>
        </p:blipFill>
        <p:spPr>
          <a:xfrm>
            <a:off x="6798365" y="1014452"/>
            <a:ext cx="5070723" cy="386418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F1D49B-352F-4891-AF93-318F20B35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4" r="2624" b="11594"/>
          <a:stretch/>
        </p:blipFill>
        <p:spPr>
          <a:xfrm>
            <a:off x="125059" y="1737641"/>
            <a:ext cx="4726695" cy="410656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647134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9B5AA101-BCB9-4E0D-B199-56CB8AE29E6A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CE9CABB5-2AFE-424F-86ED-1F0821976411}"/>
              </a:ext>
            </a:extLst>
          </p:cNvPr>
          <p:cNvSpPr/>
          <p:nvPr/>
        </p:nvSpPr>
        <p:spPr>
          <a:xfrm>
            <a:off x="7901609" y="2909634"/>
            <a:ext cx="974035" cy="974035"/>
          </a:xfrm>
          <a:prstGeom prst="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>
                <a:solidFill>
                  <a:schemeClr val="accent2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43E3E868-0A74-4971-8E35-109C9054BB0A}"/>
              </a:ext>
            </a:extLst>
          </p:cNvPr>
          <p:cNvSpPr/>
          <p:nvPr/>
        </p:nvSpPr>
        <p:spPr>
          <a:xfrm>
            <a:off x="9879496" y="2909634"/>
            <a:ext cx="974035" cy="974035"/>
          </a:xfrm>
          <a:prstGeom prst="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 smtClean="0">
                <a:solidFill>
                  <a:schemeClr val="accent2">
                    <a:lumMod val="50000"/>
                  </a:schemeClr>
                </a:solidFill>
              </a:rPr>
              <a:t>30</a:t>
            </a:r>
            <a:endParaRPr lang="uk-UA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43DE70F4-CDF2-4D18-B5A1-CDD3DFEFD7CC}"/>
              </a:ext>
            </a:extLst>
          </p:cNvPr>
          <p:cNvSpPr/>
          <p:nvPr/>
        </p:nvSpPr>
        <p:spPr>
          <a:xfrm>
            <a:off x="8905461" y="4204253"/>
            <a:ext cx="974035" cy="9740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E4B7BFC1-E1D3-4231-B9A8-0D441B5FE9CF}"/>
              </a:ext>
            </a:extLst>
          </p:cNvPr>
          <p:cNvSpPr/>
          <p:nvPr/>
        </p:nvSpPr>
        <p:spPr>
          <a:xfrm>
            <a:off x="6383359" y="4204252"/>
            <a:ext cx="1439465" cy="974035"/>
          </a:xfrm>
          <a:prstGeom prst="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>
                <a:solidFill>
                  <a:schemeClr val="accent2">
                    <a:lumMod val="50000"/>
                  </a:schemeClr>
                </a:solidFill>
              </a:rPr>
              <a:t>960</a:t>
            </a:r>
          </a:p>
        </p:txBody>
      </p:sp>
      <p:sp>
        <p:nvSpPr>
          <p:cNvPr id="23" name="Прямокутник 22">
            <a:extLst>
              <a:ext uri="{FF2B5EF4-FFF2-40B4-BE49-F238E27FC236}">
                <a16:creationId xmlns:a16="http://schemas.microsoft.com/office/drawing/2014/main" id="{3C810815-C665-46D9-A502-178A63E7DD0B}"/>
              </a:ext>
            </a:extLst>
          </p:cNvPr>
          <p:cNvSpPr/>
          <p:nvPr/>
        </p:nvSpPr>
        <p:spPr>
          <a:xfrm>
            <a:off x="7822824" y="5647134"/>
            <a:ext cx="974035" cy="9740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690B5E30-4A90-4EE4-9F9F-70C59382C774}"/>
              </a:ext>
            </a:extLst>
          </p:cNvPr>
          <p:cNvCxnSpPr>
            <a:stCxn id="2" idx="2"/>
            <a:endCxn id="20" idx="0"/>
          </p:cNvCxnSpPr>
          <p:nvPr/>
        </p:nvCxnSpPr>
        <p:spPr>
          <a:xfrm>
            <a:off x="8388627" y="3883669"/>
            <a:ext cx="1003852" cy="320584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 зі стрілкою 23">
            <a:extLst>
              <a:ext uri="{FF2B5EF4-FFF2-40B4-BE49-F238E27FC236}">
                <a16:creationId xmlns:a16="http://schemas.microsoft.com/office/drawing/2014/main" id="{6E8DAECA-D23C-4546-B51F-A20E046CEF0D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9392479" y="3883669"/>
            <a:ext cx="974035" cy="320584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 зі стрілкою 25">
            <a:extLst>
              <a:ext uri="{FF2B5EF4-FFF2-40B4-BE49-F238E27FC236}">
                <a16:creationId xmlns:a16="http://schemas.microsoft.com/office/drawing/2014/main" id="{5ED9E310-B172-40DB-BDC6-226B73A12C06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7103092" y="5178287"/>
            <a:ext cx="1206750" cy="468847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 зі стрілкою 28">
            <a:extLst>
              <a:ext uri="{FF2B5EF4-FFF2-40B4-BE49-F238E27FC236}">
                <a16:creationId xmlns:a16="http://schemas.microsoft.com/office/drawing/2014/main" id="{10DA5DC8-AF12-4181-9442-931C39084185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8309842" y="5178288"/>
            <a:ext cx="1082637" cy="468846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34905" t="29744" r="15005" b="35051"/>
          <a:stretch/>
        </p:blipFill>
        <p:spPr>
          <a:xfrm>
            <a:off x="5255922" y="1197847"/>
            <a:ext cx="4278695" cy="15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8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F1D49B-352F-4891-AF93-318F20B355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4" r="2624" b="11594"/>
          <a:stretch/>
        </p:blipFill>
        <p:spPr>
          <a:xfrm>
            <a:off x="1186246" y="5082124"/>
            <a:ext cx="1934089" cy="168034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54509" y="5727328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9B5AA101-BCB9-4E0D-B199-56CB8AE29E6A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A879FF2-F84F-4BCE-8A7D-F8BF6EA79F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ABB3BB1-3F93-4B17-8D31-5AD4E999F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4975688-B92E-456F-AA9C-A8F5481A68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03" r="33715"/>
          <a:stretch/>
        </p:blipFill>
        <p:spPr>
          <a:xfrm>
            <a:off x="9010313" y="1435400"/>
            <a:ext cx="443631" cy="6081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EA7DD37-F820-4C35-AFD1-D68478A9B8BE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FABBFB-13D7-4A06-964F-CCC630F01448}"/>
              </a:ext>
            </a:extLst>
          </p:cNvPr>
          <p:cNvSpPr txBox="1"/>
          <p:nvPr/>
        </p:nvSpPr>
        <p:spPr>
          <a:xfrm>
            <a:off x="6591291" y="2079951"/>
            <a:ext cx="5236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(л)  - перелита </a:t>
            </a:r>
            <a:r>
              <a:rPr lang="uk-UA" sz="3200" dirty="0" smtClean="0">
                <a:latin typeface="Monotype Corsiva" panose="03010101010201010101" pitchFamily="66" charset="0"/>
              </a:rPr>
              <a:t>вода.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93C3-666C-4EE0-B6D5-DA8DE66C26C8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603E0C-6756-4355-9737-8B048E7973DF}"/>
              </a:ext>
            </a:extLst>
          </p:cNvPr>
          <p:cNvSpPr txBox="1"/>
          <p:nvPr/>
        </p:nvSpPr>
        <p:spPr>
          <a:xfrm>
            <a:off x="4802566" y="202865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57DBB5F-0985-48E2-A3DF-CFA00A3256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7" r="73498"/>
          <a:stretch/>
        </p:blipFill>
        <p:spPr>
          <a:xfrm>
            <a:off x="5706382" y="2035667"/>
            <a:ext cx="380253" cy="6081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2B80E1B-1D6D-44B2-AC59-4DB139427D85}"/>
              </a:ext>
            </a:extLst>
          </p:cNvPr>
          <p:cNvSpPr txBox="1"/>
          <p:nvPr/>
        </p:nvSpPr>
        <p:spPr>
          <a:xfrm>
            <a:off x="5334095" y="202865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3CA703D-53D6-463D-98C8-39705B8ED5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6" r="66058"/>
          <a:stretch/>
        </p:blipFill>
        <p:spPr>
          <a:xfrm>
            <a:off x="4219949" y="2035666"/>
            <a:ext cx="363461" cy="60810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CCB235D-370E-4F3F-AA40-84A5C44293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06" r="2598"/>
          <a:stretch/>
        </p:blipFill>
        <p:spPr>
          <a:xfrm>
            <a:off x="4224746" y="2623822"/>
            <a:ext cx="363461" cy="6081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75E55D5-0AC1-4148-88D4-BE54AF0CE6DF}"/>
              </a:ext>
            </a:extLst>
          </p:cNvPr>
          <p:cNvSpPr txBox="1"/>
          <p:nvPr/>
        </p:nvSpPr>
        <p:spPr>
          <a:xfrm>
            <a:off x="3827150" y="3249767"/>
            <a:ext cx="82552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690 л води залишилось в цистерні.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73076E0-ABA8-42F9-ACF7-714DE856B3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0" r="45964"/>
          <a:stretch/>
        </p:blipFill>
        <p:spPr>
          <a:xfrm>
            <a:off x="9353961" y="1447380"/>
            <a:ext cx="363461" cy="60810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BDAE83F-6CCE-487E-924C-2F1548CB79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3" r="15591"/>
          <a:stretch/>
        </p:blipFill>
        <p:spPr>
          <a:xfrm>
            <a:off x="9628944" y="1435399"/>
            <a:ext cx="363461" cy="60810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1F5F1D6-5550-487E-AA20-4E90B849E1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54" r="2564"/>
          <a:stretch/>
        </p:blipFill>
        <p:spPr>
          <a:xfrm>
            <a:off x="5048889" y="2023171"/>
            <a:ext cx="443631" cy="60810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D964500-E4DA-49B9-A3B4-75FFE7616D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24" r="34680"/>
          <a:stretch/>
        </p:blipFill>
        <p:spPr>
          <a:xfrm>
            <a:off x="4492242" y="2622368"/>
            <a:ext cx="363461" cy="6081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77F5F68-F695-4E30-B3EF-15D4CC9D5BCF}"/>
              </a:ext>
            </a:extLst>
          </p:cNvPr>
          <p:cNvSpPr txBox="1"/>
          <p:nvPr/>
        </p:nvSpPr>
        <p:spPr>
          <a:xfrm>
            <a:off x="5102498" y="259484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474C66-27CF-48E9-BC63-0225983EF022}"/>
              </a:ext>
            </a:extLst>
          </p:cNvPr>
          <p:cNvSpPr txBox="1"/>
          <p:nvPr/>
        </p:nvSpPr>
        <p:spPr>
          <a:xfrm>
            <a:off x="6221109" y="264376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F42FA6D2-B62F-489E-A209-877416AEE8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4413474" y="2039877"/>
            <a:ext cx="464207" cy="60810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97240D51-B7B7-40DB-B4B0-88F2934FA0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6" r="23649"/>
          <a:stretch/>
        </p:blipFill>
        <p:spPr>
          <a:xfrm>
            <a:off x="6035022" y="2035667"/>
            <a:ext cx="380253" cy="60810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33A0149-F542-402C-8E23-D4058F6F64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6241804" y="2031866"/>
            <a:ext cx="464207" cy="60810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F063B915-8FA4-4EFC-B545-93724149D8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4719320" y="2626579"/>
            <a:ext cx="464207" cy="60810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B940489D-0C7D-490D-B282-154B92B7E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7" r="73498"/>
          <a:stretch/>
        </p:blipFill>
        <p:spPr>
          <a:xfrm>
            <a:off x="5398172" y="2631488"/>
            <a:ext cx="380253" cy="60810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55408FD-7BA4-42A7-A60D-147D54CCF0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6" r="23649"/>
          <a:stretch/>
        </p:blipFill>
        <p:spPr>
          <a:xfrm>
            <a:off x="5726812" y="2631488"/>
            <a:ext cx="380253" cy="60810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C7252346-ABB1-47FF-B12F-19B52C469F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5933594" y="2627687"/>
            <a:ext cx="464207" cy="60810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92BE468E-0F27-4FAE-85DA-F1935A20A2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24" r="34680"/>
          <a:stretch/>
        </p:blipFill>
        <p:spPr>
          <a:xfrm>
            <a:off x="6622057" y="2631488"/>
            <a:ext cx="363461" cy="60810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FA843BC9-281F-4894-AE6D-4AB46C0E92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2" r="3552"/>
          <a:stretch/>
        </p:blipFill>
        <p:spPr>
          <a:xfrm>
            <a:off x="6930267" y="2631488"/>
            <a:ext cx="363461" cy="6081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A27ED5D5-71F6-4397-B4C4-23C5ABA8A8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89304"/>
          <a:stretch/>
        </p:blipFill>
        <p:spPr>
          <a:xfrm>
            <a:off x="7176476" y="2627687"/>
            <a:ext cx="464207" cy="60810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DAF5DB86-4F45-449E-93DA-5D17DD6A795E}"/>
              </a:ext>
            </a:extLst>
          </p:cNvPr>
          <p:cNvSpPr txBox="1"/>
          <p:nvPr/>
        </p:nvSpPr>
        <p:spPr>
          <a:xfrm>
            <a:off x="7523770" y="2665359"/>
            <a:ext cx="3125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(л)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6"/>
          <a:srcRect l="34629" t="32058" r="17028" b="38432"/>
          <a:stretch/>
        </p:blipFill>
        <p:spPr>
          <a:xfrm>
            <a:off x="473704" y="1601372"/>
            <a:ext cx="2947387" cy="14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1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9" grpId="0"/>
      <p:bldP spid="34" grpId="0"/>
      <p:bldP spid="40" grpId="0"/>
      <p:bldP spid="41" grpId="0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664278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656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A2F38942-47C1-46D5-B11D-31CE4739948A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16" name="Скругленный прямоугольник 41">
            <a:extLst>
              <a:ext uri="{FF2B5EF4-FFF2-40B4-BE49-F238E27FC236}">
                <a16:creationId xmlns:a16="http://schemas.microsoft.com/office/drawing/2014/main" id="{6CB36684-99DC-464C-B8F4-7BED7C7A7E37}"/>
              </a:ext>
            </a:extLst>
          </p:cNvPr>
          <p:cNvSpPr/>
          <p:nvPr/>
        </p:nvSpPr>
        <p:spPr>
          <a:xfrm>
            <a:off x="1460050" y="1185892"/>
            <a:ext cx="9548262" cy="249834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дубові шпали = 5 соснових шпал</a:t>
            </a:r>
          </a:p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соснова на 18 кг менше, ніж 1 дубова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Яка маса соснової шпали?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09500" y="4217728"/>
            <a:ext cx="91591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rgbClr val="0070C0"/>
                </a:solidFill>
              </a:rPr>
              <a:t>Нехай 1 </a:t>
            </a:r>
            <a:r>
              <a:rPr lang="ru-RU" sz="4400" b="1" dirty="0" err="1">
                <a:solidFill>
                  <a:srgbClr val="0070C0"/>
                </a:solidFill>
              </a:rPr>
              <a:t>дубова</a:t>
            </a:r>
            <a:r>
              <a:rPr lang="ru-RU" sz="4400" b="1" dirty="0">
                <a:solidFill>
                  <a:srgbClr val="0070C0"/>
                </a:solidFill>
              </a:rPr>
              <a:t> шпала </a:t>
            </a:r>
            <a:r>
              <a:rPr lang="ru-RU" sz="4400" b="1" dirty="0" err="1">
                <a:solidFill>
                  <a:srgbClr val="0070C0"/>
                </a:solidFill>
              </a:rPr>
              <a:t>важить</a:t>
            </a:r>
            <a:r>
              <a:rPr lang="ru-RU" sz="4400" b="1" dirty="0">
                <a:solidFill>
                  <a:srgbClr val="0070C0"/>
                </a:solidFill>
              </a:rPr>
              <a:t> Х кг.</a:t>
            </a:r>
          </a:p>
          <a:p>
            <a:r>
              <a:rPr lang="ru-RU" sz="4400" b="1" dirty="0" err="1">
                <a:solidFill>
                  <a:srgbClr val="0070C0"/>
                </a:solidFill>
              </a:rPr>
              <a:t>Тоді</a:t>
            </a:r>
            <a:r>
              <a:rPr lang="ru-RU" sz="4400" b="1" dirty="0">
                <a:solidFill>
                  <a:srgbClr val="0070C0"/>
                </a:solidFill>
              </a:rPr>
              <a:t> 1 </a:t>
            </a:r>
            <a:r>
              <a:rPr lang="ru-RU" sz="4400" b="1" dirty="0" err="1">
                <a:solidFill>
                  <a:srgbClr val="0070C0"/>
                </a:solidFill>
              </a:rPr>
              <a:t>соснова</a:t>
            </a:r>
            <a:r>
              <a:rPr lang="ru-RU" sz="4400" b="1" dirty="0">
                <a:solidFill>
                  <a:srgbClr val="0070C0"/>
                </a:solidFill>
              </a:rPr>
              <a:t> – (Х – 18) кг.</a:t>
            </a:r>
          </a:p>
        </p:txBody>
      </p:sp>
    </p:spTree>
    <p:extLst>
      <p:ext uri="{BB962C8B-B14F-4D97-AF65-F5344CB8AC3E}">
        <p14:creationId xmlns:p14="http://schemas.microsoft.com/office/powerpoint/2010/main" val="21164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2335" t="19908" r="11656" b="18483"/>
          <a:stretch/>
        </p:blipFill>
        <p:spPr>
          <a:xfrm>
            <a:off x="346230" y="1260629"/>
            <a:ext cx="4634144" cy="211288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91231" y="3346880"/>
            <a:ext cx="65132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rgbClr val="00B050"/>
                </a:solidFill>
              </a:rPr>
              <a:t>Х ∙ 3 = (Х – 18) ∙ 5</a:t>
            </a:r>
          </a:p>
          <a:p>
            <a:r>
              <a:rPr lang="ru-RU" sz="4400" b="1" dirty="0">
                <a:solidFill>
                  <a:srgbClr val="00B050"/>
                </a:solidFill>
              </a:rPr>
              <a:t>3х = 5х – 90</a:t>
            </a:r>
          </a:p>
          <a:p>
            <a:r>
              <a:rPr lang="ru-RU" sz="4400" b="1" dirty="0">
                <a:solidFill>
                  <a:srgbClr val="00B050"/>
                </a:solidFill>
              </a:rPr>
              <a:t>5х – 3х = 90</a:t>
            </a:r>
          </a:p>
          <a:p>
            <a:r>
              <a:rPr lang="ru-RU" sz="4400" b="1" dirty="0">
                <a:solidFill>
                  <a:srgbClr val="00B050"/>
                </a:solidFill>
              </a:rPr>
              <a:t>2х = 90</a:t>
            </a:r>
          </a:p>
          <a:p>
            <a:r>
              <a:rPr lang="ru-RU" sz="4400" b="1" dirty="0">
                <a:solidFill>
                  <a:srgbClr val="00B050"/>
                </a:solidFill>
              </a:rPr>
              <a:t>х = 45</a:t>
            </a:r>
          </a:p>
        </p:txBody>
      </p:sp>
    </p:spTree>
    <p:extLst>
      <p:ext uri="{BB962C8B-B14F-4D97-AF65-F5344CB8AC3E}">
        <p14:creationId xmlns:p14="http://schemas.microsoft.com/office/powerpoint/2010/main" val="8917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269" t="13953" r="55485" b="1916"/>
          <a:stretch/>
        </p:blipFill>
        <p:spPr>
          <a:xfrm>
            <a:off x="683579" y="1340528"/>
            <a:ext cx="3826277" cy="323147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59295" y="4476539"/>
            <a:ext cx="104342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 err="1">
                <a:solidFill>
                  <a:srgbClr val="0070C0"/>
                </a:solidFill>
              </a:rPr>
              <a:t>Отже</a:t>
            </a:r>
            <a:r>
              <a:rPr lang="ru-RU" sz="4400" b="1" dirty="0">
                <a:solidFill>
                  <a:srgbClr val="0070C0"/>
                </a:solidFill>
              </a:rPr>
              <a:t>, 1 </a:t>
            </a:r>
            <a:r>
              <a:rPr lang="ru-RU" sz="4400" b="1" dirty="0" err="1">
                <a:solidFill>
                  <a:srgbClr val="0070C0"/>
                </a:solidFill>
              </a:rPr>
              <a:t>дубова</a:t>
            </a:r>
            <a:r>
              <a:rPr lang="ru-RU" sz="4400" b="1" dirty="0">
                <a:solidFill>
                  <a:srgbClr val="0070C0"/>
                </a:solidFill>
              </a:rPr>
              <a:t> шпала </a:t>
            </a:r>
            <a:r>
              <a:rPr lang="ru-RU" sz="4400" b="1" dirty="0" err="1">
                <a:solidFill>
                  <a:srgbClr val="0070C0"/>
                </a:solidFill>
              </a:rPr>
              <a:t>важить</a:t>
            </a:r>
            <a:r>
              <a:rPr lang="ru-RU" sz="4400" b="1" dirty="0">
                <a:solidFill>
                  <a:srgbClr val="0070C0"/>
                </a:solidFill>
              </a:rPr>
              <a:t> 45 кг.</a:t>
            </a:r>
          </a:p>
          <a:p>
            <a:r>
              <a:rPr lang="ru-RU" sz="4400" b="1" dirty="0">
                <a:solidFill>
                  <a:srgbClr val="0070C0"/>
                </a:solidFill>
              </a:rPr>
              <a:t>45 – 18 = 27 (кг) – 1 </a:t>
            </a:r>
            <a:r>
              <a:rPr lang="ru-RU" sz="4400" b="1" dirty="0" err="1">
                <a:solidFill>
                  <a:srgbClr val="0070C0"/>
                </a:solidFill>
              </a:rPr>
              <a:t>соснова</a:t>
            </a:r>
            <a:r>
              <a:rPr lang="ru-RU" sz="4400" b="1" dirty="0">
                <a:solidFill>
                  <a:srgbClr val="0070C0"/>
                </a:solidFill>
              </a:rPr>
              <a:t> шпала.</a:t>
            </a:r>
          </a:p>
          <a:p>
            <a:r>
              <a:rPr lang="ru-RU" sz="4400" b="1" dirty="0" err="1">
                <a:solidFill>
                  <a:srgbClr val="0070C0"/>
                </a:solidFill>
              </a:rPr>
              <a:t>Відповідь</a:t>
            </a:r>
            <a:r>
              <a:rPr lang="ru-RU" sz="4400" b="1" dirty="0">
                <a:solidFill>
                  <a:srgbClr val="0070C0"/>
                </a:solidFill>
              </a:rPr>
              <a:t>: 27 кг </a:t>
            </a:r>
            <a:r>
              <a:rPr lang="ru-RU" sz="4400" b="1" dirty="0" err="1">
                <a:solidFill>
                  <a:srgbClr val="0070C0"/>
                </a:solidFill>
              </a:rPr>
              <a:t>важить</a:t>
            </a:r>
            <a:r>
              <a:rPr lang="ru-RU" sz="4400" b="1" dirty="0">
                <a:solidFill>
                  <a:srgbClr val="0070C0"/>
                </a:solidFill>
              </a:rPr>
              <a:t> 1 </a:t>
            </a:r>
            <a:r>
              <a:rPr lang="ru-RU" sz="4400" b="1" dirty="0" err="1">
                <a:solidFill>
                  <a:srgbClr val="0070C0"/>
                </a:solidFill>
              </a:rPr>
              <a:t>соснова</a:t>
            </a:r>
            <a:r>
              <a:rPr lang="ru-RU" sz="4400" b="1" dirty="0">
                <a:solidFill>
                  <a:srgbClr val="0070C0"/>
                </a:solidFill>
              </a:rPr>
              <a:t> шпала.</a:t>
            </a:r>
          </a:p>
        </p:txBody>
      </p:sp>
    </p:spTree>
    <p:extLst>
      <p:ext uri="{BB962C8B-B14F-4D97-AF65-F5344CB8AC3E}">
        <p14:creationId xmlns:p14="http://schemas.microsoft.com/office/powerpoint/2010/main" val="67970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Оберіть </a:t>
            </a:r>
            <a:r>
              <a:rPr lang="uk-UA" sz="2000" b="1" dirty="0">
                <a:solidFill>
                  <a:schemeClr val="bg1"/>
                </a:solidFill>
              </a:rPr>
              <a:t>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2" y="4863667"/>
            <a:ext cx="4966283" cy="182114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44" y="2935280"/>
            <a:ext cx="5298087" cy="19428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59" y="1054570"/>
            <a:ext cx="5103303" cy="187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351305" y="2175916"/>
            <a:ext cx="6331709" cy="2994807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Задача </a:t>
            </a:r>
            <a:r>
              <a:rPr lang="uk-UA" sz="4400" b="1" dirty="0">
                <a:solidFill>
                  <a:srgbClr val="2F3242"/>
                </a:solidFill>
              </a:rPr>
              <a:t>№</a:t>
            </a:r>
            <a:r>
              <a:rPr lang="uk-UA" sz="4400" b="1" dirty="0" smtClean="0">
                <a:solidFill>
                  <a:srgbClr val="2F3242"/>
                </a:solidFill>
              </a:rPr>
              <a:t>659, 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приклади №660.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16.05.2022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2" y="1842996"/>
            <a:ext cx="9738803" cy="435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0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18D5C-1C3F-4E2B-949C-FDE6EFBA4C78}"/>
              </a:ext>
            </a:extLst>
          </p:cNvPr>
          <p:cNvSpPr txBox="1"/>
          <p:nvPr/>
        </p:nvSpPr>
        <p:spPr>
          <a:xfrm>
            <a:off x="5759635" y="2223736"/>
            <a:ext cx="6166065" cy="3371136"/>
          </a:xfrm>
          <a:prstGeom prst="roundRect">
            <a:avLst/>
          </a:prstGeom>
          <a:solidFill>
            <a:srgbClr val="FDB900"/>
          </a:solidFill>
          <a:ln w="76200">
            <a:solidFill>
              <a:srgbClr val="6EA31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Прилетіла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ластівка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у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віконце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Постукала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тричі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: «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Прокидайся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Сонце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!»</a:t>
            </a:r>
          </a:p>
          <a:p>
            <a:pPr algn="ctr"/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Час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вже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діткам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працювати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І за парти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всім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сідати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Добрий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день!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Мої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малята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мої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хлопчики й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дівчата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Сонце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ластівка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і я</a:t>
            </a:r>
          </a:p>
          <a:p>
            <a:pPr algn="ctr"/>
            <a:r>
              <a:rPr lang="ru-RU" sz="2400" b="1" dirty="0" err="1">
                <a:solidFill>
                  <a:schemeClr val="accent6">
                    <a:lumMod val="50000"/>
                  </a:schemeClr>
                </a:solidFill>
              </a:rPr>
              <a:t>Зичим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 доброго вам дня!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FDB8D6-B498-48E5-9A58-2058BA0D74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"/>
          <a:stretch/>
        </p:blipFill>
        <p:spPr>
          <a:xfrm>
            <a:off x="372952" y="1320677"/>
            <a:ext cx="5219325" cy="51772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312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то такой лепрекон?">
            <a:extLst>
              <a:ext uri="{FF2B5EF4-FFF2-40B4-BE49-F238E27FC236}">
                <a16:creationId xmlns:a16="http://schemas.microsoft.com/office/drawing/2014/main" id="{3482C97F-8F09-4286-B38E-FB2B40AE3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8"/>
          <a:stretch/>
        </p:blipFill>
        <p:spPr bwMode="auto">
          <a:xfrm>
            <a:off x="198208" y="1245551"/>
            <a:ext cx="11798322" cy="545334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6075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вирази. Звір результат та додай всі двоцифрові значення горщиків </a:t>
            </a:r>
            <a:r>
              <a:rPr lang="uk-UA" sz="2000" b="1" dirty="0" err="1">
                <a:solidFill>
                  <a:schemeClr val="bg1"/>
                </a:solidFill>
              </a:rPr>
              <a:t>лепрекона</a:t>
            </a:r>
            <a:r>
              <a:rPr lang="uk-UA" sz="20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278" b="91852" l="19977" r="73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43" t="61413" r="25531" b="7475"/>
          <a:stretch/>
        </p:blipFill>
        <p:spPr>
          <a:xfrm>
            <a:off x="580231" y="1877616"/>
            <a:ext cx="1586165" cy="155138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FBF0E63-DB98-484A-B04F-4F0CDE00FBED}"/>
              </a:ext>
            </a:extLst>
          </p:cNvPr>
          <p:cNvSpPr txBox="1"/>
          <p:nvPr/>
        </p:nvSpPr>
        <p:spPr>
          <a:xfrm>
            <a:off x="531960" y="1284092"/>
            <a:ext cx="2155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5∙7+1∙7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EB2D80-2575-40E7-9687-4749CE5C3A8F}"/>
              </a:ext>
            </a:extLst>
          </p:cNvPr>
          <p:cNvSpPr txBox="1"/>
          <p:nvPr/>
        </p:nvSpPr>
        <p:spPr>
          <a:xfrm>
            <a:off x="1017553" y="2356546"/>
            <a:ext cx="870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AF2617A6-743F-4113-AD2F-305043AF028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278" b="91852" l="19977" r="73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43" t="61413" r="25531" b="7475"/>
          <a:stretch/>
        </p:blipFill>
        <p:spPr>
          <a:xfrm>
            <a:off x="2847272" y="1877616"/>
            <a:ext cx="1586165" cy="155138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6FCC4FF-48C5-4E08-BE7C-CAE325A25D13}"/>
              </a:ext>
            </a:extLst>
          </p:cNvPr>
          <p:cNvSpPr txBox="1"/>
          <p:nvPr/>
        </p:nvSpPr>
        <p:spPr>
          <a:xfrm>
            <a:off x="2799001" y="1284092"/>
            <a:ext cx="2155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2∙9+0∙9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4F3B2-8871-4AB2-A06C-C8D62B4ED151}"/>
              </a:ext>
            </a:extLst>
          </p:cNvPr>
          <p:cNvSpPr txBox="1"/>
          <p:nvPr/>
        </p:nvSpPr>
        <p:spPr>
          <a:xfrm>
            <a:off x="3284594" y="2356546"/>
            <a:ext cx="870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CBF8555-B96E-45DE-ABEC-8E59AB0328F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278" b="91852" l="19977" r="73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43" t="61413" r="25531" b="7475"/>
          <a:stretch/>
        </p:blipFill>
        <p:spPr>
          <a:xfrm>
            <a:off x="580231" y="3825686"/>
            <a:ext cx="1586165" cy="155138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71F4A5F-877D-428C-9FB9-3022B3A36309}"/>
              </a:ext>
            </a:extLst>
          </p:cNvPr>
          <p:cNvSpPr txBox="1"/>
          <p:nvPr/>
        </p:nvSpPr>
        <p:spPr>
          <a:xfrm>
            <a:off x="351755" y="3232162"/>
            <a:ext cx="2155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дес.∙3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0CE02D-3919-46EE-96B0-0931DA370C48}"/>
              </a:ext>
            </a:extLst>
          </p:cNvPr>
          <p:cNvSpPr txBox="1"/>
          <p:nvPr/>
        </p:nvSpPr>
        <p:spPr>
          <a:xfrm>
            <a:off x="1017553" y="4356981"/>
            <a:ext cx="870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</a:t>
            </a:r>
          </a:p>
        </p:txBody>
      </p: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246D4F74-5988-416A-A571-7E8864D17B9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278" b="91852" l="19977" r="73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43" t="61413" r="25531" b="7475"/>
          <a:stretch/>
        </p:blipFill>
        <p:spPr>
          <a:xfrm>
            <a:off x="2325757" y="5147508"/>
            <a:ext cx="1586165" cy="155138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AEE81AF-07C4-4D3D-BB23-FA29F199183E}"/>
              </a:ext>
            </a:extLst>
          </p:cNvPr>
          <p:cNvSpPr txBox="1"/>
          <p:nvPr/>
        </p:nvSpPr>
        <p:spPr>
          <a:xfrm>
            <a:off x="2097281" y="4553984"/>
            <a:ext cx="2155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1∙8+2∙7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E024F6-DFD4-47FE-B579-D3FA4BAC9EAA}"/>
              </a:ext>
            </a:extLst>
          </p:cNvPr>
          <p:cNvSpPr txBox="1"/>
          <p:nvPr/>
        </p:nvSpPr>
        <p:spPr>
          <a:xfrm>
            <a:off x="2763079" y="5678803"/>
            <a:ext cx="870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</a:p>
        </p:txBody>
      </p: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01DA5ADF-CE23-4430-8262-6CF6FBBDADA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278" b="91852" l="19977" r="73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43" t="61413" r="25531" b="7475"/>
          <a:stretch/>
        </p:blipFill>
        <p:spPr>
          <a:xfrm>
            <a:off x="7137444" y="1901291"/>
            <a:ext cx="1586165" cy="155138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38F8952-EB8F-4E92-91B0-392E3FFC1C1E}"/>
              </a:ext>
            </a:extLst>
          </p:cNvPr>
          <p:cNvSpPr txBox="1"/>
          <p:nvPr/>
        </p:nvSpPr>
        <p:spPr>
          <a:xfrm>
            <a:off x="6908968" y="1307767"/>
            <a:ext cx="2155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0∙5+1∙3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C590AE-DBFC-47F7-8727-42CDF906D67C}"/>
              </a:ext>
            </a:extLst>
          </p:cNvPr>
          <p:cNvSpPr txBox="1"/>
          <p:nvPr/>
        </p:nvSpPr>
        <p:spPr>
          <a:xfrm>
            <a:off x="7721629" y="2462721"/>
            <a:ext cx="870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95209192-78D9-49C4-8359-366602A094B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278" b="91852" l="19977" r="73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43" t="61413" r="25531" b="7475"/>
          <a:stretch/>
        </p:blipFill>
        <p:spPr>
          <a:xfrm>
            <a:off x="9804362" y="1901291"/>
            <a:ext cx="1586165" cy="155138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8184861-2107-4533-A6B6-168C432A76FD}"/>
              </a:ext>
            </a:extLst>
          </p:cNvPr>
          <p:cNvSpPr txBox="1"/>
          <p:nvPr/>
        </p:nvSpPr>
        <p:spPr>
          <a:xfrm>
            <a:off x="9575886" y="1307767"/>
            <a:ext cx="2155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сот.∙2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99D6502-A182-4D31-8ACC-26830C83FD33}"/>
              </a:ext>
            </a:extLst>
          </p:cNvPr>
          <p:cNvSpPr txBox="1"/>
          <p:nvPr/>
        </p:nvSpPr>
        <p:spPr>
          <a:xfrm>
            <a:off x="10127974" y="2462721"/>
            <a:ext cx="11314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800</a:t>
            </a:r>
          </a:p>
        </p:txBody>
      </p:sp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D7FF0B6B-9254-4602-AC86-4164F9FA814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278" b="91852" l="19977" r="73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43" t="61413" r="25531" b="7475"/>
          <a:stretch/>
        </p:blipFill>
        <p:spPr>
          <a:xfrm>
            <a:off x="8187894" y="3596124"/>
            <a:ext cx="1586165" cy="155138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C4D68E3-6B9B-41AE-BFC5-4E66796679A5}"/>
              </a:ext>
            </a:extLst>
          </p:cNvPr>
          <p:cNvSpPr txBox="1"/>
          <p:nvPr/>
        </p:nvSpPr>
        <p:spPr>
          <a:xfrm>
            <a:off x="8465573" y="3041477"/>
            <a:ext cx="2155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20∙4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77640F-5DD0-4290-AB40-7E7EF54A2FD9}"/>
              </a:ext>
            </a:extLst>
          </p:cNvPr>
          <p:cNvSpPr txBox="1"/>
          <p:nvPr/>
        </p:nvSpPr>
        <p:spPr>
          <a:xfrm>
            <a:off x="8511506" y="4157554"/>
            <a:ext cx="11314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234D99A6-0FFF-481A-9262-DFCE337749D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278" b="91852" l="19977" r="73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43" t="61413" r="25531" b="7475"/>
          <a:stretch/>
        </p:blipFill>
        <p:spPr>
          <a:xfrm>
            <a:off x="10151181" y="3586960"/>
            <a:ext cx="1586165" cy="155138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A8A5DA68-F3C3-4C37-B253-6FEE28A0FDED}"/>
              </a:ext>
            </a:extLst>
          </p:cNvPr>
          <p:cNvSpPr txBox="1"/>
          <p:nvPr/>
        </p:nvSpPr>
        <p:spPr>
          <a:xfrm>
            <a:off x="10283427" y="3151733"/>
            <a:ext cx="2155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300∙3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4B3BAC-AEBD-4E4C-B2BC-71AD5C5DBC46}"/>
              </a:ext>
            </a:extLst>
          </p:cNvPr>
          <p:cNvSpPr txBox="1"/>
          <p:nvPr/>
        </p:nvSpPr>
        <p:spPr>
          <a:xfrm>
            <a:off x="10438328" y="4141687"/>
            <a:ext cx="11314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900</a:t>
            </a:r>
          </a:p>
        </p:txBody>
      </p: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8B1FDCE-DDEB-411F-BD2C-BE723DF7652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278" b="91852" l="19977" r="739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43" t="61413" r="25531" b="7475"/>
          <a:stretch/>
        </p:blipFill>
        <p:spPr>
          <a:xfrm>
            <a:off x="9160821" y="5339920"/>
            <a:ext cx="1586165" cy="1551384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6F3DE312-4CEA-41D8-AC4A-7EDDC69F2109}"/>
              </a:ext>
            </a:extLst>
          </p:cNvPr>
          <p:cNvSpPr txBox="1"/>
          <p:nvPr/>
        </p:nvSpPr>
        <p:spPr>
          <a:xfrm>
            <a:off x="8932345" y="4746396"/>
            <a:ext cx="2155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сот.∙2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BCFA85-3983-47D1-BE0A-29ADE2FAA1A3}"/>
              </a:ext>
            </a:extLst>
          </p:cNvPr>
          <p:cNvSpPr txBox="1"/>
          <p:nvPr/>
        </p:nvSpPr>
        <p:spPr>
          <a:xfrm>
            <a:off x="9264369" y="5887997"/>
            <a:ext cx="14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59EFFDE-1908-4236-A300-FF20DFE34EAF}"/>
              </a:ext>
            </a:extLst>
          </p:cNvPr>
          <p:cNvSpPr txBox="1"/>
          <p:nvPr/>
        </p:nvSpPr>
        <p:spPr>
          <a:xfrm>
            <a:off x="4218517" y="4690101"/>
            <a:ext cx="128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222</a:t>
            </a:r>
          </a:p>
        </p:txBody>
      </p:sp>
    </p:spTree>
    <p:extLst>
      <p:ext uri="{BB962C8B-B14F-4D97-AF65-F5344CB8AC3E}">
        <p14:creationId xmlns:p14="http://schemas.microsoft.com/office/powerpoint/2010/main" val="96059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2" grpId="0"/>
      <p:bldP spid="58" grpId="0"/>
      <p:bldP spid="58" grpId="1"/>
      <p:bldP spid="59" grpId="0"/>
      <p:bldP spid="61" grpId="0"/>
      <p:bldP spid="61" grpId="1"/>
      <p:bldP spid="62" grpId="0"/>
      <p:bldP spid="64" grpId="0"/>
      <p:bldP spid="64" grpId="1"/>
      <p:bldP spid="65" grpId="0"/>
      <p:bldP spid="67" grpId="0"/>
      <p:bldP spid="67" grpId="1"/>
      <p:bldP spid="68" grpId="0"/>
      <p:bldP spid="70" grpId="0"/>
      <p:bldP spid="70" grpId="1"/>
      <p:bldP spid="71" grpId="0"/>
      <p:bldP spid="73" grpId="0"/>
      <p:bldP spid="73" grpId="1"/>
      <p:bldP spid="74" grpId="0"/>
      <p:bldP spid="76" grpId="0"/>
      <p:bldP spid="76" grpId="1"/>
      <p:bldP spid="77" grpId="0"/>
      <p:bldP spid="79" grpId="0"/>
      <p:bldP spid="79" grpId="1"/>
      <p:bldP spid="80" grpId="0"/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BD8B454-7D80-44F3-BC50-96667F5D1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13" y="1187779"/>
            <a:ext cx="3477472" cy="1771236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730BD465-3868-4C13-8F2A-DFB76F3938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905181" y="3358406"/>
            <a:ext cx="578465" cy="798782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7260C2DE-3AC9-42FF-B112-397C9C49E07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1354976" y="3358406"/>
            <a:ext cx="578465" cy="798782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98BF5B83-7FC0-4F65-B694-9BB1CB3C3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1804771" y="3358406"/>
            <a:ext cx="578465" cy="798782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CA26B675-D1BE-4A4F-8B1E-9F39DE01D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2672469" y="3358406"/>
            <a:ext cx="578465" cy="798782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F359F917-53D2-4EE2-BE87-DFBCFD23B75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3122264" y="3358406"/>
            <a:ext cx="578465" cy="798782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DBA4CC8-CE0D-45E0-9EC0-A771D8B55D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3572059" y="3358406"/>
            <a:ext cx="578465" cy="79878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DB06C89C-7805-467E-AD01-B6275F58E2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4439757" y="3358406"/>
            <a:ext cx="578465" cy="798782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CA4D5582-E085-422A-ADBA-5908B3589A6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4889552" y="3358406"/>
            <a:ext cx="578465" cy="798782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F0217525-4170-4058-B887-BA4943118E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5339347" y="3358406"/>
            <a:ext cx="578465" cy="798782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F7472486-1B0C-481D-B4FD-D0CDA8A3E4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6236732" y="3358406"/>
            <a:ext cx="578465" cy="798782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3C1EF585-1137-4993-8858-5FFAD339C72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6686527" y="3358406"/>
            <a:ext cx="578465" cy="798782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C46EADCB-9809-4AE9-B605-E896B27B8B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7136322" y="3358406"/>
            <a:ext cx="578465" cy="798782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F404266-8302-4DA7-90F0-3FAE0C1862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8008503" y="3358406"/>
            <a:ext cx="578465" cy="798782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43EA4AD-7A0E-49CC-A8B0-2083382BD7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8458298" y="3358406"/>
            <a:ext cx="578465" cy="798782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35B29D5A-D1A5-400E-80A9-13D9145CB9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8908093" y="3358406"/>
            <a:ext cx="578465" cy="798782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A4618E5-4338-4CD7-8567-1B9DA73C11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9783774" y="3358406"/>
            <a:ext cx="578465" cy="798782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E3DE79B9-FCC3-43B6-BDD2-8135A9B65D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10233569" y="3358406"/>
            <a:ext cx="578465" cy="798782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B80AF76B-2621-4FCE-A18C-1CFC854AE2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72136"/>
          <a:stretch/>
        </p:blipFill>
        <p:spPr>
          <a:xfrm>
            <a:off x="10683364" y="3358406"/>
            <a:ext cx="578465" cy="7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F8B15BF-7B8E-45D5-85FB-2D6977F3C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77" y="4115783"/>
            <a:ext cx="2742217" cy="274221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Доведи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FF4BE8B6-C68D-4F9E-BF91-D62C56DE7E74}"/>
              </a:ext>
            </a:extLst>
          </p:cNvPr>
          <p:cNvSpPr/>
          <p:nvPr/>
        </p:nvSpPr>
        <p:spPr>
          <a:xfrm>
            <a:off x="1081448" y="1316442"/>
            <a:ext cx="10951572" cy="248592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6∙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7=42</a:t>
            </a:r>
          </a:p>
          <a:p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6+6+6+6+6+6+6 = 42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DD08A63C-E286-4C31-921E-37AEF50E4E66}"/>
              </a:ext>
            </a:extLst>
          </p:cNvPr>
          <p:cNvSpPr/>
          <p:nvPr/>
        </p:nvSpPr>
        <p:spPr>
          <a:xfrm>
            <a:off x="2714940" y="4115783"/>
            <a:ext cx="9318080" cy="248592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8∙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4=32</a:t>
            </a:r>
          </a:p>
          <a:p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8+8+8+8 = 32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9236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Скругленный прямоугольник 23">
            <a:extLst>
              <a:ext uri="{FF2B5EF4-FFF2-40B4-BE49-F238E27FC236}">
                <a16:creationId xmlns:a16="http://schemas.microsoft.com/office/drawing/2014/main" id="{62240E93-C0C4-4401-A179-4723BDA50A61}"/>
              </a:ext>
            </a:extLst>
          </p:cNvPr>
          <p:cNvSpPr/>
          <p:nvPr/>
        </p:nvSpPr>
        <p:spPr>
          <a:xfrm>
            <a:off x="4401322" y="1515555"/>
            <a:ext cx="6863023" cy="838718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6∙9=54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81138F5-5FCC-48DB-8AFE-05CDCCA0D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1"/>
          <a:stretch/>
        </p:blipFill>
        <p:spPr>
          <a:xfrm>
            <a:off x="87740" y="1286955"/>
            <a:ext cx="3868034" cy="545753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7962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З кожної рівності на множення склади два вирази на ділення і знайди їхнє значення.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EA5C59F8-6D98-4FE3-A68C-108CAFE52B1A}"/>
              </a:ext>
            </a:extLst>
          </p:cNvPr>
          <p:cNvSpPr/>
          <p:nvPr/>
        </p:nvSpPr>
        <p:spPr>
          <a:xfrm>
            <a:off x="4401322" y="2544124"/>
            <a:ext cx="6863023" cy="126256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54:6=9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6EE7A85E-AD39-4EAF-BFE3-E6188D74369B}"/>
              </a:ext>
            </a:extLst>
          </p:cNvPr>
          <p:cNvSpPr/>
          <p:nvPr/>
        </p:nvSpPr>
        <p:spPr>
          <a:xfrm>
            <a:off x="4401322" y="3979409"/>
            <a:ext cx="6863023" cy="126256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54:9=6</a:t>
            </a:r>
          </a:p>
        </p:txBody>
      </p:sp>
    </p:spTree>
    <p:extLst>
      <p:ext uri="{BB962C8B-B14F-4D97-AF65-F5344CB8AC3E}">
        <p14:creationId xmlns:p14="http://schemas.microsoft.com/office/powerpoint/2010/main" val="32253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Скругленный прямоугольник 23">
            <a:extLst>
              <a:ext uri="{FF2B5EF4-FFF2-40B4-BE49-F238E27FC236}">
                <a16:creationId xmlns:a16="http://schemas.microsoft.com/office/drawing/2014/main" id="{62240E93-C0C4-4401-A179-4723BDA50A61}"/>
              </a:ext>
            </a:extLst>
          </p:cNvPr>
          <p:cNvSpPr/>
          <p:nvPr/>
        </p:nvSpPr>
        <p:spPr>
          <a:xfrm>
            <a:off x="4401322" y="1515555"/>
            <a:ext cx="6863023" cy="838718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60∙9=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81138F5-5FCC-48DB-8AFE-05CDCCA0D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1"/>
          <a:stretch/>
        </p:blipFill>
        <p:spPr>
          <a:xfrm>
            <a:off x="87740" y="1286955"/>
            <a:ext cx="3868034" cy="545753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7962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З кожної рівності на множення склади два вирази на ділення і знайди їхнє значення.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EA5C59F8-6D98-4FE3-A68C-108CAFE52B1A}"/>
              </a:ext>
            </a:extLst>
          </p:cNvPr>
          <p:cNvSpPr/>
          <p:nvPr/>
        </p:nvSpPr>
        <p:spPr>
          <a:xfrm>
            <a:off x="4401322" y="2544124"/>
            <a:ext cx="6863023" cy="126256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540:60=9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6EE7A85E-AD39-4EAF-BFE3-E6188D74369B}"/>
              </a:ext>
            </a:extLst>
          </p:cNvPr>
          <p:cNvSpPr/>
          <p:nvPr/>
        </p:nvSpPr>
        <p:spPr>
          <a:xfrm>
            <a:off x="4401322" y="3979409"/>
            <a:ext cx="6863023" cy="126256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540:9=60</a:t>
            </a:r>
          </a:p>
        </p:txBody>
      </p:sp>
      <p:sp>
        <p:nvSpPr>
          <p:cNvPr id="20" name="Скругленный прямоугольник 23">
            <a:extLst>
              <a:ext uri="{FF2B5EF4-FFF2-40B4-BE49-F238E27FC236}">
                <a16:creationId xmlns:a16="http://schemas.microsoft.com/office/drawing/2014/main" id="{E6DFABAE-0941-4497-929E-D0FD3BCC23C6}"/>
              </a:ext>
            </a:extLst>
          </p:cNvPr>
          <p:cNvSpPr/>
          <p:nvPr/>
        </p:nvSpPr>
        <p:spPr>
          <a:xfrm>
            <a:off x="4401321" y="1511710"/>
            <a:ext cx="6863023" cy="838718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60∙9=540</a:t>
            </a:r>
          </a:p>
        </p:txBody>
      </p:sp>
    </p:spTree>
    <p:extLst>
      <p:ext uri="{BB962C8B-B14F-4D97-AF65-F5344CB8AC3E}">
        <p14:creationId xmlns:p14="http://schemas.microsoft.com/office/powerpoint/2010/main" val="6624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Скругленный прямоугольник 23">
            <a:extLst>
              <a:ext uri="{FF2B5EF4-FFF2-40B4-BE49-F238E27FC236}">
                <a16:creationId xmlns:a16="http://schemas.microsoft.com/office/drawing/2014/main" id="{62240E93-C0C4-4401-A179-4723BDA50A61}"/>
              </a:ext>
            </a:extLst>
          </p:cNvPr>
          <p:cNvSpPr/>
          <p:nvPr/>
        </p:nvSpPr>
        <p:spPr>
          <a:xfrm>
            <a:off x="4401322" y="1515555"/>
            <a:ext cx="6863023" cy="838718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24∙4=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81138F5-5FCC-48DB-8AFE-05CDCCA0D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1"/>
          <a:stretch/>
        </p:blipFill>
        <p:spPr>
          <a:xfrm>
            <a:off x="87740" y="1286955"/>
            <a:ext cx="3868034" cy="545753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7962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З кожної рівності на множення склади два вирази на ділення і знайди їхнє значення.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EA5C59F8-6D98-4FE3-A68C-108CAFE52B1A}"/>
              </a:ext>
            </a:extLst>
          </p:cNvPr>
          <p:cNvSpPr/>
          <p:nvPr/>
        </p:nvSpPr>
        <p:spPr>
          <a:xfrm>
            <a:off x="4401322" y="2544124"/>
            <a:ext cx="6863023" cy="126256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96:24=4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6EE7A85E-AD39-4EAF-BFE3-E6188D74369B}"/>
              </a:ext>
            </a:extLst>
          </p:cNvPr>
          <p:cNvSpPr/>
          <p:nvPr/>
        </p:nvSpPr>
        <p:spPr>
          <a:xfrm>
            <a:off x="4401322" y="3979409"/>
            <a:ext cx="6863023" cy="126256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96:4=24</a:t>
            </a:r>
          </a:p>
        </p:txBody>
      </p:sp>
      <p:sp>
        <p:nvSpPr>
          <p:cNvPr id="20" name="Скругленный прямоугольник 23">
            <a:extLst>
              <a:ext uri="{FF2B5EF4-FFF2-40B4-BE49-F238E27FC236}">
                <a16:creationId xmlns:a16="http://schemas.microsoft.com/office/drawing/2014/main" id="{E6DFABAE-0941-4497-929E-D0FD3BCC23C6}"/>
              </a:ext>
            </a:extLst>
          </p:cNvPr>
          <p:cNvSpPr/>
          <p:nvPr/>
        </p:nvSpPr>
        <p:spPr>
          <a:xfrm>
            <a:off x="4401321" y="1523797"/>
            <a:ext cx="6863023" cy="838718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24∙4=96</a:t>
            </a:r>
          </a:p>
        </p:txBody>
      </p:sp>
    </p:spTree>
    <p:extLst>
      <p:ext uri="{BB962C8B-B14F-4D97-AF65-F5344CB8AC3E}">
        <p14:creationId xmlns:p14="http://schemas.microsoft.com/office/powerpoint/2010/main" val="56965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F1D49B-352F-4891-AF93-318F20B35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4" r="2624" b="11594"/>
          <a:stretch/>
        </p:blipFill>
        <p:spPr>
          <a:xfrm>
            <a:off x="193658" y="2112885"/>
            <a:ext cx="3534963" cy="361444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9B5AA101-BCB9-4E0D-B199-56CB8AE29E6A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16" name="Скругленный прямоугольник 41">
            <a:extLst>
              <a:ext uri="{FF2B5EF4-FFF2-40B4-BE49-F238E27FC236}">
                <a16:creationId xmlns:a16="http://schemas.microsoft.com/office/drawing/2014/main" id="{5346104E-1BF5-4877-86C3-B32F2F887208}"/>
              </a:ext>
            </a:extLst>
          </p:cNvPr>
          <p:cNvSpPr/>
          <p:nvPr/>
        </p:nvSpPr>
        <p:spPr>
          <a:xfrm>
            <a:off x="4145872" y="1933086"/>
            <a:ext cx="6311376" cy="262933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ривезли 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960 л </a:t>
            </a:r>
            <a:endParaRPr lang="uk-UA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Перелили -  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б. 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30 л 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uk-UA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?л </a:t>
            </a:r>
            <a:endParaRPr lang="uk-UA" sz="36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алишилося - ?л</a:t>
            </a:r>
          </a:p>
        </p:txBody>
      </p:sp>
    </p:spTree>
    <p:extLst>
      <p:ext uri="{BB962C8B-B14F-4D97-AF65-F5344CB8AC3E}">
        <p14:creationId xmlns:p14="http://schemas.microsoft.com/office/powerpoint/2010/main" val="299380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38979</TotalTime>
  <Words>469</Words>
  <Application>Microsoft Office PowerPoint</Application>
  <PresentationFormat>Широкоэкранный</PresentationFormat>
  <Paragraphs>177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6084</cp:revision>
  <dcterms:created xsi:type="dcterms:W3CDTF">2018-01-05T16:38:53Z</dcterms:created>
  <dcterms:modified xsi:type="dcterms:W3CDTF">2022-05-16T07:13:16Z</dcterms:modified>
</cp:coreProperties>
</file>