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1680" r:id="rId3"/>
    <p:sldId id="2925" r:id="rId4"/>
    <p:sldId id="2941" r:id="rId5"/>
    <p:sldId id="2942" r:id="rId6"/>
    <p:sldId id="2943" r:id="rId7"/>
    <p:sldId id="2394" r:id="rId8"/>
    <p:sldId id="1298" r:id="rId9"/>
    <p:sldId id="888" r:id="rId10"/>
    <p:sldId id="2944" r:id="rId11"/>
    <p:sldId id="2952" r:id="rId12"/>
    <p:sldId id="2953" r:id="rId13"/>
    <p:sldId id="2945" r:id="rId14"/>
    <p:sldId id="2946" r:id="rId15"/>
    <p:sldId id="2947" r:id="rId16"/>
    <p:sldId id="2948" r:id="rId17"/>
    <p:sldId id="2949" r:id="rId18"/>
    <p:sldId id="2954" r:id="rId19"/>
    <p:sldId id="2955" r:id="rId20"/>
    <p:sldId id="2956" r:id="rId21"/>
    <p:sldId id="2957" r:id="rId22"/>
    <p:sldId id="2958" r:id="rId23"/>
    <p:sldId id="2962" r:id="rId24"/>
    <p:sldId id="2959" r:id="rId25"/>
    <p:sldId id="2963" r:id="rId26"/>
    <p:sldId id="2966" r:id="rId27"/>
    <p:sldId id="2964" r:id="rId28"/>
    <p:sldId id="965" r:id="rId29"/>
    <p:sldId id="454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80"/>
            <p14:sldId id="2925"/>
            <p14:sldId id="2941"/>
            <p14:sldId id="2942"/>
            <p14:sldId id="2943"/>
            <p14:sldId id="2394"/>
            <p14:sldId id="1298"/>
            <p14:sldId id="888"/>
            <p14:sldId id="2944"/>
            <p14:sldId id="2952"/>
            <p14:sldId id="2953"/>
            <p14:sldId id="2945"/>
            <p14:sldId id="2946"/>
            <p14:sldId id="2947"/>
            <p14:sldId id="2948"/>
            <p14:sldId id="2949"/>
            <p14:sldId id="2954"/>
            <p14:sldId id="2955"/>
            <p14:sldId id="2956"/>
            <p14:sldId id="2957"/>
            <p14:sldId id="2958"/>
            <p14:sldId id="2962"/>
            <p14:sldId id="2959"/>
            <p14:sldId id="2963"/>
            <p14:sldId id="2966"/>
            <p14:sldId id="2964"/>
          </p14:sldIdLst>
        </p14:section>
        <p14:section name="Раздел без заголовка" id="{AC9334F8-F988-4E78-9E68-3A8F16322EC6}">
          <p14:sldIdLst>
            <p14:sldId id="965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FF00"/>
    <a:srgbClr val="2F3242"/>
    <a:srgbClr val="FF99FF"/>
    <a:srgbClr val="56B3DC"/>
    <a:srgbClr val="53AFDB"/>
    <a:srgbClr val="FF66FF"/>
    <a:srgbClr val="FF0000"/>
    <a:srgbClr val="C6109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73" d="100"/>
          <a:sy n="73" d="100"/>
        </p:scale>
        <p:origin x="49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6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90.png"/><Relationship Id="rId4" Type="http://schemas.openxmlformats.org/officeDocument/2006/relationships/image" Target="../media/image28.png"/><Relationship Id="rId9" Type="http://schemas.openxmlformats.org/officeDocument/2006/relationships/image" Target="../media/image2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0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5.png"/><Relationship Id="rId7" Type="http://schemas.openxmlformats.org/officeDocument/2006/relationships/image" Target="../media/image39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15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1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12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52.png"/><Relationship Id="rId5" Type="http://schemas.openxmlformats.org/officeDocument/2006/relationships/image" Target="../media/image45.png"/><Relationship Id="rId15" Type="http://schemas.openxmlformats.org/officeDocument/2006/relationships/image" Target="../media/image63.png"/><Relationship Id="rId10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58.png"/><Relationship Id="rId1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15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51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4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5.png"/><Relationship Id="rId7" Type="http://schemas.openxmlformats.org/officeDocument/2006/relationships/image" Target="../media/image61.pn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57.png"/><Relationship Id="rId4" Type="http://schemas.openxmlformats.org/officeDocument/2006/relationships/image" Target="../media/image44.png"/><Relationship Id="rId9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41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8387" y="4862341"/>
            <a:ext cx="8729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Частини. Позначення частин числа цифрами. Розв'язування задач, що включають знаходження частини числа</a:t>
            </a:r>
            <a:endParaRPr lang="uk-UA" sz="333300" b="1" dirty="0">
              <a:solidFill>
                <a:srgbClr val="2F3242"/>
              </a:solidFill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F62506F-00A3-4232-AB06-3E950723E3AD}"/>
              </a:ext>
            </a:extLst>
          </p:cNvPr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82D36FF-005C-421B-9DCA-7BCBC47DB6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1500" y="1354466"/>
            <a:ext cx="4885490" cy="360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BA33B1D-50F1-4F35-82D7-2EEA8E80EF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966" y="1404015"/>
            <a:ext cx="4475573" cy="53798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Які частини кругів не зафарбовані?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057B7946-37EC-4C35-97FD-A354699C946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6385" y="994737"/>
            <a:ext cx="5712447" cy="571854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1BF52A0-2523-457E-BBA9-B4880FFB21E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6385" y="994737"/>
            <a:ext cx="5712447" cy="57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15466F-DA43-4BD8-A211-576BDD6570D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0288" y="994737"/>
            <a:ext cx="5718544" cy="571854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BA33B1D-50F1-4F35-82D7-2EEA8E80EF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966" y="1404015"/>
            <a:ext cx="4475573" cy="53798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Які частини кругів не зафарбовані?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5FCE1D-3EFE-4EDD-AF71-FF01A139D22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0288" y="975475"/>
            <a:ext cx="5718544" cy="57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E851B3-9850-46A3-85DA-92D33C35252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0288" y="994737"/>
            <a:ext cx="5712447" cy="571854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BA33B1D-50F1-4F35-82D7-2EEA8E80EF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966" y="1404015"/>
            <a:ext cx="4475573" cy="53798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Які частини кругів не зафарбовані?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DE3703-D6BC-4179-9C57-84BA5EF81F8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0288" y="994737"/>
            <a:ext cx="5712447" cy="57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1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6894E99-8ACA-487C-BFB8-FC6097F073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993" y="1160113"/>
            <a:ext cx="4465519" cy="374170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Запам’ятай!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4EABBD-A211-4A34-8B83-5B07635DAE9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6576" y="966058"/>
            <a:ext cx="2355954" cy="23584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9FA3C2-61A5-4770-A072-46117D73ACB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366" y="919961"/>
            <a:ext cx="2355954" cy="235846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63D51E-A3C7-4766-A0CE-1A00BE85F1D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5238" y="919961"/>
            <a:ext cx="2404566" cy="2404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кутник: округлені кути 15">
                <a:extLst>
                  <a:ext uri="{FF2B5EF4-FFF2-40B4-BE49-F238E27FC236}">
                    <a16:creationId xmlns:a16="http://schemas.microsoft.com/office/drawing/2014/main" id="{C7EC2388-126C-4FFD-8EE8-6F5F3976FE2E}"/>
                  </a:ext>
                </a:extLst>
              </p:cNvPr>
              <p:cNvSpPr/>
              <p:nvPr/>
            </p:nvSpPr>
            <p:spPr>
              <a:xfrm>
                <a:off x="4919870" y="3380815"/>
                <a:ext cx="6828182" cy="3265116"/>
              </a:xfrm>
              <a:prstGeom prst="roundRect">
                <a:avLst/>
              </a:prstGeom>
              <a:solidFill>
                <a:srgbClr val="FF505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200" b="1" dirty="0"/>
                  <a:t>Частини записують двома цифрами. Подивись, як записано цифрами третину, чверть, п’яту частину на кругах.</a:t>
                </a:r>
              </a:p>
              <a:p>
                <a:pPr algn="ctr"/>
                <a:r>
                  <a:rPr lang="uk-UA" sz="3200" b="1" dirty="0"/>
                  <a:t>Запис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200" b="1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2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3200" b="1" dirty="0"/>
                  <a:t>читай так: </a:t>
                </a:r>
                <a:r>
                  <a:rPr lang="uk-UA" sz="32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одна третя</a:t>
                </a:r>
                <a:r>
                  <a:rPr lang="uk-UA" sz="3200" b="1" dirty="0"/>
                  <a:t>.</a:t>
                </a:r>
              </a:p>
            </p:txBody>
          </p:sp>
        </mc:Choice>
        <mc:Fallback xmlns="">
          <p:sp>
            <p:nvSpPr>
              <p:cNvPr id="16" name="Прямокутник: округлені кути 15">
                <a:extLst>
                  <a:ext uri="{FF2B5EF4-FFF2-40B4-BE49-F238E27FC236}">
                    <a16:creationId xmlns:a16="http://schemas.microsoft.com/office/drawing/2014/main" id="{C7EC2388-126C-4FFD-8EE8-6F5F3976F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870" y="3380815"/>
                <a:ext cx="6828182" cy="326511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9D67C5-28DC-4010-B7F1-C89AF5A0BB26}"/>
                  </a:ext>
                </a:extLst>
              </p:cNvPr>
              <p:cNvSpPr txBox="1"/>
              <p:nvPr/>
            </p:nvSpPr>
            <p:spPr>
              <a:xfrm>
                <a:off x="5029417" y="2326373"/>
                <a:ext cx="1439851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uk-UA" sz="24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9D67C5-28DC-4010-B7F1-C89AF5A0B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417" y="2326373"/>
                <a:ext cx="1439851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BD8853-A420-4085-A892-12C5E33AA665}"/>
                  </a:ext>
                </a:extLst>
              </p:cNvPr>
              <p:cNvSpPr txBox="1"/>
              <p:nvPr/>
            </p:nvSpPr>
            <p:spPr>
              <a:xfrm>
                <a:off x="8069953" y="2204562"/>
                <a:ext cx="1439851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uk-UA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BD8853-A420-4085-A892-12C5E33AA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953" y="2204562"/>
                <a:ext cx="1439851" cy="786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E2C22A-6030-401D-9A8C-8F24EE79246F}"/>
                  </a:ext>
                </a:extLst>
              </p:cNvPr>
              <p:cNvSpPr txBox="1"/>
              <p:nvPr/>
            </p:nvSpPr>
            <p:spPr>
              <a:xfrm>
                <a:off x="10094627" y="2399600"/>
                <a:ext cx="1439851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uk-UA" sz="24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E2C22A-6030-401D-9A8C-8F24EE792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627" y="2399600"/>
                <a:ext cx="1439851" cy="786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24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02F297A6-BCF8-4CE9-B300-F0FE6FB2527C}"/>
              </a:ext>
            </a:extLst>
          </p:cNvPr>
          <p:cNvSpPr/>
          <p:nvPr/>
        </p:nvSpPr>
        <p:spPr>
          <a:xfrm>
            <a:off x="7266058" y="1803491"/>
            <a:ext cx="2782661" cy="91565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Показує, скільки рівних частин цілого взяли.</a:t>
            </a:r>
          </a:p>
        </p:txBody>
      </p:sp>
      <p:sp>
        <p:nvSpPr>
          <p:cNvPr id="34" name="Прямокутник: округлені кути 33">
            <a:extLst>
              <a:ext uri="{FF2B5EF4-FFF2-40B4-BE49-F238E27FC236}">
                <a16:creationId xmlns:a16="http://schemas.microsoft.com/office/drawing/2014/main" id="{E2883859-10C0-4F82-AFFD-4BF6F59B04DF}"/>
              </a:ext>
            </a:extLst>
          </p:cNvPr>
          <p:cNvSpPr/>
          <p:nvPr/>
        </p:nvSpPr>
        <p:spPr>
          <a:xfrm>
            <a:off x="7163168" y="5210704"/>
            <a:ext cx="2782661" cy="110064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Показує, на скільки рівних частин поділено ціле.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Запам’ятай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D71D53-DF5D-49BD-8D81-A94125DB84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070" y="2959099"/>
            <a:ext cx="3541719" cy="353911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52AD59-FCE3-462F-8FD8-3D9DD8571B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573"/>
          <a:stretch/>
        </p:blipFill>
        <p:spPr>
          <a:xfrm>
            <a:off x="1835644" y="1216622"/>
            <a:ext cx="821752" cy="2181427"/>
          </a:xfrm>
          <a:prstGeom prst="rect">
            <a:avLst/>
          </a:prstGeom>
        </p:spPr>
      </p:pic>
      <p:sp>
        <p:nvSpPr>
          <p:cNvPr id="15" name="Прямокутник: округлені кути 14">
            <a:extLst>
              <a:ext uri="{FF2B5EF4-FFF2-40B4-BE49-F238E27FC236}">
                <a16:creationId xmlns:a16="http://schemas.microsoft.com/office/drawing/2014/main" id="{131E96D0-35F9-4681-A50C-2D30628F0D52}"/>
              </a:ext>
            </a:extLst>
          </p:cNvPr>
          <p:cNvSpPr/>
          <p:nvPr/>
        </p:nvSpPr>
        <p:spPr>
          <a:xfrm>
            <a:off x="4124739" y="4246609"/>
            <a:ext cx="2345635" cy="96409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uk-UA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Прямокутник: округлені кути 19">
            <a:extLst>
              <a:ext uri="{FF2B5EF4-FFF2-40B4-BE49-F238E27FC236}">
                <a16:creationId xmlns:a16="http://schemas.microsoft.com/office/drawing/2014/main" id="{6778E0B0-4521-4E06-9A4E-1A2BA50A4DA7}"/>
              </a:ext>
            </a:extLst>
          </p:cNvPr>
          <p:cNvSpPr/>
          <p:nvPr/>
        </p:nvSpPr>
        <p:spPr>
          <a:xfrm>
            <a:off x="3832823" y="5534121"/>
            <a:ext cx="3124568" cy="9640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емля</a:t>
            </a:r>
            <a:endParaRPr lang="uk-UA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Прямокутник: округлені кути 20">
            <a:extLst>
              <a:ext uri="{FF2B5EF4-FFF2-40B4-BE49-F238E27FC236}">
                <a16:creationId xmlns:a16="http://schemas.microsoft.com/office/drawing/2014/main" id="{C10B5A24-4749-481C-8E51-11404AAC7757}"/>
              </a:ext>
            </a:extLst>
          </p:cNvPr>
          <p:cNvSpPr/>
          <p:nvPr/>
        </p:nvSpPr>
        <p:spPr>
          <a:xfrm>
            <a:off x="3832823" y="922968"/>
            <a:ext cx="2345635" cy="96409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Хто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uk-UA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Прямокутник: округлені кути 21">
            <a:extLst>
              <a:ext uri="{FF2B5EF4-FFF2-40B4-BE49-F238E27FC236}">
                <a16:creationId xmlns:a16="http://schemas.microsoft.com/office/drawing/2014/main" id="{66561E90-02AA-462F-91F6-AC2C0EFD5710}"/>
              </a:ext>
            </a:extLst>
          </p:cNvPr>
          <p:cNvSpPr/>
          <p:nvPr/>
        </p:nvSpPr>
        <p:spPr>
          <a:xfrm>
            <a:off x="3443356" y="1941033"/>
            <a:ext cx="3124568" cy="9640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олов</a:t>
            </a:r>
            <a:r>
              <a:rPr lang="uk-UA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ік</a:t>
            </a:r>
            <a:endParaRPr lang="uk-UA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Пряма сполучна лінія 16">
            <a:extLst>
              <a:ext uri="{FF2B5EF4-FFF2-40B4-BE49-F238E27FC236}">
                <a16:creationId xmlns:a16="http://schemas.microsoft.com/office/drawing/2014/main" id="{75ABB4B9-F92C-4903-8A78-79FE02CC4B15}"/>
              </a:ext>
            </a:extLst>
          </p:cNvPr>
          <p:cNvCxnSpPr>
            <a:cxnSpLocks/>
          </p:cNvCxnSpPr>
          <p:nvPr/>
        </p:nvCxnSpPr>
        <p:spPr>
          <a:xfrm>
            <a:off x="387626" y="3200400"/>
            <a:ext cx="667265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C3F1EDC-66BC-417F-9B7B-52D1DBB4A989}"/>
              </a:ext>
            </a:extLst>
          </p:cNvPr>
          <p:cNvSpPr txBox="1"/>
          <p:nvPr/>
        </p:nvSpPr>
        <p:spPr>
          <a:xfrm>
            <a:off x="3796012" y="3184480"/>
            <a:ext cx="336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</a:t>
            </a:r>
            <a:r>
              <a:rPr lang="uk-UA" sz="2400" b="1" dirty="0"/>
              <a:t>оловік стоїть на </a:t>
            </a:r>
            <a:r>
              <a:rPr lang="uk-UA" sz="24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uk-UA" sz="2400" b="1" dirty="0"/>
              <a:t>емлі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23107A-A7A4-4ED8-93A4-764C9269C101}"/>
              </a:ext>
            </a:extLst>
          </p:cNvPr>
          <p:cNvSpPr txBox="1"/>
          <p:nvPr/>
        </p:nvSpPr>
        <p:spPr>
          <a:xfrm>
            <a:off x="10151608" y="842312"/>
            <a:ext cx="15803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600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70641-DEE2-4B3A-B55D-0B99E2EFC4DA}"/>
              </a:ext>
            </a:extLst>
          </p:cNvPr>
          <p:cNvSpPr txBox="1"/>
          <p:nvPr/>
        </p:nvSpPr>
        <p:spPr>
          <a:xfrm>
            <a:off x="10151608" y="3058738"/>
            <a:ext cx="15803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600" b="1" dirty="0"/>
              <a:t>4</a:t>
            </a:r>
          </a:p>
        </p:txBody>
      </p:sp>
      <p:sp>
        <p:nvSpPr>
          <p:cNvPr id="25" name="Бульбашка прямої мови: прямокутна з округленими кутами 24">
            <a:extLst>
              <a:ext uri="{FF2B5EF4-FFF2-40B4-BE49-F238E27FC236}">
                <a16:creationId xmlns:a16="http://schemas.microsoft.com/office/drawing/2014/main" id="{01E7FBBC-8D91-4F87-9F14-414CE6A27F4B}"/>
              </a:ext>
            </a:extLst>
          </p:cNvPr>
          <p:cNvSpPr/>
          <p:nvPr/>
        </p:nvSpPr>
        <p:spPr>
          <a:xfrm>
            <a:off x="7163169" y="922968"/>
            <a:ext cx="2988439" cy="964087"/>
          </a:xfrm>
          <a:prstGeom prst="wedgeRoundRectCallout">
            <a:avLst>
              <a:gd name="adj1" fmla="val 48677"/>
              <a:gd name="adj2" fmla="val 64562"/>
              <a:gd name="adj3" fmla="val 16667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исельник</a:t>
            </a:r>
          </a:p>
        </p:txBody>
      </p:sp>
      <p:sp>
        <p:nvSpPr>
          <p:cNvPr id="30" name="Бульбашка прямої мови: прямокутна з округленими кутами 29">
            <a:extLst>
              <a:ext uri="{FF2B5EF4-FFF2-40B4-BE49-F238E27FC236}">
                <a16:creationId xmlns:a16="http://schemas.microsoft.com/office/drawing/2014/main" id="{718E9704-2AC7-4AA7-B441-AFAA3F1B32C9}"/>
              </a:ext>
            </a:extLst>
          </p:cNvPr>
          <p:cNvSpPr/>
          <p:nvPr/>
        </p:nvSpPr>
        <p:spPr>
          <a:xfrm>
            <a:off x="7060280" y="4367265"/>
            <a:ext cx="2988439" cy="964087"/>
          </a:xfrm>
          <a:prstGeom prst="wedgeRoundRectCallout">
            <a:avLst>
              <a:gd name="adj1" fmla="val 53666"/>
              <a:gd name="adj2" fmla="val -66367"/>
              <a:gd name="adj3" fmla="val 16667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наменник</a:t>
            </a:r>
          </a:p>
        </p:txBody>
      </p:sp>
      <p:cxnSp>
        <p:nvCxnSpPr>
          <p:cNvPr id="31" name="Пряма сполучна лінія 30">
            <a:extLst>
              <a:ext uri="{FF2B5EF4-FFF2-40B4-BE49-F238E27FC236}">
                <a16:creationId xmlns:a16="http://schemas.microsoft.com/office/drawing/2014/main" id="{3A5BD072-A585-4BB8-8EF6-5216D0FBB253}"/>
              </a:ext>
            </a:extLst>
          </p:cNvPr>
          <p:cNvCxnSpPr>
            <a:cxnSpLocks/>
          </p:cNvCxnSpPr>
          <p:nvPr/>
        </p:nvCxnSpPr>
        <p:spPr>
          <a:xfrm>
            <a:off x="9531626" y="3200400"/>
            <a:ext cx="237815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96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15" grpId="0" animBg="1"/>
      <p:bldP spid="20" grpId="0" animBg="1"/>
      <p:bldP spid="21" grpId="0" animBg="1"/>
      <p:bldP spid="22" grpId="0" animBg="1"/>
      <p:bldP spid="23" grpId="0"/>
      <p:bldP spid="24" grpId="0"/>
      <p:bldP spid="29" grpId="0"/>
      <p:bldP spid="25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A908620-6354-4B1C-836D-105B3E17F6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070" y="2959099"/>
            <a:ext cx="3541719" cy="353911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C4F949-6ED5-40B0-BD9F-2F6B33801A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573"/>
          <a:stretch/>
        </p:blipFill>
        <p:spPr>
          <a:xfrm>
            <a:off x="1835644" y="1216622"/>
            <a:ext cx="821752" cy="21814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6547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Накресли такі самі смужки й запиши, яку частину кожної з них зафарбовано.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4577E7D8-0440-4BE6-B487-33827D71ABB6}"/>
              </a:ext>
            </a:extLst>
          </p:cNvPr>
          <p:cNvSpPr/>
          <p:nvPr/>
        </p:nvSpPr>
        <p:spPr>
          <a:xfrm>
            <a:off x="5073796" y="1657025"/>
            <a:ext cx="2955602" cy="7681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5DEBF32D-5AAB-47B0-83AC-CB920983CC8B}"/>
              </a:ext>
            </a:extLst>
          </p:cNvPr>
          <p:cNvSpPr/>
          <p:nvPr/>
        </p:nvSpPr>
        <p:spPr>
          <a:xfrm>
            <a:off x="8029398" y="1657025"/>
            <a:ext cx="2955602" cy="76817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0F7E52-5543-49EC-AFE4-6118C704D20A}"/>
                  </a:ext>
                </a:extLst>
              </p:cNvPr>
              <p:cNvSpPr txBox="1"/>
              <p:nvPr/>
            </p:nvSpPr>
            <p:spPr>
              <a:xfrm>
                <a:off x="4234069" y="1503211"/>
                <a:ext cx="556592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uk-UA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uk-UA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0F7E52-5543-49EC-AFE4-6118C704D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069" y="1503211"/>
                <a:ext cx="556592" cy="921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A5E40332-9038-4BAF-9FF6-6E9D0ACEEA66}"/>
              </a:ext>
            </a:extLst>
          </p:cNvPr>
          <p:cNvSpPr/>
          <p:nvPr/>
        </p:nvSpPr>
        <p:spPr>
          <a:xfrm>
            <a:off x="5073796" y="2879585"/>
            <a:ext cx="2032682" cy="7681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76775349-E6DF-4599-80FB-2822F9C81952}"/>
              </a:ext>
            </a:extLst>
          </p:cNvPr>
          <p:cNvSpPr/>
          <p:nvPr/>
        </p:nvSpPr>
        <p:spPr>
          <a:xfrm>
            <a:off x="7106478" y="2879585"/>
            <a:ext cx="2032682" cy="76817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6F5DB2C6-6F8A-4BDF-A7E7-CF3B48EE1DE0}"/>
              </a:ext>
            </a:extLst>
          </p:cNvPr>
          <p:cNvSpPr/>
          <p:nvPr/>
        </p:nvSpPr>
        <p:spPr>
          <a:xfrm>
            <a:off x="9139160" y="2879585"/>
            <a:ext cx="2032682" cy="76817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92188D-195D-4C49-9603-A05964C3B4F0}"/>
                  </a:ext>
                </a:extLst>
              </p:cNvPr>
              <p:cNvSpPr txBox="1"/>
              <p:nvPr/>
            </p:nvSpPr>
            <p:spPr>
              <a:xfrm>
                <a:off x="4234069" y="2802678"/>
                <a:ext cx="556592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uk-UA" sz="3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92188D-195D-4C49-9603-A05964C3B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069" y="2802678"/>
                <a:ext cx="556592" cy="921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кутник 23">
            <a:extLst>
              <a:ext uri="{FF2B5EF4-FFF2-40B4-BE49-F238E27FC236}">
                <a16:creationId xmlns:a16="http://schemas.microsoft.com/office/drawing/2014/main" id="{85357EBE-1D89-4F87-981E-0E2FAE7BF1BC}"/>
              </a:ext>
            </a:extLst>
          </p:cNvPr>
          <p:cNvSpPr/>
          <p:nvPr/>
        </p:nvSpPr>
        <p:spPr>
          <a:xfrm>
            <a:off x="5073796" y="4125958"/>
            <a:ext cx="1022204" cy="7681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88B7390E-1BD0-4464-B233-003AE72431EE}"/>
              </a:ext>
            </a:extLst>
          </p:cNvPr>
          <p:cNvSpPr/>
          <p:nvPr/>
        </p:nvSpPr>
        <p:spPr>
          <a:xfrm>
            <a:off x="6090137" y="4125958"/>
            <a:ext cx="1016341" cy="76817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0104977D-64B1-43DB-8C96-4446F7FB3623}"/>
              </a:ext>
            </a:extLst>
          </p:cNvPr>
          <p:cNvSpPr/>
          <p:nvPr/>
        </p:nvSpPr>
        <p:spPr>
          <a:xfrm>
            <a:off x="7106478" y="4129734"/>
            <a:ext cx="1016341" cy="76061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Прямокутник 28">
            <a:extLst>
              <a:ext uri="{FF2B5EF4-FFF2-40B4-BE49-F238E27FC236}">
                <a16:creationId xmlns:a16="http://schemas.microsoft.com/office/drawing/2014/main" id="{6D520728-A1FF-433E-888F-3FB06D142428}"/>
              </a:ext>
            </a:extLst>
          </p:cNvPr>
          <p:cNvSpPr/>
          <p:nvPr/>
        </p:nvSpPr>
        <p:spPr>
          <a:xfrm>
            <a:off x="8116956" y="4129734"/>
            <a:ext cx="1016341" cy="76061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Прямокутник 29">
            <a:extLst>
              <a:ext uri="{FF2B5EF4-FFF2-40B4-BE49-F238E27FC236}">
                <a16:creationId xmlns:a16="http://schemas.microsoft.com/office/drawing/2014/main" id="{0DBBEC56-90E6-4B0C-9926-7959665DF884}"/>
              </a:ext>
            </a:extLst>
          </p:cNvPr>
          <p:cNvSpPr/>
          <p:nvPr/>
        </p:nvSpPr>
        <p:spPr>
          <a:xfrm>
            <a:off x="9127434" y="4129734"/>
            <a:ext cx="1016341" cy="76061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Прямокутник 30">
            <a:extLst>
              <a:ext uri="{FF2B5EF4-FFF2-40B4-BE49-F238E27FC236}">
                <a16:creationId xmlns:a16="http://schemas.microsoft.com/office/drawing/2014/main" id="{A3FE8AC3-90F0-4E0D-9D4A-40E78BCAE72F}"/>
              </a:ext>
            </a:extLst>
          </p:cNvPr>
          <p:cNvSpPr/>
          <p:nvPr/>
        </p:nvSpPr>
        <p:spPr>
          <a:xfrm>
            <a:off x="10155501" y="4129734"/>
            <a:ext cx="1016341" cy="76061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1C77BE-568D-42A3-83EE-5D3E57354798}"/>
                  </a:ext>
                </a:extLst>
              </p:cNvPr>
              <p:cNvSpPr txBox="1"/>
              <p:nvPr/>
            </p:nvSpPr>
            <p:spPr>
              <a:xfrm>
                <a:off x="4285618" y="3932246"/>
                <a:ext cx="556592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uk-UA" sz="32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1C77BE-568D-42A3-83EE-5D3E573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18" y="3932246"/>
                <a:ext cx="556592" cy="921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кутник 32">
            <a:extLst>
              <a:ext uri="{FF2B5EF4-FFF2-40B4-BE49-F238E27FC236}">
                <a16:creationId xmlns:a16="http://schemas.microsoft.com/office/drawing/2014/main" id="{E3B28638-D16C-4FF0-99B5-CDB15B098948}"/>
              </a:ext>
            </a:extLst>
          </p:cNvPr>
          <p:cNvSpPr/>
          <p:nvPr/>
        </p:nvSpPr>
        <p:spPr>
          <a:xfrm>
            <a:off x="5073796" y="5404218"/>
            <a:ext cx="1634141" cy="7681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Прямокутник 33">
            <a:extLst>
              <a:ext uri="{FF2B5EF4-FFF2-40B4-BE49-F238E27FC236}">
                <a16:creationId xmlns:a16="http://schemas.microsoft.com/office/drawing/2014/main" id="{09B7DFC7-74F6-4FDD-82E7-0C922A902004}"/>
              </a:ext>
            </a:extLst>
          </p:cNvPr>
          <p:cNvSpPr/>
          <p:nvPr/>
        </p:nvSpPr>
        <p:spPr>
          <a:xfrm>
            <a:off x="6702074" y="5407994"/>
            <a:ext cx="1634141" cy="76817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3EF4420D-DB7C-49B3-BB4B-DFADB0B2C08E}"/>
              </a:ext>
            </a:extLst>
          </p:cNvPr>
          <p:cNvSpPr/>
          <p:nvPr/>
        </p:nvSpPr>
        <p:spPr>
          <a:xfrm>
            <a:off x="8336215" y="5411770"/>
            <a:ext cx="1634142" cy="76817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Прямокутник 35">
            <a:extLst>
              <a:ext uri="{FF2B5EF4-FFF2-40B4-BE49-F238E27FC236}">
                <a16:creationId xmlns:a16="http://schemas.microsoft.com/office/drawing/2014/main" id="{C8A12519-2E14-4AFC-B8F8-BA31FECC9343}"/>
              </a:ext>
            </a:extLst>
          </p:cNvPr>
          <p:cNvSpPr/>
          <p:nvPr/>
        </p:nvSpPr>
        <p:spPr>
          <a:xfrm>
            <a:off x="9964494" y="5407994"/>
            <a:ext cx="1634142" cy="76817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28277D-7F75-4667-8CCA-06B41E9F2B9D}"/>
                  </a:ext>
                </a:extLst>
              </p:cNvPr>
              <p:cNvSpPr txBox="1"/>
              <p:nvPr/>
            </p:nvSpPr>
            <p:spPr>
              <a:xfrm>
                <a:off x="4285618" y="5327311"/>
                <a:ext cx="556592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uk-UA" sz="32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28277D-7F75-4667-8CCA-06B41E9F2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18" y="5327311"/>
                <a:ext cx="556592" cy="921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58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6" grpId="0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9EBD2D5-856C-424C-807F-E2A715E3CE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314" y="1334062"/>
            <a:ext cx="3821870" cy="541803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87231" y="468348"/>
                <a:ext cx="8522549" cy="526390"/>
              </a:xfrm>
              <a:prstGeom prst="rect">
                <a:avLst/>
              </a:prstGeom>
              <a:solidFill>
                <a:srgbClr val="2F324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b="1" dirty="0" err="1">
                    <a:solidFill>
                      <a:schemeClr val="bg1"/>
                    </a:solidFill>
                  </a:rPr>
                  <a:t>Самостійно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b="1" dirty="0" err="1">
                    <a:solidFill>
                      <a:schemeClr val="bg1"/>
                    </a:solidFill>
                  </a:rPr>
                  <a:t>виміряй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b="1" dirty="0" err="1">
                    <a:solidFill>
                      <a:schemeClr val="bg1"/>
                    </a:solidFill>
                  </a:rPr>
                  <a:t>довжину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b="1" dirty="0" err="1">
                    <a:solidFill>
                      <a:schemeClr val="bg1"/>
                    </a:solidFill>
                  </a:rPr>
                  <a:t>смужки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 та </a:t>
                </a:r>
                <a:r>
                  <a:rPr lang="ru-RU" sz="2000" b="1" dirty="0" err="1">
                    <a:solidFill>
                      <a:schemeClr val="bg1"/>
                    </a:solidFill>
                  </a:rPr>
                  <a:t>знайди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ru-RU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ru-RU" sz="2000" b="1" dirty="0">
                    <a:solidFill>
                      <a:schemeClr val="bg1"/>
                    </a:solidFill>
                  </a:rPr>
                  <a:t> її.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31" y="468348"/>
                <a:ext cx="8522549" cy="526390"/>
              </a:xfrm>
              <a:prstGeom prst="rect">
                <a:avLst/>
              </a:prstGeom>
              <a:blipFill>
                <a:blip r:embed="rId3"/>
                <a:stretch>
                  <a:fillRect b="-79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32942B45-83B6-4C9A-8993-549AAA3FD15A}"/>
              </a:ext>
            </a:extLst>
          </p:cNvPr>
          <p:cNvSpPr/>
          <p:nvPr/>
        </p:nvSpPr>
        <p:spPr>
          <a:xfrm>
            <a:off x="3979184" y="2885890"/>
            <a:ext cx="2521007" cy="7681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07E1DB4C-B511-40B0-9BE7-5AFC3FC20B86}"/>
              </a:ext>
            </a:extLst>
          </p:cNvPr>
          <p:cNvSpPr/>
          <p:nvPr/>
        </p:nvSpPr>
        <p:spPr>
          <a:xfrm>
            <a:off x="6500191" y="2885890"/>
            <a:ext cx="2521007" cy="7681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60C4B5D0-E9E4-43C7-8E3E-245C9B4B3DAA}"/>
              </a:ext>
            </a:extLst>
          </p:cNvPr>
          <p:cNvSpPr/>
          <p:nvPr/>
        </p:nvSpPr>
        <p:spPr>
          <a:xfrm>
            <a:off x="9021198" y="2885890"/>
            <a:ext cx="2521007" cy="7681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19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1D9896-3E4B-4B07-A1FD-63E655A955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567" y="1334062"/>
            <a:ext cx="3821870" cy="541803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Побудуй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35F82097-78D2-4290-A421-1F6CF57FCE2D}"/>
                  </a:ext>
                </a:extLst>
              </p:cNvPr>
              <p:cNvSpPr/>
              <p:nvPr/>
            </p:nvSpPr>
            <p:spPr>
              <a:xfrm>
                <a:off x="3610740" y="1068776"/>
                <a:ext cx="8299039" cy="2201198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uk-UA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Побудуй відрізок </a:t>
                </a:r>
                <a:r>
                  <a:rPr lang="uk-UA" sz="3200" b="1" dirty="0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АВ</a:t>
                </a:r>
                <a:r>
                  <a:rPr lang="uk-UA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завдовжки 8 см. Покажи чверть відрізка. Як дізнатися довжину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2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32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3200" b="1" dirty="0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АВ</a:t>
                </a:r>
                <a:r>
                  <a:rPr lang="uk-UA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? Перевір вимірюванням.</a:t>
                </a:r>
                <a:r>
                  <a:rPr lang="uk-UA" sz="32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35F82097-78D2-4290-A421-1F6CF57FC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740" y="1068776"/>
                <a:ext cx="8299039" cy="220119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0BCDE51-B639-48D5-AE70-BAA11565CA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"/>
          <a:stretch/>
        </p:blipFill>
        <p:spPr>
          <a:xfrm>
            <a:off x="3312773" y="3275459"/>
            <a:ext cx="8894971" cy="3476638"/>
          </a:xfrm>
          <a:prstGeom prst="rect">
            <a:avLst/>
          </a:prstGeom>
        </p:spPr>
      </p:pic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A2B6F23B-4E08-45BF-BEB5-D2F5831A144E}"/>
              </a:ext>
            </a:extLst>
          </p:cNvPr>
          <p:cNvCxnSpPr/>
          <p:nvPr/>
        </p:nvCxnSpPr>
        <p:spPr>
          <a:xfrm>
            <a:off x="3786809" y="4114800"/>
            <a:ext cx="60231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сполучна лінія 19">
            <a:extLst>
              <a:ext uri="{FF2B5EF4-FFF2-40B4-BE49-F238E27FC236}">
                <a16:creationId xmlns:a16="http://schemas.microsoft.com/office/drawing/2014/main" id="{B8E46412-454E-4524-95D1-884DAF447600}"/>
              </a:ext>
            </a:extLst>
          </p:cNvPr>
          <p:cNvCxnSpPr>
            <a:cxnSpLocks/>
          </p:cNvCxnSpPr>
          <p:nvPr/>
        </p:nvCxnSpPr>
        <p:spPr>
          <a:xfrm flipV="1">
            <a:off x="3786809" y="4000500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 сполучна лінія 20">
            <a:extLst>
              <a:ext uri="{FF2B5EF4-FFF2-40B4-BE49-F238E27FC236}">
                <a16:creationId xmlns:a16="http://schemas.microsoft.com/office/drawing/2014/main" id="{F9E47F51-FD26-40E2-A8E0-23CBFAECA496}"/>
              </a:ext>
            </a:extLst>
          </p:cNvPr>
          <p:cNvCxnSpPr>
            <a:cxnSpLocks/>
          </p:cNvCxnSpPr>
          <p:nvPr/>
        </p:nvCxnSpPr>
        <p:spPr>
          <a:xfrm flipV="1">
            <a:off x="9799983" y="4000500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672141E-FDC6-4F94-96A1-489F8A04323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29627" y="4314485"/>
            <a:ext cx="499442" cy="6988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EF01D1-830F-4C8A-A273-FDB1AAF397DD}"/>
              </a:ext>
            </a:extLst>
          </p:cNvPr>
          <p:cNvSpPr txBox="1"/>
          <p:nvPr/>
        </p:nvSpPr>
        <p:spPr>
          <a:xfrm>
            <a:off x="4209559" y="437154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7524D36-506A-490A-A738-0E2DD183BDB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96202" y="4314485"/>
            <a:ext cx="499442" cy="6988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41920FA-9820-47E1-A38B-135FA0F18202}"/>
              </a:ext>
            </a:extLst>
          </p:cNvPr>
          <p:cNvSpPr txBox="1"/>
          <p:nvPr/>
        </p:nvSpPr>
        <p:spPr>
          <a:xfrm>
            <a:off x="4936820" y="436936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FE21940-F896-49E7-B4BA-1B84506D390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2777" y="4314485"/>
            <a:ext cx="391132" cy="69888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A3694E4-FDE6-421F-AFCA-D8A4D641882C}"/>
              </a:ext>
            </a:extLst>
          </p:cNvPr>
          <p:cNvSpPr txBox="1"/>
          <p:nvPr/>
        </p:nvSpPr>
        <p:spPr>
          <a:xfrm>
            <a:off x="5690186" y="4449372"/>
            <a:ext cx="855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см </a:t>
            </a:r>
          </a:p>
        </p:txBody>
      </p:sp>
      <p:cxnSp>
        <p:nvCxnSpPr>
          <p:cNvPr id="32" name="Пряма сполучна лінія 31">
            <a:extLst>
              <a:ext uri="{FF2B5EF4-FFF2-40B4-BE49-F238E27FC236}">
                <a16:creationId xmlns:a16="http://schemas.microsoft.com/office/drawing/2014/main" id="{6AB63A3B-E997-455A-AE08-3E5532552A29}"/>
              </a:ext>
            </a:extLst>
          </p:cNvPr>
          <p:cNvCxnSpPr>
            <a:cxnSpLocks/>
          </p:cNvCxnSpPr>
          <p:nvPr/>
        </p:nvCxnSpPr>
        <p:spPr>
          <a:xfrm flipV="1">
            <a:off x="5281357" y="4000500"/>
            <a:ext cx="0" cy="22860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 сполучна лінія 32">
            <a:extLst>
              <a:ext uri="{FF2B5EF4-FFF2-40B4-BE49-F238E27FC236}">
                <a16:creationId xmlns:a16="http://schemas.microsoft.com/office/drawing/2014/main" id="{80AF3C7C-6921-46E5-83E4-A35390D133E9}"/>
              </a:ext>
            </a:extLst>
          </p:cNvPr>
          <p:cNvCxnSpPr>
            <a:cxnSpLocks/>
          </p:cNvCxnSpPr>
          <p:nvPr/>
        </p:nvCxnSpPr>
        <p:spPr>
          <a:xfrm flipV="1">
            <a:off x="6811983" y="4000500"/>
            <a:ext cx="0" cy="22860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>
            <a:extLst>
              <a:ext uri="{FF2B5EF4-FFF2-40B4-BE49-F238E27FC236}">
                <a16:creationId xmlns:a16="http://schemas.microsoft.com/office/drawing/2014/main" id="{0EF75789-7BC6-4B89-9B70-204E3F10EDF0}"/>
              </a:ext>
            </a:extLst>
          </p:cNvPr>
          <p:cNvCxnSpPr>
            <a:cxnSpLocks/>
          </p:cNvCxnSpPr>
          <p:nvPr/>
        </p:nvCxnSpPr>
        <p:spPr>
          <a:xfrm flipV="1">
            <a:off x="8302853" y="4000500"/>
            <a:ext cx="0" cy="22860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74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97E047-FE2A-48B9-81AC-2C03840A73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766" y="1543959"/>
            <a:ext cx="5495993" cy="45984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934FF5D6-9A1F-4B6D-A70B-FCD1E6D83CA3}"/>
                  </a:ext>
                </a:extLst>
              </p:cNvPr>
              <p:cNvSpPr/>
              <p:nvPr/>
            </p:nvSpPr>
            <p:spPr>
              <a:xfrm>
                <a:off x="5046602" y="1307255"/>
                <a:ext cx="6940825" cy="3871032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uk-UA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Господар купив 12 ц вугілля та брикету.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6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палива – вугілля одного виду,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6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36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 іншого виду, решта – брикет. Знайди масу всього вугілля. </a:t>
                </a:r>
              </a:p>
            </p:txBody>
          </p:sp>
        </mc:Choice>
        <mc:Fallback xmlns="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934FF5D6-9A1F-4B6D-A70B-FCD1E6D83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602" y="1307255"/>
                <a:ext cx="6940825" cy="387103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Скругленный прямоугольник 23">
            <a:extLst>
              <a:ext uri="{FF2B5EF4-FFF2-40B4-BE49-F238E27FC236}">
                <a16:creationId xmlns:a16="http://schemas.microsoft.com/office/drawing/2014/main" id="{5EAFA4CA-CB5C-4441-811C-D3FC7B40B44D}"/>
              </a:ext>
            </a:extLst>
          </p:cNvPr>
          <p:cNvSpPr/>
          <p:nvPr/>
        </p:nvSpPr>
        <p:spPr>
          <a:xfrm>
            <a:off x="5498077" y="5043041"/>
            <a:ext cx="6240035" cy="1648598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Не розв’язуючи задачу, обґрунтуй, більша чи менша маса брикету, ніж вугілля.</a:t>
            </a:r>
          </a:p>
        </p:txBody>
      </p:sp>
    </p:spTree>
    <p:extLst>
      <p:ext uri="{BB962C8B-B14F-4D97-AF65-F5344CB8AC3E}">
        <p14:creationId xmlns:p14="http://schemas.microsoft.com/office/powerpoint/2010/main" val="391953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91FB8509-357F-4BE4-994E-7ECF9163D3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225" y="2303134"/>
            <a:ext cx="3610731" cy="302107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30D96C2-CEA6-4CF0-9B49-B3C79E0394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1BFAC63-4D6D-494A-A0B7-0CCD34E58CF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379E8C-DA61-4669-AB71-60C599E7CA9E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DAC38-8D33-4DE3-A581-C49360FD3D7E}"/>
              </a:ext>
            </a:extLst>
          </p:cNvPr>
          <p:cNvSpPr txBox="1"/>
          <p:nvPr/>
        </p:nvSpPr>
        <p:spPr>
          <a:xfrm>
            <a:off x="5939441" y="2068346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(ц)  - вугілля 1 виду;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2C5C6A-EA6B-4B18-8997-6A90BDE33066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C23BF-782D-4D68-86E6-E985760890C2}"/>
              </a:ext>
            </a:extLst>
          </p:cNvPr>
          <p:cNvSpPr txBox="1"/>
          <p:nvPr/>
        </p:nvSpPr>
        <p:spPr>
          <a:xfrm>
            <a:off x="4746148" y="202022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6FAA1-692B-47D2-AB47-D4940964AE33}"/>
              </a:ext>
            </a:extLst>
          </p:cNvPr>
          <p:cNvSpPr txBox="1"/>
          <p:nvPr/>
        </p:nvSpPr>
        <p:spPr>
          <a:xfrm>
            <a:off x="5356965" y="204770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5DCFB8F-E182-486B-9834-0BC7A350A43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3991" y="2025730"/>
            <a:ext cx="363461" cy="6081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4C5883-BCEB-4882-B210-68EA11055719}"/>
              </a:ext>
            </a:extLst>
          </p:cNvPr>
          <p:cNvSpPr txBox="1"/>
          <p:nvPr/>
        </p:nvSpPr>
        <p:spPr>
          <a:xfrm>
            <a:off x="4813967" y="260591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EE81B9-00FC-4981-8B65-AB5EAC022C19}"/>
              </a:ext>
            </a:extLst>
          </p:cNvPr>
          <p:cNvSpPr txBox="1"/>
          <p:nvPr/>
        </p:nvSpPr>
        <p:spPr>
          <a:xfrm>
            <a:off x="5340521" y="264094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AE93C67C-21C2-4237-BA02-C0C040DD391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4704" y="2036447"/>
            <a:ext cx="363461" cy="60810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BFAD52B8-9DDA-4235-832F-7C3879A7B97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3295" y="2623861"/>
            <a:ext cx="363461" cy="6081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7ED40EA-903E-4900-85A1-209D98D465CC}"/>
              </a:ext>
            </a:extLst>
          </p:cNvPr>
          <p:cNvSpPr txBox="1"/>
          <p:nvPr/>
        </p:nvSpPr>
        <p:spPr>
          <a:xfrm>
            <a:off x="3836691" y="3830056"/>
            <a:ext cx="8255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7 ц маса всього вугілля.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B95C15FF-9279-42FB-869F-468E4265A4F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28104" y="1435400"/>
            <a:ext cx="443631" cy="6081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7F390209-E145-4814-B801-7A1C848D018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77132" y="2034242"/>
            <a:ext cx="464207" cy="60810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5F40E84-C664-4409-8E8E-D1F18898E7E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2450" y="2034242"/>
            <a:ext cx="363461" cy="6081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412C662A-C919-4209-8C5D-68A008DA7737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839CD41A-2A9B-4696-A215-A26758FE6426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2514" y="1435400"/>
            <a:ext cx="443631" cy="60810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970C01E-5D85-4C2D-8347-AA69594179F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3991" y="2642343"/>
            <a:ext cx="363461" cy="60810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E8332D39-1865-4667-9836-365F5B63C3B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2450" y="2650855"/>
            <a:ext cx="363461" cy="60810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0741068B-537D-401A-BA27-4FF917A7D35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2629" y="2640940"/>
            <a:ext cx="464207" cy="60810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5609A4D-7A60-460B-B63B-1AC9A9ACE3FA}"/>
              </a:ext>
            </a:extLst>
          </p:cNvPr>
          <p:cNvSpPr txBox="1"/>
          <p:nvPr/>
        </p:nvSpPr>
        <p:spPr>
          <a:xfrm>
            <a:off x="5914732" y="2646543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(ц)  - вугілля 2 виду;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6B4750-65D2-410E-80EC-11A8B2CFB314}"/>
              </a:ext>
            </a:extLst>
          </p:cNvPr>
          <p:cNvSpPr txBox="1"/>
          <p:nvPr/>
        </p:nvSpPr>
        <p:spPr>
          <a:xfrm>
            <a:off x="3822987" y="3258956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AA2FE06C-97C6-4571-9116-D3872329984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5852" y="3239034"/>
            <a:ext cx="363461" cy="60810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B034B79-2F22-49CF-B832-7E728EF0D39F}"/>
              </a:ext>
            </a:extLst>
          </p:cNvPr>
          <p:cNvSpPr txBox="1"/>
          <p:nvPr/>
        </p:nvSpPr>
        <p:spPr>
          <a:xfrm>
            <a:off x="4457152" y="321601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8595F404-6030-4895-9E4F-A6D3F3D00AB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9341" y="3225346"/>
            <a:ext cx="464207" cy="60810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9601A16-58E2-43AF-912F-548C58E2FC6A}"/>
              </a:ext>
            </a:extLst>
          </p:cNvPr>
          <p:cNvSpPr txBox="1"/>
          <p:nvPr/>
        </p:nvSpPr>
        <p:spPr>
          <a:xfrm>
            <a:off x="5022874" y="324786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B4BBAB0C-81B1-4DC0-81BA-675433135C3F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06" y="3239034"/>
            <a:ext cx="363461" cy="6081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C09E4E4-B5DF-4244-87EF-614A6101BB16}"/>
              </a:ext>
            </a:extLst>
          </p:cNvPr>
          <p:cNvSpPr txBox="1"/>
          <p:nvPr/>
        </p:nvSpPr>
        <p:spPr>
          <a:xfrm>
            <a:off x="5658168" y="3262360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(ц)  - всього вугілля;</a:t>
            </a:r>
          </a:p>
        </p:txBody>
      </p:sp>
      <p:sp>
        <p:nvSpPr>
          <p:cNvPr id="62" name="Скругленный прямоугольник 23">
            <a:extLst>
              <a:ext uri="{FF2B5EF4-FFF2-40B4-BE49-F238E27FC236}">
                <a16:creationId xmlns:a16="http://schemas.microsoft.com/office/drawing/2014/main" id="{2C0475F8-6E55-4458-BF71-37E0E303EA8B}"/>
              </a:ext>
            </a:extLst>
          </p:cNvPr>
          <p:cNvSpPr/>
          <p:nvPr/>
        </p:nvSpPr>
        <p:spPr>
          <a:xfrm>
            <a:off x="3887317" y="4541746"/>
            <a:ext cx="8174543" cy="214480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Зміни запитання, щоб у розв’язанні додалося ще 2 дії.</a:t>
            </a:r>
          </a:p>
        </p:txBody>
      </p:sp>
    </p:spTree>
    <p:extLst>
      <p:ext uri="{BB962C8B-B14F-4D97-AF65-F5344CB8AC3E}">
        <p14:creationId xmlns:p14="http://schemas.microsoft.com/office/powerpoint/2010/main" val="110625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  <p:bldP spid="25" grpId="0"/>
      <p:bldP spid="30" grpId="0"/>
      <p:bldP spid="32" grpId="0"/>
      <p:bldP spid="36" grpId="0"/>
      <p:bldP spid="46" grpId="0"/>
      <p:bldP spid="47" grpId="0"/>
      <p:bldP spid="49" grpId="0"/>
      <p:bldP spid="51" grpId="0"/>
      <p:bldP spid="53" grpId="0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9DB36-7218-4315-8926-0D3F3B2BF848}"/>
              </a:ext>
            </a:extLst>
          </p:cNvPr>
          <p:cNvSpPr txBox="1"/>
          <p:nvPr/>
        </p:nvSpPr>
        <p:spPr>
          <a:xfrm>
            <a:off x="2963204" y="2291141"/>
            <a:ext cx="6129463" cy="3643551"/>
          </a:xfrm>
          <a:prstGeom prst="roundRect">
            <a:avLst/>
          </a:prstGeom>
          <a:solidFill>
            <a:srgbClr val="FEC590"/>
          </a:solidFill>
          <a:ln w="76200">
            <a:solidFill>
              <a:srgbClr val="7F423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rgbClr val="7F423F"/>
                </a:solidFill>
                <a:effectLst/>
                <a:ea typeface="Times New Roman" panose="02020603050405020304" pitchFamily="18" charset="0"/>
              </a:rPr>
              <a:t>Встаньте, діти, всі рівненько,</a:t>
            </a:r>
          </a:p>
          <a:p>
            <a:pPr algn="ctr"/>
            <a:r>
              <a:rPr lang="uk-UA" sz="3200" b="1" dirty="0">
                <a:solidFill>
                  <a:srgbClr val="7F423F"/>
                </a:solidFill>
                <a:effectLst/>
                <a:ea typeface="Times New Roman" panose="02020603050405020304" pitchFamily="18" charset="0"/>
              </a:rPr>
              <a:t>Посміхніться всі гарненько.</a:t>
            </a:r>
          </a:p>
          <a:p>
            <a:pPr algn="ctr"/>
            <a:r>
              <a:rPr lang="uk-UA" sz="3200" b="1" dirty="0">
                <a:solidFill>
                  <a:srgbClr val="7F423F"/>
                </a:solidFill>
                <a:effectLst/>
                <a:ea typeface="Times New Roman" panose="02020603050405020304" pitchFamily="18" charset="0"/>
              </a:rPr>
              <a:t>Посміхніться ви до мене,</a:t>
            </a:r>
          </a:p>
          <a:p>
            <a:pPr algn="ctr"/>
            <a:r>
              <a:rPr lang="uk-UA" sz="3200" b="1" dirty="0">
                <a:solidFill>
                  <a:srgbClr val="7F423F"/>
                </a:solidFill>
                <a:effectLst/>
                <a:ea typeface="Times New Roman" panose="02020603050405020304" pitchFamily="18" charset="0"/>
              </a:rPr>
              <a:t>Посміхніться і до себе,</a:t>
            </a:r>
          </a:p>
          <a:p>
            <a:pPr algn="ctr"/>
            <a:r>
              <a:rPr lang="uk-UA" sz="3200" b="1" dirty="0">
                <a:solidFill>
                  <a:srgbClr val="7F423F"/>
                </a:solidFill>
                <a:effectLst/>
                <a:ea typeface="Times New Roman" panose="02020603050405020304" pitchFamily="18" charset="0"/>
              </a:rPr>
              <a:t>Привітайтесь: </a:t>
            </a:r>
          </a:p>
          <a:p>
            <a:pPr algn="ctr"/>
            <a:r>
              <a:rPr lang="uk-UA" sz="4800" b="1" dirty="0">
                <a:solidFill>
                  <a:srgbClr val="7F423F"/>
                </a:solidFill>
                <a:effectLst/>
                <a:ea typeface="Times New Roman" panose="02020603050405020304" pitchFamily="18" charset="0"/>
              </a:rPr>
              <a:t>«Добрий день!»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29CD9A-B5FD-4D55-B958-C3CE0E19C3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46510" y="373096"/>
            <a:ext cx="3445845" cy="6858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AF02EA-D5D7-4E07-A19E-5212EE8694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59577" y="373096"/>
            <a:ext cx="3445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і розв’яжи задачу за коротким записом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150F8C26-AAA5-4593-A9B1-87FF9BA11ECA}"/>
              </a:ext>
            </a:extLst>
          </p:cNvPr>
          <p:cNvSpPr/>
          <p:nvPr/>
        </p:nvSpPr>
        <p:spPr>
          <a:xfrm>
            <a:off x="1153491" y="3622983"/>
            <a:ext cx="10855679" cy="292678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Перший автомобіль привіз на склад 30 кг добрива, а другий на 20 кг більше. Працівники розклали добриво у пакети по 5 кг. Скільки пакетів використали працівники?</a:t>
            </a:r>
          </a:p>
        </p:txBody>
      </p:sp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EC1AB6D3-AEC5-4CB7-92F9-B58092A15182}"/>
              </a:ext>
            </a:extLst>
          </p:cNvPr>
          <p:cNvCxnSpPr/>
          <p:nvPr/>
        </p:nvCxnSpPr>
        <p:spPr>
          <a:xfrm>
            <a:off x="824948" y="2136913"/>
            <a:ext cx="445273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 сполучна лінія 15">
            <a:extLst>
              <a:ext uri="{FF2B5EF4-FFF2-40B4-BE49-F238E27FC236}">
                <a16:creationId xmlns:a16="http://schemas.microsoft.com/office/drawing/2014/main" id="{15560F5D-CAD0-4639-8ECA-11B0E3C5CA8D}"/>
              </a:ext>
            </a:extLst>
          </p:cNvPr>
          <p:cNvCxnSpPr>
            <a:cxnSpLocks/>
          </p:cNvCxnSpPr>
          <p:nvPr/>
        </p:nvCxnSpPr>
        <p:spPr>
          <a:xfrm>
            <a:off x="824948" y="3001617"/>
            <a:ext cx="7215809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D5B09443-6B11-423B-8F5A-5FD430883E11}"/>
              </a:ext>
            </a:extLst>
          </p:cNvPr>
          <p:cNvSpPr/>
          <p:nvPr/>
        </p:nvSpPr>
        <p:spPr>
          <a:xfrm>
            <a:off x="750404" y="2062369"/>
            <a:ext cx="149087" cy="149087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E9B8D18B-1A8F-4C9A-A8D8-FE9E5405720D}"/>
              </a:ext>
            </a:extLst>
          </p:cNvPr>
          <p:cNvSpPr/>
          <p:nvPr/>
        </p:nvSpPr>
        <p:spPr>
          <a:xfrm>
            <a:off x="5203135" y="2062369"/>
            <a:ext cx="149087" cy="149087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8D7D0D6-BA87-4BD5-ADFB-880BAF748E8A}"/>
              </a:ext>
            </a:extLst>
          </p:cNvPr>
          <p:cNvSpPr/>
          <p:nvPr/>
        </p:nvSpPr>
        <p:spPr>
          <a:xfrm>
            <a:off x="750404" y="2927073"/>
            <a:ext cx="149087" cy="149087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0A0DC5D-9ABF-41DE-9A80-AC6A2C0BD56F}"/>
              </a:ext>
            </a:extLst>
          </p:cNvPr>
          <p:cNvSpPr/>
          <p:nvPr/>
        </p:nvSpPr>
        <p:spPr>
          <a:xfrm>
            <a:off x="7966213" y="2927073"/>
            <a:ext cx="149087" cy="149087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FA8618C-5356-49CF-AD70-550A175A24B9}"/>
              </a:ext>
            </a:extLst>
          </p:cNvPr>
          <p:cNvSpPr/>
          <p:nvPr/>
        </p:nvSpPr>
        <p:spPr>
          <a:xfrm>
            <a:off x="5203134" y="2927073"/>
            <a:ext cx="149087" cy="149087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D5FD9-95FD-4079-9CFE-8E0799535B06}"/>
              </a:ext>
            </a:extLst>
          </p:cNvPr>
          <p:cNvSpPr txBox="1"/>
          <p:nvPr/>
        </p:nvSpPr>
        <p:spPr>
          <a:xfrm>
            <a:off x="2230930" y="1514866"/>
            <a:ext cx="1250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30 кг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8C3CC-34D2-4E8A-8AE1-4019201421B1}"/>
              </a:ext>
            </a:extLst>
          </p:cNvPr>
          <p:cNvSpPr txBox="1"/>
          <p:nvPr/>
        </p:nvSpPr>
        <p:spPr>
          <a:xfrm>
            <a:off x="6293179" y="2416841"/>
            <a:ext cx="1250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20 кг</a:t>
            </a:r>
          </a:p>
        </p:txBody>
      </p:sp>
      <p:sp>
        <p:nvSpPr>
          <p:cNvPr id="10" name="Полілінія: фігура 9">
            <a:extLst>
              <a:ext uri="{FF2B5EF4-FFF2-40B4-BE49-F238E27FC236}">
                <a16:creationId xmlns:a16="http://schemas.microsoft.com/office/drawing/2014/main" id="{03CBB777-19A5-4D0F-819B-C1D0700AF531}"/>
              </a:ext>
            </a:extLst>
          </p:cNvPr>
          <p:cNvSpPr/>
          <p:nvPr/>
        </p:nvSpPr>
        <p:spPr>
          <a:xfrm>
            <a:off x="5317435" y="2216426"/>
            <a:ext cx="2673626" cy="576470"/>
          </a:xfrm>
          <a:custGeom>
            <a:avLst/>
            <a:gdLst>
              <a:gd name="connsiteX0" fmla="*/ 0 w 2673626"/>
              <a:gd name="connsiteY0" fmla="*/ 576470 h 576470"/>
              <a:gd name="connsiteX1" fmla="*/ 1470991 w 2673626"/>
              <a:gd name="connsiteY1" fmla="*/ 0 h 576470"/>
              <a:gd name="connsiteX2" fmla="*/ 2673626 w 2673626"/>
              <a:gd name="connsiteY2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3626" h="576470">
                <a:moveTo>
                  <a:pt x="0" y="576470"/>
                </a:moveTo>
                <a:cubicBezTo>
                  <a:pt x="512693" y="288235"/>
                  <a:pt x="1025387" y="0"/>
                  <a:pt x="1470991" y="0"/>
                </a:cubicBezTo>
                <a:cubicBezTo>
                  <a:pt x="1916595" y="0"/>
                  <a:pt x="2295110" y="288235"/>
                  <a:pt x="2673626" y="57647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ава фігурна дужка 16">
            <a:extLst>
              <a:ext uri="{FF2B5EF4-FFF2-40B4-BE49-F238E27FC236}">
                <a16:creationId xmlns:a16="http://schemas.microsoft.com/office/drawing/2014/main" id="{BB59B2F3-2079-44C9-B200-D9E9D1F18083}"/>
              </a:ext>
            </a:extLst>
          </p:cNvPr>
          <p:cNvSpPr/>
          <p:nvPr/>
        </p:nvSpPr>
        <p:spPr>
          <a:xfrm>
            <a:off x="8115300" y="1639957"/>
            <a:ext cx="422413" cy="157036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CF993-2680-4CE9-AD08-DC9A12C1BB82}"/>
              </a:ext>
            </a:extLst>
          </p:cNvPr>
          <p:cNvSpPr txBox="1"/>
          <p:nvPr/>
        </p:nvSpPr>
        <p:spPr>
          <a:xfrm>
            <a:off x="8835146" y="1924398"/>
            <a:ext cx="33424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Розклали по 5 кг</a:t>
            </a:r>
          </a:p>
          <a:p>
            <a:r>
              <a:rPr lang="uk-UA" sz="3200" b="1" dirty="0"/>
              <a:t>Пакетів - ?</a:t>
            </a:r>
          </a:p>
        </p:txBody>
      </p:sp>
    </p:spTree>
    <p:extLst>
      <p:ext uri="{BB962C8B-B14F-4D97-AF65-F5344CB8AC3E}">
        <p14:creationId xmlns:p14="http://schemas.microsoft.com/office/powerpoint/2010/main" val="39419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C4954B7B-6B89-4EA1-B2BF-35C1F577CB29}"/>
              </a:ext>
            </a:extLst>
          </p:cNvPr>
          <p:cNvSpPr/>
          <p:nvPr/>
        </p:nvSpPr>
        <p:spPr>
          <a:xfrm>
            <a:off x="225515" y="2057259"/>
            <a:ext cx="3432793" cy="2550145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000" b="1" dirty="0">
                <a:ln>
                  <a:solidFill>
                    <a:sysClr val="windowText" lastClr="000000"/>
                  </a:solidFill>
                </a:ln>
              </a:rPr>
              <a:t>Перший автомобіль привіз на склад 30 кг добрива, а другий на 20 кг більше. Працівники розклали добриво у пакети по 5 кг. Скільки пакетів використали працівники?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D6CB36-D4D4-47FE-B3D7-39F3F2F8B1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660" y="1357395"/>
            <a:ext cx="3478111" cy="58926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2F7ED5B-A7DA-49D7-89F8-810EFFFB14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8C7391A-AB37-46A8-9FA9-AEB4284A2FA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D54F7B-A9EE-4D11-AD2D-FCDDD16441DF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5D01EE-7159-4E1C-AB47-06C71155BE39}"/>
              </a:ext>
            </a:extLst>
          </p:cNvPr>
          <p:cNvSpPr txBox="1"/>
          <p:nvPr/>
        </p:nvSpPr>
        <p:spPr>
          <a:xfrm>
            <a:off x="6552955" y="2048316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(кг)  - 2 автомобіль;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4ACABE-879A-402A-8172-6C0A7880FABC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926808-97F4-4890-8322-72F302942B3D}"/>
              </a:ext>
            </a:extLst>
          </p:cNvPr>
          <p:cNvSpPr txBox="1"/>
          <p:nvPr/>
        </p:nvSpPr>
        <p:spPr>
          <a:xfrm>
            <a:off x="4746148" y="202022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D17516-BE92-434A-B842-688D8F57466E}"/>
              </a:ext>
            </a:extLst>
          </p:cNvPr>
          <p:cNvSpPr txBox="1"/>
          <p:nvPr/>
        </p:nvSpPr>
        <p:spPr>
          <a:xfrm>
            <a:off x="5615785" y="20483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9443A9C-1B92-44A7-B14B-7272B6F5D9C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5746" y="2025730"/>
            <a:ext cx="363461" cy="6081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7EDA1160-54AC-42BB-9D6C-260E105234E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9760" y="2024990"/>
            <a:ext cx="363461" cy="6081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241D6BB-6E2B-4447-A902-820907FC2A9F}"/>
              </a:ext>
            </a:extLst>
          </p:cNvPr>
          <p:cNvSpPr txBox="1"/>
          <p:nvPr/>
        </p:nvSpPr>
        <p:spPr>
          <a:xfrm>
            <a:off x="3836691" y="3830056"/>
            <a:ext cx="8255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16 пакетів використали працівники.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229BAC3B-C930-4DFC-9203-306743AEAF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28104" y="1435400"/>
            <a:ext cx="443631" cy="6081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492D20C-210D-4700-8C2C-27A219D2F89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77132" y="2034242"/>
            <a:ext cx="464207" cy="60810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7D1FF77-78E8-4134-939B-8DA9478FEEE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2980" y="2025730"/>
            <a:ext cx="363461" cy="60810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989A1F79-0C33-4043-B474-ACB0CCB933D9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327EA66-78ED-4A3D-833C-52829E814A1D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2514" y="1435400"/>
            <a:ext cx="443631" cy="60810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6E86CA1-1A68-4072-92F2-90C2B145DB9C}"/>
              </a:ext>
            </a:extLst>
          </p:cNvPr>
          <p:cNvSpPr txBox="1"/>
          <p:nvPr/>
        </p:nvSpPr>
        <p:spPr>
          <a:xfrm>
            <a:off x="3822987" y="3258956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2F940E05-C992-4DC3-888B-99E17680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8525" y="2035383"/>
            <a:ext cx="363461" cy="60810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C46FE67C-E10D-4479-809E-4E43A95B173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14302" y="2035383"/>
            <a:ext cx="363461" cy="6081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AE76992-AE30-4CC5-A091-B6AF3145C33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6118" y="2642927"/>
            <a:ext cx="363461" cy="6081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08FD992F-40F3-4604-A407-588FAF71AFA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3352" y="2642927"/>
            <a:ext cx="363461" cy="60810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9ABCAA3-8699-4484-A536-3E24D5A275CA}"/>
              </a:ext>
            </a:extLst>
          </p:cNvPr>
          <p:cNvSpPr txBox="1"/>
          <p:nvPr/>
        </p:nvSpPr>
        <p:spPr>
          <a:xfrm>
            <a:off x="4725121" y="263602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AADBD8B7-109A-4A5A-B5CF-4B771CC2A82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5239" y="2630671"/>
            <a:ext cx="363461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E49BCBEB-8E76-4167-B602-C64FA3C8BAF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9781" y="2641064"/>
            <a:ext cx="363461" cy="60810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50FEEA0-5C04-4EDE-9E31-997D20FE9BA8}"/>
              </a:ext>
            </a:extLst>
          </p:cNvPr>
          <p:cNvSpPr txBox="1"/>
          <p:nvPr/>
        </p:nvSpPr>
        <p:spPr>
          <a:xfrm>
            <a:off x="5634418" y="264386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E4B8743A-F9E9-451B-AEF6-C102F619D21D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9674" y="2630671"/>
            <a:ext cx="363461" cy="60810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B302795D-C232-49F0-8C6B-9E91988146E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2319" y="2641064"/>
            <a:ext cx="363461" cy="60810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EB5EC21-EE01-4AA1-964A-087EDF15D799}"/>
              </a:ext>
            </a:extLst>
          </p:cNvPr>
          <p:cNvSpPr txBox="1"/>
          <p:nvPr/>
        </p:nvSpPr>
        <p:spPr>
          <a:xfrm>
            <a:off x="6629461" y="2644916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(кг)  - добрива разом.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3D4B799-8BBF-4912-B972-72A4602D7134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1812" y="3238045"/>
            <a:ext cx="363461" cy="60810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FAE87395-FE01-4D17-8D6F-12E086310FC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3852" y="3238044"/>
            <a:ext cx="363461" cy="60810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97928E1-1DE9-43C0-9A8C-0717D3E5AF5F}"/>
              </a:ext>
            </a:extLst>
          </p:cNvPr>
          <p:cNvSpPr txBox="1"/>
          <p:nvPr/>
        </p:nvSpPr>
        <p:spPr>
          <a:xfrm>
            <a:off x="4767390" y="320274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6D25DCF8-C95F-4BB1-8760-E4362385BCD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4121" y="3227100"/>
            <a:ext cx="363461" cy="6081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DE6D2B0-6C63-4CD3-9765-64AD759BF10B}"/>
              </a:ext>
            </a:extLst>
          </p:cNvPr>
          <p:cNvSpPr txBox="1"/>
          <p:nvPr/>
        </p:nvSpPr>
        <p:spPr>
          <a:xfrm>
            <a:off x="5333582" y="325042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8B01CAB6-7A4E-47D5-BF04-A89DB4B0495C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0293" y="3227100"/>
            <a:ext cx="363461" cy="608101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45F196D6-F040-49F5-9C7E-EB8561A56E80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8307" y="3227100"/>
            <a:ext cx="363461" cy="60810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A5B4A602-C488-4DE5-A266-E1EBA58A34A1}"/>
              </a:ext>
            </a:extLst>
          </p:cNvPr>
          <p:cNvSpPr txBox="1"/>
          <p:nvPr/>
        </p:nvSpPr>
        <p:spPr>
          <a:xfrm>
            <a:off x="6314302" y="3258955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(п.)</a:t>
            </a:r>
          </a:p>
        </p:txBody>
      </p:sp>
    </p:spTree>
    <p:extLst>
      <p:ext uri="{BB962C8B-B14F-4D97-AF65-F5344CB8AC3E}">
        <p14:creationId xmlns:p14="http://schemas.microsoft.com/office/powerpoint/2010/main" val="204874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32" grpId="0"/>
      <p:bldP spid="42" grpId="0"/>
      <p:bldP spid="54" grpId="0"/>
      <p:bldP spid="57" grpId="0"/>
      <p:bldP spid="60" grpId="0"/>
      <p:bldP spid="63" grpId="0"/>
      <p:bldP spid="65" grpId="0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вирази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E8696BA-D88C-4E98-AF0A-62FCC5D20C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"/>
          <a:stretch/>
        </p:blipFill>
        <p:spPr>
          <a:xfrm>
            <a:off x="1054099" y="1279290"/>
            <a:ext cx="11137901" cy="541960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2F3BD69-D6BD-4F09-96CA-0BABD5CD6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6151" y="1279290"/>
            <a:ext cx="2565789" cy="146443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D87C13B-C85D-455C-8D92-2B18CF94B89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5280" y="1588530"/>
            <a:ext cx="432521" cy="67640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7F70AD0-60C6-46D7-A9FC-2B73BA4F92C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5882" y="2337824"/>
            <a:ext cx="432521" cy="67640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B384674-1387-43BB-9DC8-3770037BF02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3487" y="2330752"/>
            <a:ext cx="432521" cy="67640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551CF3D-A41E-4F8D-8044-99DE9FC9449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5789" y="2337824"/>
            <a:ext cx="432521" cy="6764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8AEDD29-4279-4B7F-BC34-724100606FE1}"/>
              </a:ext>
            </a:extLst>
          </p:cNvPr>
          <p:cNvSpPr txBox="1"/>
          <p:nvPr/>
        </p:nvSpPr>
        <p:spPr>
          <a:xfrm>
            <a:off x="3418031" y="237656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0B0CFAD-499E-4CC3-B085-37EEBBADA9E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1020" y="2337823"/>
            <a:ext cx="432521" cy="676402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E25DE13A-9227-4EC5-8D9D-29F1C60D362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8778" y="2337823"/>
            <a:ext cx="432521" cy="6764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814CA4-7830-49EA-8103-9B62261AC168}"/>
              </a:ext>
            </a:extLst>
          </p:cNvPr>
          <p:cNvSpPr txBox="1"/>
          <p:nvPr/>
        </p:nvSpPr>
        <p:spPr>
          <a:xfrm>
            <a:off x="2331941" y="234824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D2D327F5-59EA-4E15-8BAB-CE3664B24B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4818" y="1588530"/>
            <a:ext cx="432521" cy="676402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97859EBC-2EC7-4D59-AF31-07109C9D7C2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16682" y="1588530"/>
            <a:ext cx="432521" cy="676402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3A62A9B8-D444-4DAF-8A28-EFBAF335DBE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5881" y="3090799"/>
            <a:ext cx="432521" cy="67640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C908A13-8D04-48F3-96E3-66F6E41AB8C1}"/>
              </a:ext>
            </a:extLst>
          </p:cNvPr>
          <p:cNvSpPr txBox="1"/>
          <p:nvPr/>
        </p:nvSpPr>
        <p:spPr>
          <a:xfrm>
            <a:off x="1940952" y="315174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E88E66FB-DC5A-49DC-AE26-DA0E9A20B3C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3867" y="3066876"/>
            <a:ext cx="432521" cy="676402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079CE031-A08D-4798-9FCC-D7D414EC0F4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6893" y="3073947"/>
            <a:ext cx="432521" cy="67640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D9D9624-9AA8-4200-994A-481FF10FB24A}"/>
              </a:ext>
            </a:extLst>
          </p:cNvPr>
          <p:cNvSpPr txBox="1"/>
          <p:nvPr/>
        </p:nvSpPr>
        <p:spPr>
          <a:xfrm>
            <a:off x="3047667" y="313050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AE6848AF-1B07-4B3D-945D-03F9B204A46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9783" y="3090799"/>
            <a:ext cx="432521" cy="676402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D5D7C681-22B3-49B7-A50A-F6EE646CF0A6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29164" y="3090799"/>
            <a:ext cx="432521" cy="676402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95D412C3-01C3-4F74-ABAB-4E6F8D436F8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5881" y="3846544"/>
            <a:ext cx="432521" cy="67640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863F0C8-8206-4CFE-9DDB-5BADCEAE2E17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5262" y="3846544"/>
            <a:ext cx="432521" cy="67640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9256474-1719-49E9-BAA8-D44DDC7F3854}"/>
              </a:ext>
            </a:extLst>
          </p:cNvPr>
          <p:cNvSpPr txBox="1"/>
          <p:nvPr/>
        </p:nvSpPr>
        <p:spPr>
          <a:xfrm>
            <a:off x="2320965" y="384707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825FB554-F755-40CD-B5A6-64D60685DF5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9414" y="3829631"/>
            <a:ext cx="432521" cy="676402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6B6CE32A-F1B6-4197-A7AA-6E075AFC8A1C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0033" y="3829631"/>
            <a:ext cx="432521" cy="67640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222F8525-0E2B-4991-B550-75C89244B6A8}"/>
              </a:ext>
            </a:extLst>
          </p:cNvPr>
          <p:cNvSpPr txBox="1"/>
          <p:nvPr/>
        </p:nvSpPr>
        <p:spPr>
          <a:xfrm>
            <a:off x="3464804" y="387544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A299CF6E-D359-4E0D-9A5A-5C6BFCFBB52F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2891" y="3829631"/>
            <a:ext cx="432521" cy="676402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84066EF5-51AD-4C4E-A1CA-AB22843D56E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8872" y="4575836"/>
            <a:ext cx="432521" cy="676402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FB610F7A-439E-43B4-AAC9-3E4B1A07D11E}"/>
              </a:ext>
            </a:extLst>
          </p:cNvPr>
          <p:cNvSpPr txBox="1"/>
          <p:nvPr/>
        </p:nvSpPr>
        <p:spPr>
          <a:xfrm>
            <a:off x="1978050" y="464302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AF904012-66B4-4122-AED0-DD54D9C93BB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4063" y="4582668"/>
            <a:ext cx="432521" cy="676402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AE1EAE27-6CF1-4D1D-922C-1695B0F085F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5788" y="4582435"/>
            <a:ext cx="432521" cy="67640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90C9D5C3-E160-47F8-9C05-B7FD1E094EE9}"/>
              </a:ext>
            </a:extLst>
          </p:cNvPr>
          <p:cNvSpPr txBox="1"/>
          <p:nvPr/>
        </p:nvSpPr>
        <p:spPr>
          <a:xfrm>
            <a:off x="3036409" y="459592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D7D10B50-C959-4A0F-9CDE-BDC68898D39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299" y="4575836"/>
            <a:ext cx="432521" cy="676402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E53AB875-302C-4734-9687-192550525D1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9172" y="4575836"/>
            <a:ext cx="432521" cy="676402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F580B5E-9A84-408B-878A-9A8EB63F171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7258" y="2337824"/>
            <a:ext cx="432521" cy="676402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C0F9E47F-2040-4D7B-9949-83778FA4E28D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3205" y="2337823"/>
            <a:ext cx="432521" cy="67640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4028FE-5CAC-4AE2-9417-F721E930C0B4}"/>
              </a:ext>
            </a:extLst>
          </p:cNvPr>
          <p:cNvSpPr txBox="1"/>
          <p:nvPr/>
        </p:nvSpPr>
        <p:spPr>
          <a:xfrm>
            <a:off x="6419236" y="239225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E842D9A2-E7FD-45C3-A2F9-3F73D8CD7A8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8930" y="2337823"/>
            <a:ext cx="432521" cy="676402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02EF4511-9F7E-4ED9-9D9F-ABC750608CE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7664" y="2337823"/>
            <a:ext cx="432521" cy="676402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1AABFF3-C152-4B53-BE7A-5C098F54C4E2}"/>
              </a:ext>
            </a:extLst>
          </p:cNvPr>
          <p:cNvSpPr txBox="1"/>
          <p:nvPr/>
        </p:nvSpPr>
        <p:spPr>
          <a:xfrm>
            <a:off x="7602532" y="234824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1B8F7E59-209D-4F9D-A1B7-F7492B32FE9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4999" y="2330296"/>
            <a:ext cx="432521" cy="676402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2CCAA84B-381C-4325-9A6C-07DA6387561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6221" y="2330296"/>
            <a:ext cx="432521" cy="676402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E9F5DEC7-2136-493D-ABDA-504A3B4257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8608" y="3084686"/>
            <a:ext cx="432521" cy="676402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6804F8D-12C3-4E37-9EA7-D9EAEC790407}"/>
              </a:ext>
            </a:extLst>
          </p:cNvPr>
          <p:cNvSpPr txBox="1"/>
          <p:nvPr/>
        </p:nvSpPr>
        <p:spPr>
          <a:xfrm>
            <a:off x="6134355" y="315881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02935B7E-AA2C-47B6-B700-4B76D4971C5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1498" y="3066876"/>
            <a:ext cx="432521" cy="676402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94013C51-7B63-471B-BA62-3E3F2824D7D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4524" y="3073947"/>
            <a:ext cx="432521" cy="676402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415FBA3D-47AD-4B72-9FDD-C22E292C59DC}"/>
              </a:ext>
            </a:extLst>
          </p:cNvPr>
          <p:cNvSpPr txBox="1"/>
          <p:nvPr/>
        </p:nvSpPr>
        <p:spPr>
          <a:xfrm>
            <a:off x="7192956" y="310985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70BB1DB0-65A6-405B-AF5B-2333692DC91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185" y="3084686"/>
            <a:ext cx="432521" cy="676402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9A4FA143-DED9-49A3-B25A-BF60B29680CB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8058" y="3084686"/>
            <a:ext cx="432521" cy="676402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507EDDCE-BADB-4875-8993-BD76EF18B745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6869" y="3853027"/>
            <a:ext cx="432521" cy="676402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E85DB578-B26A-4231-9055-9F7F0F0525F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4742" y="3853027"/>
            <a:ext cx="432521" cy="676402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932B2BBE-3802-4110-AA76-B430AFF6C40C}"/>
              </a:ext>
            </a:extLst>
          </p:cNvPr>
          <p:cNvSpPr txBox="1"/>
          <p:nvPr/>
        </p:nvSpPr>
        <p:spPr>
          <a:xfrm>
            <a:off x="6464226" y="386558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A58EF52D-39C6-42C0-A882-38B60DBFE304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7044" y="3838908"/>
            <a:ext cx="432521" cy="676402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7A17DD71-DE66-45FD-B188-39D42399B0E6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8977" y="3829929"/>
            <a:ext cx="432521" cy="676402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5E650C60-89D4-43AD-911C-41EF428C15D0}"/>
              </a:ext>
            </a:extLst>
          </p:cNvPr>
          <p:cNvSpPr txBox="1"/>
          <p:nvPr/>
        </p:nvSpPr>
        <p:spPr>
          <a:xfrm>
            <a:off x="7602531" y="38655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0800C673-6814-4F27-AECA-1CE9D4EA80F4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47257" y="3826452"/>
            <a:ext cx="432521" cy="676402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A3802B39-45F8-463F-9604-14FF34615F9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5520" y="4585698"/>
            <a:ext cx="432521" cy="676402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E212DBB-9987-49D0-B44F-BD0D6B039B7C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3393" y="4585698"/>
            <a:ext cx="432521" cy="67640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E15C75F-73C4-4A0E-BD48-B587C448C292}"/>
              </a:ext>
            </a:extLst>
          </p:cNvPr>
          <p:cNvSpPr txBox="1"/>
          <p:nvPr/>
        </p:nvSpPr>
        <p:spPr>
          <a:xfrm>
            <a:off x="6498934" y="460317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F7E0C46E-19A1-45C6-89DF-41A766C2043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4524" y="4594990"/>
            <a:ext cx="432521" cy="676402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4F0DD956-5C90-4763-B7A9-F3020FFA52F8}"/>
              </a:ext>
            </a:extLst>
          </p:cNvPr>
          <p:cNvSpPr txBox="1"/>
          <p:nvPr/>
        </p:nvSpPr>
        <p:spPr>
          <a:xfrm>
            <a:off x="7194940" y="465092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C8EB2582-DD91-46AB-A240-8BE64E44C5C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89239" y="4582435"/>
            <a:ext cx="432521" cy="676402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8EACA456-EC28-44AC-A729-FA86BE90396B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5186" y="4582434"/>
            <a:ext cx="432521" cy="6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4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73" grpId="0"/>
      <p:bldP spid="76" grpId="0"/>
      <p:bldP spid="81" grpId="0"/>
      <p:bldP spid="84" grpId="0"/>
      <p:bldP spid="87" grpId="0"/>
      <p:bldP spid="91" grpId="0"/>
      <p:bldP spid="96" grpId="0"/>
      <p:bldP spid="101" grpId="0"/>
      <p:bldP spid="105" grpId="0"/>
      <p:bldP spid="108" grpId="0"/>
      <p:bldP spid="113" grpId="0"/>
      <p:bldP spid="116" grpId="0"/>
      <p:bldP spid="120" grpId="0"/>
      <p:bldP spid="1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65C17A-E1C9-4A46-9EC0-2E1BF1E3B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045" y="1195754"/>
            <a:ext cx="11873617" cy="55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1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4E390F-1A87-4AD6-8C0C-AC01B48234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9933" y="1279291"/>
            <a:ext cx="3789067" cy="545056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Яку частину круга зафарбовано? Запиши цифрами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4E9B7AE2-782F-427A-A21F-62E360349BD5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085F72CE-5493-49E4-870B-54D52D1A65A8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4FE8E32B-97F3-4AAD-A244-C1F6B7376FE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5175" y="1172922"/>
            <a:ext cx="8266892" cy="26763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Скругленный прямоугольник 24">
                <a:extLst>
                  <a:ext uri="{FF2B5EF4-FFF2-40B4-BE49-F238E27FC236}">
                    <a16:creationId xmlns:a16="http://schemas.microsoft.com/office/drawing/2014/main" id="{AC191A30-1DBF-4361-AE71-7A3D854C6B19}"/>
                  </a:ext>
                </a:extLst>
              </p:cNvPr>
              <p:cNvSpPr/>
              <p:nvPr/>
            </p:nvSpPr>
            <p:spPr>
              <a:xfrm>
                <a:off x="4131113" y="4081942"/>
                <a:ext cx="1964887" cy="2527580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5400" b="1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5400" b="1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uk-UA" sz="5400" b="1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uk-UA" sz="5400" b="1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mc:Choice>
        <mc:Fallback xmlns="">
          <p:sp>
            <p:nvSpPr>
              <p:cNvPr id="53" name="Скругленный прямоугольник 24">
                <a:extLst>
                  <a:ext uri="{FF2B5EF4-FFF2-40B4-BE49-F238E27FC236}">
                    <a16:creationId xmlns:a16="http://schemas.microsoft.com/office/drawing/2014/main" id="{AC191A30-1DBF-4361-AE71-7A3D854C6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113" y="4081942"/>
                <a:ext cx="1964887" cy="252758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Скругленный прямоугольник 24">
                <a:extLst>
                  <a:ext uri="{FF2B5EF4-FFF2-40B4-BE49-F238E27FC236}">
                    <a16:creationId xmlns:a16="http://schemas.microsoft.com/office/drawing/2014/main" id="{A89ECDE5-D06A-4428-A181-6B1798AD8582}"/>
                  </a:ext>
                </a:extLst>
              </p:cNvPr>
              <p:cNvSpPr/>
              <p:nvPr/>
            </p:nvSpPr>
            <p:spPr>
              <a:xfrm>
                <a:off x="7008090" y="4081942"/>
                <a:ext cx="1964887" cy="2527580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5400" b="1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5400" b="1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uk-UA" sz="5400" b="1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uk-UA" sz="5400" b="1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mc:Choice>
        <mc:Fallback xmlns="">
          <p:sp>
            <p:nvSpPr>
              <p:cNvPr id="54" name="Скругленный прямоугольник 24">
                <a:extLst>
                  <a:ext uri="{FF2B5EF4-FFF2-40B4-BE49-F238E27FC236}">
                    <a16:creationId xmlns:a16="http://schemas.microsoft.com/office/drawing/2014/main" id="{A89ECDE5-D06A-4428-A181-6B1798AD8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090" y="4081942"/>
                <a:ext cx="1964887" cy="252758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Скругленный прямоугольник 24">
                <a:extLst>
                  <a:ext uri="{FF2B5EF4-FFF2-40B4-BE49-F238E27FC236}">
                    <a16:creationId xmlns:a16="http://schemas.microsoft.com/office/drawing/2014/main" id="{F60E9D4A-EC16-4F2C-874B-7A4C6E5CB0BB}"/>
                  </a:ext>
                </a:extLst>
              </p:cNvPr>
              <p:cNvSpPr/>
              <p:nvPr/>
            </p:nvSpPr>
            <p:spPr>
              <a:xfrm>
                <a:off x="9885067" y="4081942"/>
                <a:ext cx="1964887" cy="2527580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5400" b="1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5400" b="1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uk-UA" sz="5400" b="1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uk-UA" sz="5400" b="1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mc:Choice>
        <mc:Fallback xmlns="">
          <p:sp>
            <p:nvSpPr>
              <p:cNvPr id="55" name="Скругленный прямоугольник 24">
                <a:extLst>
                  <a:ext uri="{FF2B5EF4-FFF2-40B4-BE49-F238E27FC236}">
                    <a16:creationId xmlns:a16="http://schemas.microsoft.com/office/drawing/2014/main" id="{F60E9D4A-EC16-4F2C-874B-7A4C6E5CB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067" y="4081942"/>
                <a:ext cx="1964887" cy="252758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43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9FFA89-15E6-4040-9A15-EAE7FD44C9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2737" y="1274260"/>
            <a:ext cx="3114665" cy="541720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4E9B7AE2-782F-427A-A21F-62E360349BD5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085F72CE-5493-49E4-870B-54D52D1A65A8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Скругленный прямоугольник 41">
                <a:extLst>
                  <a:ext uri="{FF2B5EF4-FFF2-40B4-BE49-F238E27FC236}">
                    <a16:creationId xmlns:a16="http://schemas.microsoft.com/office/drawing/2014/main" id="{D5CD43A7-B9B7-4023-BE74-CF793C4F8D09}"/>
                  </a:ext>
                </a:extLst>
              </p:cNvPr>
              <p:cNvSpPr/>
              <p:nvPr/>
            </p:nvSpPr>
            <p:spPr>
              <a:xfrm>
                <a:off x="4798124" y="1346639"/>
                <a:ext cx="6940825" cy="5272449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uk-UA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У будинку 72 квартири.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частину становлять чотирикімнатні квартири, а решту – трикімнатні. Скільки трикімнатних квартир у будинку?</a:t>
                </a:r>
              </a:p>
            </p:txBody>
          </p:sp>
        </mc:Choice>
        <mc:Fallback xmlns="">
          <p:sp>
            <p:nvSpPr>
              <p:cNvPr id="17" name="Скругленный прямоугольник 41">
                <a:extLst>
                  <a:ext uri="{FF2B5EF4-FFF2-40B4-BE49-F238E27FC236}">
                    <a16:creationId xmlns:a16="http://schemas.microsoft.com/office/drawing/2014/main" id="{D5CD43A7-B9B7-4023-BE74-CF793C4F8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124" y="1346639"/>
                <a:ext cx="6940825" cy="527244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70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9FFA89-15E6-4040-9A15-EAE7FD44C9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763" y="1279291"/>
            <a:ext cx="2976948" cy="517768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4E9B7AE2-782F-427A-A21F-62E360349BD5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085F72CE-5493-49E4-870B-54D52D1A65A8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3BF21BC-5286-40ED-9FE6-BB73C3B619C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C94ABC-5554-4DB1-BE39-3A71EA1260EF}"/>
              </a:ext>
            </a:extLst>
          </p:cNvPr>
          <p:cNvSpPr txBox="1"/>
          <p:nvPr/>
        </p:nvSpPr>
        <p:spPr>
          <a:xfrm>
            <a:off x="3810130" y="1470791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6D7D6E-4156-4528-96E4-2D4B735603C4}"/>
              </a:ext>
            </a:extLst>
          </p:cNvPr>
          <p:cNvSpPr txBox="1"/>
          <p:nvPr/>
        </p:nvSpPr>
        <p:spPr>
          <a:xfrm>
            <a:off x="6293179" y="1480422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uk-UA" sz="3200" dirty="0" err="1">
                <a:latin typeface="Monotype Corsiva" panose="03010101010201010101" pitchFamily="66" charset="0"/>
              </a:rPr>
              <a:t>кв</a:t>
            </a:r>
            <a:r>
              <a:rPr lang="uk-UA" sz="3200" dirty="0">
                <a:latin typeface="Monotype Corsiva" panose="03010101010201010101" pitchFamily="66" charset="0"/>
              </a:rPr>
              <a:t>.)  - чотирикімнатних.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C68770-4780-4F88-A3AE-661AD7F4A896}"/>
              </a:ext>
            </a:extLst>
          </p:cNvPr>
          <p:cNvSpPr txBox="1"/>
          <p:nvPr/>
        </p:nvSpPr>
        <p:spPr>
          <a:xfrm>
            <a:off x="3798572" y="2078892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BC4E60-483B-4BC9-A929-AFA40F27211A}"/>
              </a:ext>
            </a:extLst>
          </p:cNvPr>
          <p:cNvSpPr txBox="1"/>
          <p:nvPr/>
        </p:nvSpPr>
        <p:spPr>
          <a:xfrm>
            <a:off x="5312716" y="146202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D451227-AE52-448E-BE0D-5E80014ECC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5746" y="1439262"/>
            <a:ext cx="363461" cy="6081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09F20E-3141-4085-8832-E2ADFD4757B1}"/>
              </a:ext>
            </a:extLst>
          </p:cNvPr>
          <p:cNvSpPr txBox="1"/>
          <p:nvPr/>
        </p:nvSpPr>
        <p:spPr>
          <a:xfrm>
            <a:off x="3814607" y="2656839"/>
            <a:ext cx="8255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54 трикімнатні квартири у будинку.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D8A732E6-D076-4FCF-AD20-B0A82CA33DE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2980" y="1439262"/>
            <a:ext cx="363461" cy="60810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FDFEA4E-CABD-4779-B488-EC1D8DEAD4E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9406" y="1448544"/>
            <a:ext cx="363461" cy="60810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46E968E-CC24-4214-80A8-C168DFE0F8B8}"/>
              </a:ext>
            </a:extLst>
          </p:cNvPr>
          <p:cNvSpPr txBox="1"/>
          <p:nvPr/>
        </p:nvSpPr>
        <p:spPr>
          <a:xfrm>
            <a:off x="4815505" y="141932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3DCDD5A-5AF2-4D4F-9EB9-17C3E90FAE0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82490" y="1439118"/>
            <a:ext cx="363461" cy="60810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E81F728C-B229-49EA-8CF8-216AFDBC3EC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5153" y="1426661"/>
            <a:ext cx="363461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C55E4C9A-3FF0-4574-B6F6-B78656FA33F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5746" y="2044614"/>
            <a:ext cx="363461" cy="60810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442E254F-1427-4EAE-9541-C491D7EB7BD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2980" y="2044614"/>
            <a:ext cx="363461" cy="60810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58323F6-E64B-4C7A-8E3B-01D4B9EB621C}"/>
              </a:ext>
            </a:extLst>
          </p:cNvPr>
          <p:cNvSpPr txBox="1"/>
          <p:nvPr/>
        </p:nvSpPr>
        <p:spPr>
          <a:xfrm>
            <a:off x="4815505" y="201144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79A60B76-E50F-4161-B67C-20D4953F531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4208" y="2043816"/>
            <a:ext cx="363461" cy="6081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7AF8D35-2B8D-4427-ADDC-9AED5D41DEF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7292" y="2034390"/>
            <a:ext cx="363461" cy="60810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5381838-4851-4901-AB63-4835A8132B37}"/>
              </a:ext>
            </a:extLst>
          </p:cNvPr>
          <p:cNvSpPr txBox="1"/>
          <p:nvPr/>
        </p:nvSpPr>
        <p:spPr>
          <a:xfrm>
            <a:off x="5640184" y="208771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A35E3E99-319A-4F25-BB02-9C422D5A019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8419" y="2024691"/>
            <a:ext cx="363461" cy="6081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06C0738A-02AC-44F4-B344-3CD7AC63E14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7265" y="2024690"/>
            <a:ext cx="363461" cy="60810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5120761-4FE9-4AED-B7D6-BE337A606040}"/>
              </a:ext>
            </a:extLst>
          </p:cNvPr>
          <p:cNvSpPr txBox="1"/>
          <p:nvPr/>
        </p:nvSpPr>
        <p:spPr>
          <a:xfrm>
            <a:off x="6559508" y="2057688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uk-UA" sz="3200" dirty="0" err="1">
                <a:latin typeface="Monotype Corsiva" panose="03010101010201010101" pitchFamily="66" charset="0"/>
              </a:rPr>
              <a:t>кв</a:t>
            </a:r>
            <a:r>
              <a:rPr lang="uk-UA" sz="3200" dirty="0">
                <a:latin typeface="Monotype Corsiva" panose="03010101010201010101" pitchFamily="66" charset="0"/>
              </a:rPr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14674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6" grpId="0"/>
      <p:bldP spid="29" grpId="0"/>
      <p:bldP spid="49" grpId="0"/>
      <p:bldP spid="58" grpId="0"/>
      <p:bldP spid="61" grpId="0"/>
      <p:bldP spid="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3473CFC-FD60-443A-88B7-420ABF43AB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167" y="1407430"/>
            <a:ext cx="7642586" cy="52616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два вирази для розв’язування задачі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4E9B7AE2-782F-427A-A21F-62E360349BD5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085F72CE-5493-49E4-870B-54D52D1A65A8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5" name="Скругленный прямоугольник 41">
            <a:extLst>
              <a:ext uri="{FF2B5EF4-FFF2-40B4-BE49-F238E27FC236}">
                <a16:creationId xmlns:a16="http://schemas.microsoft.com/office/drawing/2014/main" id="{E68B0CFF-3161-415D-9001-F745727A8D8A}"/>
              </a:ext>
            </a:extLst>
          </p:cNvPr>
          <p:cNvSpPr/>
          <p:nvPr/>
        </p:nvSpPr>
        <p:spPr>
          <a:xfrm>
            <a:off x="7245625" y="1078715"/>
            <a:ext cx="4668941" cy="285718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дев’ятиповерховому будинку </a:t>
            </a:r>
            <a:r>
              <a:rPr lang="uk-UA" sz="24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двокімнатних і </a:t>
            </a:r>
            <a:r>
              <a:rPr lang="en-US" sz="24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трикімнатних квартир порівну на кожному поверсі. Скільки всього двокімнатних і трикімнатних квартир на кожному поверсі?</a:t>
            </a:r>
            <a:endParaRPr lang="uk-UA" sz="2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Скругленный прямоугольник 23">
            <a:extLst>
              <a:ext uri="{FF2B5EF4-FFF2-40B4-BE49-F238E27FC236}">
                <a16:creationId xmlns:a16="http://schemas.microsoft.com/office/drawing/2014/main" id="{B857592A-E71B-471A-9295-80273A0AE0BC}"/>
              </a:ext>
            </a:extLst>
          </p:cNvPr>
          <p:cNvSpPr/>
          <p:nvPr/>
        </p:nvSpPr>
        <p:spPr>
          <a:xfrm>
            <a:off x="7388893" y="4083194"/>
            <a:ext cx="4520888" cy="10056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(а+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b):9</a:t>
            </a:r>
            <a:endParaRPr lang="uk-UA" sz="66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57" name="Скругленный прямоугольник 23">
            <a:extLst>
              <a:ext uri="{FF2B5EF4-FFF2-40B4-BE49-F238E27FC236}">
                <a16:creationId xmlns:a16="http://schemas.microsoft.com/office/drawing/2014/main" id="{B83ECA87-0F6D-46E9-A513-9F163AC6F006}"/>
              </a:ext>
            </a:extLst>
          </p:cNvPr>
          <p:cNvSpPr/>
          <p:nvPr/>
        </p:nvSpPr>
        <p:spPr>
          <a:xfrm>
            <a:off x="7388893" y="5244201"/>
            <a:ext cx="4520888" cy="10056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а</a:t>
            </a:r>
            <a:r>
              <a:rPr lang="ru-RU" sz="66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:9</a:t>
            </a:r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+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b:9</a:t>
            </a:r>
            <a:endParaRPr lang="uk-UA" sz="66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89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підручника 91 розв’язати задачу №555 та обчислити вирази 556.</a:t>
            </a: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uk-UA" sz="4800" dirty="0">
                <a:solidFill>
                  <a:srgbClr val="2F3242"/>
                </a:solidFill>
              </a:rPr>
              <a:t>91,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en-US" sz="4800" dirty="0">
                <a:solidFill>
                  <a:srgbClr val="2F3242"/>
                </a:solidFill>
              </a:rPr>
              <a:t>5</a:t>
            </a:r>
            <a:r>
              <a:rPr lang="uk-UA" sz="4800" dirty="0">
                <a:solidFill>
                  <a:srgbClr val="2F3242"/>
                </a:solidFill>
              </a:rPr>
              <a:t>55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en-US" sz="4800" dirty="0">
                <a:solidFill>
                  <a:srgbClr val="2F3242"/>
                </a:solidFill>
              </a:rPr>
              <a:t>5</a:t>
            </a:r>
            <a:r>
              <a:rPr lang="uk-UA" sz="4800" dirty="0">
                <a:solidFill>
                  <a:srgbClr val="2F3242"/>
                </a:solidFill>
              </a:rPr>
              <a:t>56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>
                <a:solidFill>
                  <a:schemeClr val="accent6">
                    <a:lumMod val="50000"/>
                  </a:schemeClr>
                </a:solidFill>
              </a:rPr>
              <a:t>(щоби відкрити лист, </a:t>
            </a:r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натисніть на нього)</a:t>
            </a:r>
          </a:p>
        </p:txBody>
      </p:sp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1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2"/>
            <a:ext cx="8479351" cy="44513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Визнач, яке число заховало сонечко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1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1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3666831" y="1377984"/>
            <a:ext cx="402422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180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1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4" name="Овал 23"/>
          <p:cNvSpPr/>
          <p:nvPr/>
        </p:nvSpPr>
        <p:spPr>
          <a:xfrm>
            <a:off x="1652859" y="4380144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627417" y="4017864"/>
            <a:ext cx="2986551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11DF747-878C-49A4-8495-6FCF2D0CF283}"/>
              </a:ext>
            </a:extLst>
          </p:cNvPr>
          <p:cNvSpPr/>
          <p:nvPr/>
        </p:nvSpPr>
        <p:spPr>
          <a:xfrm>
            <a:off x="6777365" y="4434079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4">
            <a:extLst>
              <a:ext uri="{FF2B5EF4-FFF2-40B4-BE49-F238E27FC236}">
                <a16:creationId xmlns:a16="http://schemas.microsoft.com/office/drawing/2014/main" id="{AB3E88C4-DDDC-4470-B280-76A310DF4F59}"/>
              </a:ext>
            </a:extLst>
          </p:cNvPr>
          <p:cNvSpPr/>
          <p:nvPr/>
        </p:nvSpPr>
        <p:spPr>
          <a:xfrm>
            <a:off x="5053979" y="4689904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Прямоугольник 25">
            <a:extLst>
              <a:ext uri="{FF2B5EF4-FFF2-40B4-BE49-F238E27FC236}">
                <a16:creationId xmlns:a16="http://schemas.microsoft.com/office/drawing/2014/main" id="{8CCB59AA-FFF2-4BB7-9C3B-01A0F54512C1}"/>
              </a:ext>
            </a:extLst>
          </p:cNvPr>
          <p:cNvSpPr/>
          <p:nvPr/>
        </p:nvSpPr>
        <p:spPr>
          <a:xfrm>
            <a:off x="7462580" y="4128529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86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1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2"/>
            <a:ext cx="8479351" cy="44513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Визнач, яке число заховало сонечко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1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1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3666831" y="1377984"/>
            <a:ext cx="402422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300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1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4" name="Овал 23"/>
          <p:cNvSpPr/>
          <p:nvPr/>
        </p:nvSpPr>
        <p:spPr>
          <a:xfrm>
            <a:off x="441486" y="4380144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11DF747-878C-49A4-8495-6FCF2D0CF283}"/>
              </a:ext>
            </a:extLst>
          </p:cNvPr>
          <p:cNvSpPr/>
          <p:nvPr/>
        </p:nvSpPr>
        <p:spPr>
          <a:xfrm>
            <a:off x="4167543" y="4380144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4">
            <a:extLst>
              <a:ext uri="{FF2B5EF4-FFF2-40B4-BE49-F238E27FC236}">
                <a16:creationId xmlns:a16="http://schemas.microsoft.com/office/drawing/2014/main" id="{AB3E88C4-DDDC-4470-B280-76A310DF4F59}"/>
              </a:ext>
            </a:extLst>
          </p:cNvPr>
          <p:cNvSpPr/>
          <p:nvPr/>
        </p:nvSpPr>
        <p:spPr>
          <a:xfrm>
            <a:off x="3017861" y="4575601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Прямоугольник 25">
            <a:extLst>
              <a:ext uri="{FF2B5EF4-FFF2-40B4-BE49-F238E27FC236}">
                <a16:creationId xmlns:a16="http://schemas.microsoft.com/office/drawing/2014/main" id="{8CCB59AA-FFF2-4BB7-9C3B-01A0F54512C1}"/>
              </a:ext>
            </a:extLst>
          </p:cNvPr>
          <p:cNvSpPr/>
          <p:nvPr/>
        </p:nvSpPr>
        <p:spPr>
          <a:xfrm>
            <a:off x="4852758" y="4074594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9">
            <a:extLst>
              <a:ext uri="{FF2B5EF4-FFF2-40B4-BE49-F238E27FC236}">
                <a16:creationId xmlns:a16="http://schemas.microsoft.com/office/drawing/2014/main" id="{6AC1B8F8-CAB5-45AF-A733-EC6FE3F7F185}"/>
              </a:ext>
            </a:extLst>
          </p:cNvPr>
          <p:cNvSpPr/>
          <p:nvPr/>
        </p:nvSpPr>
        <p:spPr>
          <a:xfrm>
            <a:off x="71156" y="4281618"/>
            <a:ext cx="402422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180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24">
            <a:extLst>
              <a:ext uri="{FF2B5EF4-FFF2-40B4-BE49-F238E27FC236}">
                <a16:creationId xmlns:a16="http://schemas.microsoft.com/office/drawing/2014/main" id="{63869B65-B3C2-4E57-90F0-64E58231C293}"/>
              </a:ext>
            </a:extLst>
          </p:cNvPr>
          <p:cNvSpPr/>
          <p:nvPr/>
        </p:nvSpPr>
        <p:spPr>
          <a:xfrm>
            <a:off x="6916249" y="4575601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042B118E-D22D-4F1C-8330-E45A315F5744}"/>
              </a:ext>
            </a:extLst>
          </p:cNvPr>
          <p:cNvSpPr/>
          <p:nvPr/>
        </p:nvSpPr>
        <p:spPr>
          <a:xfrm>
            <a:off x="8353930" y="4380144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5">
            <a:extLst>
              <a:ext uri="{FF2B5EF4-FFF2-40B4-BE49-F238E27FC236}">
                <a16:creationId xmlns:a16="http://schemas.microsoft.com/office/drawing/2014/main" id="{A82F8F16-8AFA-4979-B629-C69288444C9E}"/>
              </a:ext>
            </a:extLst>
          </p:cNvPr>
          <p:cNvSpPr/>
          <p:nvPr/>
        </p:nvSpPr>
        <p:spPr>
          <a:xfrm>
            <a:off x="9039145" y="4074594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238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1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2"/>
            <a:ext cx="8479351" cy="44513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Визнач, яке число заховало сонечко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1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1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3666831" y="1377984"/>
            <a:ext cx="402422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240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1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4" name="Овал 23"/>
          <p:cNvSpPr/>
          <p:nvPr/>
        </p:nvSpPr>
        <p:spPr>
          <a:xfrm>
            <a:off x="441486" y="4380144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11DF747-878C-49A4-8495-6FCF2D0CF283}"/>
              </a:ext>
            </a:extLst>
          </p:cNvPr>
          <p:cNvSpPr/>
          <p:nvPr/>
        </p:nvSpPr>
        <p:spPr>
          <a:xfrm>
            <a:off x="4167543" y="4380144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4">
            <a:extLst>
              <a:ext uri="{FF2B5EF4-FFF2-40B4-BE49-F238E27FC236}">
                <a16:creationId xmlns:a16="http://schemas.microsoft.com/office/drawing/2014/main" id="{AB3E88C4-DDDC-4470-B280-76A310DF4F59}"/>
              </a:ext>
            </a:extLst>
          </p:cNvPr>
          <p:cNvSpPr/>
          <p:nvPr/>
        </p:nvSpPr>
        <p:spPr>
          <a:xfrm>
            <a:off x="3017861" y="4575601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Прямоугольник 25">
            <a:extLst>
              <a:ext uri="{FF2B5EF4-FFF2-40B4-BE49-F238E27FC236}">
                <a16:creationId xmlns:a16="http://schemas.microsoft.com/office/drawing/2014/main" id="{8CCB59AA-FFF2-4BB7-9C3B-01A0F54512C1}"/>
              </a:ext>
            </a:extLst>
          </p:cNvPr>
          <p:cNvSpPr/>
          <p:nvPr/>
        </p:nvSpPr>
        <p:spPr>
          <a:xfrm>
            <a:off x="4414865" y="4074594"/>
            <a:ext cx="2445717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9">
            <a:extLst>
              <a:ext uri="{FF2B5EF4-FFF2-40B4-BE49-F238E27FC236}">
                <a16:creationId xmlns:a16="http://schemas.microsoft.com/office/drawing/2014/main" id="{6AC1B8F8-CAB5-45AF-A733-EC6FE3F7F185}"/>
              </a:ext>
            </a:extLst>
          </p:cNvPr>
          <p:cNvSpPr/>
          <p:nvPr/>
        </p:nvSpPr>
        <p:spPr>
          <a:xfrm>
            <a:off x="71156" y="4281618"/>
            <a:ext cx="402422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300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24">
            <a:extLst>
              <a:ext uri="{FF2B5EF4-FFF2-40B4-BE49-F238E27FC236}">
                <a16:creationId xmlns:a16="http://schemas.microsoft.com/office/drawing/2014/main" id="{63869B65-B3C2-4E57-90F0-64E58231C293}"/>
              </a:ext>
            </a:extLst>
          </p:cNvPr>
          <p:cNvSpPr/>
          <p:nvPr/>
        </p:nvSpPr>
        <p:spPr>
          <a:xfrm>
            <a:off x="6916249" y="4575601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042B118E-D22D-4F1C-8330-E45A315F5744}"/>
              </a:ext>
            </a:extLst>
          </p:cNvPr>
          <p:cNvSpPr/>
          <p:nvPr/>
        </p:nvSpPr>
        <p:spPr>
          <a:xfrm>
            <a:off x="8353930" y="4380144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5">
            <a:extLst>
              <a:ext uri="{FF2B5EF4-FFF2-40B4-BE49-F238E27FC236}">
                <a16:creationId xmlns:a16="http://schemas.microsoft.com/office/drawing/2014/main" id="{A82F8F16-8AFA-4979-B629-C69288444C9E}"/>
              </a:ext>
            </a:extLst>
          </p:cNvPr>
          <p:cNvSpPr/>
          <p:nvPr/>
        </p:nvSpPr>
        <p:spPr>
          <a:xfrm>
            <a:off x="9039145" y="4074594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41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1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2"/>
            <a:ext cx="8479351" cy="44513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Визнач, яке число заховало сонечко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1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1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3666831" y="1377984"/>
            <a:ext cx="402422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1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4" name="Овал 23"/>
          <p:cNvSpPr/>
          <p:nvPr/>
        </p:nvSpPr>
        <p:spPr>
          <a:xfrm>
            <a:off x="1652859" y="4380144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254468" y="4017864"/>
            <a:ext cx="388880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240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11DF747-878C-49A4-8495-6FCF2D0CF283}"/>
              </a:ext>
            </a:extLst>
          </p:cNvPr>
          <p:cNvSpPr/>
          <p:nvPr/>
        </p:nvSpPr>
        <p:spPr>
          <a:xfrm>
            <a:off x="6777365" y="4434079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4">
            <a:extLst>
              <a:ext uri="{FF2B5EF4-FFF2-40B4-BE49-F238E27FC236}">
                <a16:creationId xmlns:a16="http://schemas.microsoft.com/office/drawing/2014/main" id="{AB3E88C4-DDDC-4470-B280-76A310DF4F59}"/>
              </a:ext>
            </a:extLst>
          </p:cNvPr>
          <p:cNvSpPr/>
          <p:nvPr/>
        </p:nvSpPr>
        <p:spPr>
          <a:xfrm>
            <a:off x="5053979" y="4689904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Прямоугольник 25">
            <a:extLst>
              <a:ext uri="{FF2B5EF4-FFF2-40B4-BE49-F238E27FC236}">
                <a16:creationId xmlns:a16="http://schemas.microsoft.com/office/drawing/2014/main" id="{8CCB59AA-FFF2-4BB7-9C3B-01A0F54512C1}"/>
              </a:ext>
            </a:extLst>
          </p:cNvPr>
          <p:cNvSpPr/>
          <p:nvPr/>
        </p:nvSpPr>
        <p:spPr>
          <a:xfrm>
            <a:off x="6777365" y="4067927"/>
            <a:ext cx="3069134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14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6AC6A0-AAB7-47FE-986E-ED8113563FB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4067" y="1181954"/>
            <a:ext cx="2901901" cy="15606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B76C40C2-BF8C-435C-AE2A-62750E1323AD}"/>
              </a:ext>
            </a:extLst>
          </p:cNvPr>
          <p:cNvSpPr/>
          <p:nvPr/>
        </p:nvSpPr>
        <p:spPr>
          <a:xfrm>
            <a:off x="160615" y="4926698"/>
            <a:ext cx="11768445" cy="16138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Запишіть каліграфічно останнє число, що загадувало сонечко.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8421C25-28EF-4BF8-963C-5AD16B65E00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902321" y="3325404"/>
            <a:ext cx="406061" cy="864786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918EA370-8CBB-4A9B-ACDC-45D06B41AE6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1389727" y="3339211"/>
            <a:ext cx="406061" cy="86478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FE4CDC8-DCE2-443E-B412-E217E435D21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2252726" y="3325404"/>
            <a:ext cx="406061" cy="864786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1ABD75F-D359-48AA-8E86-89678E3B447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2740132" y="3339211"/>
            <a:ext cx="406061" cy="8647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8B50398B-7D17-4D8B-A7AB-1876577A677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3603131" y="3325404"/>
            <a:ext cx="406061" cy="86478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95D5ECB8-E12C-458B-95C2-4F5DAAD646D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4090537" y="3339211"/>
            <a:ext cx="406061" cy="86478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82DF7A7-E807-4C9C-9892-93A5DF3660B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4953536" y="3325404"/>
            <a:ext cx="406061" cy="864786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23130DC5-CDCC-4CD1-953F-C7B3ACAF392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5440942" y="3339211"/>
            <a:ext cx="406061" cy="864786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C76FC58D-86A2-4A57-B851-D0B5C9DCAE7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6253269" y="3325404"/>
            <a:ext cx="406061" cy="864786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F2EB8CC5-E6F2-44BD-B8B1-A43CF5D9887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6740675" y="3339211"/>
            <a:ext cx="406061" cy="86478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C900D872-2077-4BD1-9848-46FDB91FF3A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7603674" y="3325404"/>
            <a:ext cx="406061" cy="86478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A28B3EEB-CD64-41FF-A249-D08439470BC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8091080" y="3339211"/>
            <a:ext cx="406061" cy="8647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ED5DA5C-1AF5-4599-9911-4F225FA2DEF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8908033" y="3325404"/>
            <a:ext cx="406061" cy="864786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CCE7FDEC-B488-4143-BED2-B57CB25374E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9395439" y="3339211"/>
            <a:ext cx="406061" cy="864786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90BC8EBF-5EBF-45C0-8B6B-006110FE6B1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10258438" y="3325404"/>
            <a:ext cx="406061" cy="864786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0963E7CF-9139-4FE1-8498-8915F80CE49D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10745844" y="3339211"/>
            <a:ext cx="406061" cy="8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65C17A-E1C9-4A46-9EC0-2E1BF1E3B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045" y="1195754"/>
            <a:ext cx="11873617" cy="55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7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90-91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38449</TotalTime>
  <Words>1036</Words>
  <Application>Microsoft Office PowerPoint</Application>
  <PresentationFormat>Широкоэкранный</PresentationFormat>
  <Paragraphs>414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Monotype Corsiva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5689</cp:revision>
  <dcterms:created xsi:type="dcterms:W3CDTF">2018-01-05T16:38:53Z</dcterms:created>
  <dcterms:modified xsi:type="dcterms:W3CDTF">2022-04-21T06:33:35Z</dcterms:modified>
</cp:coreProperties>
</file>