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29"/>
  </p:notesMasterIdLst>
  <p:sldIdLst>
    <p:sldId id="2015" r:id="rId3"/>
    <p:sldId id="2016" r:id="rId4"/>
    <p:sldId id="2021" r:id="rId5"/>
    <p:sldId id="2028" r:id="rId6"/>
    <p:sldId id="2029" r:id="rId7"/>
    <p:sldId id="1298" r:id="rId8"/>
    <p:sldId id="2026" r:id="rId9"/>
    <p:sldId id="2035" r:id="rId10"/>
    <p:sldId id="267" r:id="rId11"/>
    <p:sldId id="2034" r:id="rId12"/>
    <p:sldId id="2033" r:id="rId13"/>
    <p:sldId id="2041" r:id="rId14"/>
    <p:sldId id="2042" r:id="rId15"/>
    <p:sldId id="2037" r:id="rId16"/>
    <p:sldId id="2040" r:id="rId17"/>
    <p:sldId id="2039" r:id="rId18"/>
    <p:sldId id="2038" r:id="rId19"/>
    <p:sldId id="2045" r:id="rId20"/>
    <p:sldId id="2044" r:id="rId21"/>
    <p:sldId id="2027" r:id="rId22"/>
    <p:sldId id="669" r:id="rId23"/>
    <p:sldId id="2030" r:id="rId24"/>
    <p:sldId id="2031" r:id="rId25"/>
    <p:sldId id="2046" r:id="rId26"/>
    <p:sldId id="2032" r:id="rId27"/>
    <p:sldId id="2024" r:id="rId2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Виталий Савичев" initials="ВС" lastIdx="0" clrIdx="0">
    <p:extLst>
      <p:ext uri="{19B8F6BF-5375-455C-9EA6-DF929625EA0E}">
        <p15:presenceInfo xmlns:p15="http://schemas.microsoft.com/office/powerpoint/2012/main" userId="0b7174497e35e1e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50"/>
    <a:srgbClr val="F628CF"/>
    <a:srgbClr val="FFFF00"/>
    <a:srgbClr val="295FFF"/>
    <a:srgbClr val="FF6600"/>
    <a:srgbClr val="FFB441"/>
    <a:srgbClr val="E8C4E5"/>
    <a:srgbClr val="1694E9"/>
    <a:srgbClr val="B96FA6"/>
    <a:srgbClr val="709E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Светлый стиль 3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E3FDE45-AF77-4B5C-9715-49D594BDF05E}" styleName="Светлый стиль 1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A107856-5554-42FB-B03E-39F5DBC370BA}" styleName="Средний стиль 4 — акцент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16DA210-FB5B-4158-B5E0-FEB733F419BA}" styleName="Светлый стиль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45402" autoAdjust="0"/>
    <p:restoredTop sz="94340" autoAdjust="0"/>
  </p:normalViewPr>
  <p:slideViewPr>
    <p:cSldViewPr snapToGrid="0">
      <p:cViewPr varScale="1">
        <p:scale>
          <a:sx n="61" d="100"/>
          <a:sy n="61" d="100"/>
        </p:scale>
        <p:origin x="102" y="34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microsoft.com/office/2016/11/relationships/changesInfo" Target="changesInfos/changesInfo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commentAuthors" Target="comment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Виктория Мешковая" userId="30cc52346335888d" providerId="LiveId" clId="{284BD7EA-9203-441D-B09D-5F298B954C30}"/>
    <pc:docChg chg="delSld">
      <pc:chgData name="Виктория Мешковая" userId="30cc52346335888d" providerId="LiveId" clId="{284BD7EA-9203-441D-B09D-5F298B954C30}" dt="2021-02-24T17:40:14.574" v="1" actId="2696"/>
      <pc:docMkLst>
        <pc:docMk/>
      </pc:docMkLst>
      <pc:sldChg chg="del">
        <pc:chgData name="Виктория Мешковая" userId="30cc52346335888d" providerId="LiveId" clId="{284BD7EA-9203-441D-B09D-5F298B954C30}" dt="2021-02-24T17:39:56.014" v="0" actId="2696"/>
        <pc:sldMkLst>
          <pc:docMk/>
          <pc:sldMk cId="1361635452" sldId="1241"/>
        </pc:sldMkLst>
      </pc:sldChg>
      <pc:sldChg chg="del">
        <pc:chgData name="Виктория Мешковая" userId="30cc52346335888d" providerId="LiveId" clId="{284BD7EA-9203-441D-B09D-5F298B954C30}" dt="2021-02-24T17:40:14.574" v="1" actId="2696"/>
        <pc:sldMkLst>
          <pc:docMk/>
          <pc:sldMk cId="617927253" sldId="1242"/>
        </pc:sldMkLst>
      </pc:sldChg>
    </pc:docChg>
  </pc:docChgLst>
  <pc:docChgLst>
    <pc:chgData name="Виктория Мешковая" userId="30cc52346335888d" providerId="LiveId" clId="{1A0FE604-2D76-440B-B129-317B7913D48C}"/>
    <pc:docChg chg="delSld">
      <pc:chgData name="Виктория Мешковая" userId="30cc52346335888d" providerId="LiveId" clId="{1A0FE604-2D76-440B-B129-317B7913D48C}" dt="2021-07-03T16:52:16.119" v="0" actId="47"/>
      <pc:docMkLst>
        <pc:docMk/>
      </pc:docMkLst>
      <pc:sldChg chg="del">
        <pc:chgData name="Виктория Мешковая" userId="30cc52346335888d" providerId="LiveId" clId="{1A0FE604-2D76-440B-B129-317B7913D48C}" dt="2021-07-03T16:52:16.119" v="0" actId="47"/>
        <pc:sldMkLst>
          <pc:docMk/>
          <pc:sldMk cId="1074175819" sldId="1654"/>
        </pc:sldMkLst>
      </pc:sldChg>
    </pc:docChg>
  </pc:docChgLst>
  <pc:docChgLst>
    <pc:chgData name="Виктория Мешковая" userId="30cc52346335888d" providerId="LiveId" clId="{566FE17F-8EE5-4A7E-9A6D-B829DD552EA6}"/>
    <pc:docChg chg="delSld modSld">
      <pc:chgData name="Виктория Мешковая" userId="30cc52346335888d" providerId="LiveId" clId="{566FE17F-8EE5-4A7E-9A6D-B829DD552EA6}" dt="2021-02-11T07:37:40.860" v="44" actId="20577"/>
      <pc:docMkLst>
        <pc:docMk/>
      </pc:docMkLst>
      <pc:sldChg chg="del">
        <pc:chgData name="Виктория Мешковая" userId="30cc52346335888d" providerId="LiveId" clId="{566FE17F-8EE5-4A7E-9A6D-B829DD552EA6}" dt="2021-02-11T07:37:07.768" v="1" actId="2696"/>
        <pc:sldMkLst>
          <pc:docMk/>
          <pc:sldMk cId="3870262881" sldId="606"/>
        </pc:sldMkLst>
      </pc:sldChg>
      <pc:sldChg chg="del">
        <pc:chgData name="Виктория Мешковая" userId="30cc52346335888d" providerId="LiveId" clId="{566FE17F-8EE5-4A7E-9A6D-B829DD552EA6}" dt="2021-02-11T07:35:57.127" v="0" actId="2696"/>
        <pc:sldMkLst>
          <pc:docMk/>
          <pc:sldMk cId="545416198" sldId="745"/>
        </pc:sldMkLst>
      </pc:sldChg>
      <pc:sldChg chg="addSp modSp mod">
        <pc:chgData name="Виктория Мешковая" userId="30cc52346335888d" providerId="LiveId" clId="{566FE17F-8EE5-4A7E-9A6D-B829DD552EA6}" dt="2021-02-11T07:37:40.860" v="44" actId="20577"/>
        <pc:sldMkLst>
          <pc:docMk/>
          <pc:sldMk cId="1361635452" sldId="1241"/>
        </pc:sldMkLst>
        <pc:spChg chg="add mod">
          <ac:chgData name="Виктория Мешковая" userId="30cc52346335888d" providerId="LiveId" clId="{566FE17F-8EE5-4A7E-9A6D-B829DD552EA6}" dt="2021-02-11T07:37:40.860" v="44" actId="20577"/>
          <ac:spMkLst>
            <pc:docMk/>
            <pc:sldMk cId="1361635452" sldId="1241"/>
            <ac:spMk id="4" creationId="{A652BCC7-1269-4513-9F6B-B56A85F10F9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BE04B-0FEE-474E-98E3-E5C059B0E3D6}" type="datetimeFigureOut">
              <a:rPr lang="ru-RU" smtClean="0"/>
              <a:t>21.04.2022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08AAFC-F45B-4763-9C1F-8029DFCE03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9451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8AAFC-F45B-4763-9C1F-8029DFCE03FE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58469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7" name="Google Shape;587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030082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08AAFC-F45B-4763-9C1F-8029DFCE03FE}" type="slidenum">
              <a:rPr lang="ru-RU" smtClean="0"/>
              <a:pPr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51274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26D62-0A69-489C-AD8A-DBBB454FE69F}" type="datetime1">
              <a:rPr lang="uk-UA" smtClean="0"/>
              <a:t>21.04.2022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8502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41F5A-B942-463D-BFFB-A6C0BF2A95D9}" type="datetime1">
              <a:rPr lang="uk-UA" smtClean="0"/>
              <a:t>21.04.2022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8379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F5CA3-AACC-4614-BF69-00E689DA5E5C}" type="datetime1">
              <a:rPr lang="uk-UA" smtClean="0"/>
              <a:t>21.04.2022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52063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26D62-0A69-489C-AD8A-DBBB454FE69F}" type="datetime1">
              <a:rPr lang="uk-UA" smtClean="0"/>
              <a:t>21.04.2022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6422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7AFC-C01B-4F35-8E90-7CDC7BDC9F41}" type="datetime1">
              <a:rPr lang="uk-UA" smtClean="0"/>
              <a:t>21.04.2022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10506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57DF8-A1C4-4191-9BCE-6255C9741248}" type="datetime1">
              <a:rPr lang="uk-UA" smtClean="0"/>
              <a:t>21.04.2022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69065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527B-8C9A-436C-98CD-9931061FA41E}" type="datetime1">
              <a:rPr lang="uk-UA" smtClean="0"/>
              <a:t>21.04.2022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71885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E2E25-D864-431C-9803-DC1DF816B3B2}" type="datetime1">
              <a:rPr lang="uk-UA" smtClean="0"/>
              <a:t>21.04.2022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00676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1627C-B8CA-44C8-AA80-F38F7E2DC942}" type="datetime1">
              <a:rPr lang="uk-UA" smtClean="0"/>
              <a:t>21.04.2022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266135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8820F-613B-4084-A210-F6071CA8AA12}" type="datetime1">
              <a:rPr lang="uk-UA" smtClean="0"/>
              <a:t>21.04.2022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635358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3D5AF-C886-45A1-B5DC-5A526CB61C15}" type="datetime1">
              <a:rPr lang="uk-UA" smtClean="0"/>
              <a:t>21.04.2022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4700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7AFC-C01B-4F35-8E90-7CDC7BDC9F41}" type="datetime1">
              <a:rPr lang="uk-UA" smtClean="0"/>
              <a:t>21.04.2022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851525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D2A21-8E22-4A57-9D96-C14531AB525D}" type="datetime1">
              <a:rPr lang="uk-UA" smtClean="0"/>
              <a:t>21.04.2022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849271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41F5A-B942-463D-BFFB-A6C0BF2A95D9}" type="datetime1">
              <a:rPr lang="uk-UA" smtClean="0"/>
              <a:t>21.04.2022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413141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F5CA3-AACC-4614-BF69-00E689DA5E5C}" type="datetime1">
              <a:rPr lang="uk-UA" smtClean="0"/>
              <a:t>21.04.2022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4563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57DF8-A1C4-4191-9BCE-6255C9741248}" type="datetime1">
              <a:rPr lang="uk-UA" smtClean="0"/>
              <a:t>21.04.2022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3932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527B-8C9A-436C-98CD-9931061FA41E}" type="datetime1">
              <a:rPr lang="uk-UA" smtClean="0"/>
              <a:t>21.04.2022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8666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E2E25-D864-431C-9803-DC1DF816B3B2}" type="datetime1">
              <a:rPr lang="uk-UA" smtClean="0"/>
              <a:t>21.04.2022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4513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1627C-B8CA-44C8-AA80-F38F7E2DC942}" type="datetime1">
              <a:rPr lang="uk-UA" smtClean="0"/>
              <a:t>21.04.2022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9702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8820F-613B-4084-A210-F6071CA8AA12}" type="datetime1">
              <a:rPr lang="uk-UA" smtClean="0"/>
              <a:t>21.04.2022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7508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3D5AF-C886-45A1-B5DC-5A526CB61C15}" type="datetime1">
              <a:rPr lang="uk-UA" smtClean="0"/>
              <a:t>21.04.2022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2398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D2A21-8E22-4A57-9D96-C14531AB525D}" type="datetime1">
              <a:rPr lang="uk-UA" smtClean="0"/>
              <a:t>21.04.2022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7888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BF2D6-4F70-474E-8189-F1C29A9FD449}" type="datetime1">
              <a:rPr lang="uk-UA" smtClean="0"/>
              <a:t>21.04.2022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6762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BF2D6-4F70-474E-8189-F1C29A9FD449}" type="datetime1">
              <a:rPr lang="uk-UA" smtClean="0"/>
              <a:t>21.04.2022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2144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gi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5" Type="http://schemas.microsoft.com/office/2007/relationships/hdphoto" Target="../media/hdphoto3.wdp"/><Relationship Id="rId4" Type="http://schemas.openxmlformats.org/officeDocument/2006/relationships/image" Target="../media/image4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gi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39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gi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gif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gif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ingapps.org/watch?v=pzjesxq2n22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2.jpeg"/><Relationship Id="rId4" Type="http://schemas.openxmlformats.org/officeDocument/2006/relationships/image" Target="../media/image51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18" Type="http://schemas.openxmlformats.org/officeDocument/2006/relationships/image" Target="../media/image2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17" Type="http://schemas.openxmlformats.org/officeDocument/2006/relationships/image" Target="../media/image21.png"/><Relationship Id="rId2" Type="http://schemas.openxmlformats.org/officeDocument/2006/relationships/image" Target="../media/image6.png"/><Relationship Id="rId16" Type="http://schemas.openxmlformats.org/officeDocument/2006/relationships/image" Target="../media/image20.png"/><Relationship Id="rId20" Type="http://schemas.openxmlformats.org/officeDocument/2006/relationships/image" Target="../media/image24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10" Type="http://schemas.openxmlformats.org/officeDocument/2006/relationships/image" Target="../media/image14.png"/><Relationship Id="rId19" Type="http://schemas.openxmlformats.org/officeDocument/2006/relationships/image" Target="../media/image23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gif"/><Relationship Id="rId3" Type="http://schemas.openxmlformats.org/officeDocument/2006/relationships/image" Target="../media/image26.gif"/><Relationship Id="rId7" Type="http://schemas.openxmlformats.org/officeDocument/2006/relationships/image" Target="../media/image30.gif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gif"/><Relationship Id="rId5" Type="http://schemas.openxmlformats.org/officeDocument/2006/relationships/image" Target="../media/image28.gif"/><Relationship Id="rId10" Type="http://schemas.openxmlformats.org/officeDocument/2006/relationships/image" Target="../media/image33.gif"/><Relationship Id="rId4" Type="http://schemas.openxmlformats.org/officeDocument/2006/relationships/image" Target="../media/image27.gif"/><Relationship Id="rId9" Type="http://schemas.openxmlformats.org/officeDocument/2006/relationships/image" Target="../media/image32.gi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gi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5FEA2D27-3162-4589-A246-3F009B830F2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60389" y="1660783"/>
            <a:ext cx="1581665" cy="373964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A8C102-C502-4A93-8A3A-DA1A0CF66F8A}"/>
              </a:ext>
            </a:extLst>
          </p:cNvPr>
          <p:cNvSpPr txBox="1"/>
          <p:nvPr/>
        </p:nvSpPr>
        <p:spPr>
          <a:xfrm>
            <a:off x="1383957" y="119911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Сьогодні</a:t>
            </a:r>
            <a:endParaRPr kumimoji="0" lang="ru-RU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A64A31-F6FF-4C44-89A7-4073018163D3}"/>
              </a:ext>
            </a:extLst>
          </p:cNvPr>
          <p:cNvSpPr txBox="1"/>
          <p:nvPr/>
        </p:nvSpPr>
        <p:spPr>
          <a:xfrm>
            <a:off x="1186248" y="2660821"/>
            <a:ext cx="15816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4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otype Corsiva" panose="03010101010201010101" pitchFamily="66" charset="0"/>
                <a:ea typeface="+mn-ea"/>
                <a:cs typeface="+mn-cs"/>
              </a:rPr>
              <a:t>Урок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4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otype Corsiva" panose="03010101010201010101" pitchFamily="66" charset="0"/>
                <a:ea typeface="+mn-ea"/>
                <a:cs typeface="+mn-cs"/>
              </a:rPr>
              <a:t>№140</a:t>
            </a:r>
            <a:endParaRPr kumimoji="0" lang="ru-RU" sz="4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otype Corsiva" panose="03010101010201010101" pitchFamily="66" charset="0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D21E7D-C1D0-4889-B5FB-CD2358364B47}"/>
              </a:ext>
            </a:extLst>
          </p:cNvPr>
          <p:cNvSpPr txBox="1"/>
          <p:nvPr/>
        </p:nvSpPr>
        <p:spPr>
          <a:xfrm>
            <a:off x="850106" y="368121"/>
            <a:ext cx="2402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Математика</a:t>
            </a:r>
            <a:endParaRPr kumimoji="0" lang="ru-RU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 descr="Конкурс чтецов «Самая родная и любимая» 2019. Белгородский р-н, с  Беловское, ул Центральная, д 33 — описание, программа мероприятия, дата,  время. Адрес места проведения — Белгородский р-н, с Беловское, ул  Центральная, д 33. Афиша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10168" y="3912647"/>
            <a:ext cx="4359739" cy="2533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DD1CE0C-778A-4D2E-897D-59DFA5118BB5}"/>
              </a:ext>
            </a:extLst>
          </p:cNvPr>
          <p:cNvSpPr txBox="1"/>
          <p:nvPr/>
        </p:nvSpPr>
        <p:spPr>
          <a:xfrm>
            <a:off x="2907957" y="446332"/>
            <a:ext cx="838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lang="uk-UA" sz="2400" b="1" dirty="0">
                <a:solidFill>
                  <a:prstClr val="white"/>
                </a:solidFill>
              </a:rPr>
              <a:t>Розділ </a:t>
            </a:r>
            <a:r>
              <a:rPr lang="ru-RU" sz="2400" b="1" dirty="0">
                <a:solidFill>
                  <a:prstClr val="white"/>
                </a:solidFill>
              </a:rPr>
              <a:t>14. Множення та </a:t>
            </a:r>
            <a:r>
              <a:rPr lang="ru-RU" sz="2400" b="1" dirty="0" err="1">
                <a:solidFill>
                  <a:prstClr val="white"/>
                </a:solidFill>
              </a:rPr>
              <a:t>двоцифрові</a:t>
            </a:r>
            <a:r>
              <a:rPr lang="ru-RU" sz="2400" b="1" dirty="0">
                <a:solidFill>
                  <a:prstClr val="white"/>
                </a:solidFill>
              </a:rPr>
              <a:t> і </a:t>
            </a:r>
            <a:r>
              <a:rPr lang="ru-RU" sz="2400" b="1" dirty="0" err="1">
                <a:solidFill>
                  <a:prstClr val="white"/>
                </a:solidFill>
              </a:rPr>
              <a:t>трицифрові</a:t>
            </a:r>
            <a:r>
              <a:rPr lang="ru-RU" sz="2400" b="1">
                <a:solidFill>
                  <a:prstClr val="white"/>
                </a:solidFill>
              </a:rPr>
              <a:t> числа</a:t>
            </a:r>
            <a:endParaRPr lang="uk-UA" sz="2400" b="1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3704427" y="1660783"/>
            <a:ext cx="7029381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b="1" dirty="0" err="1">
                <a:solidFill>
                  <a:schemeClr val="tx2">
                    <a:lumMod val="50000"/>
                  </a:schemeClr>
                </a:solidFill>
              </a:rPr>
              <a:t>Письмове</a:t>
            </a:r>
            <a:r>
              <a:rPr lang="ru-RU" sz="2800" b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ru-RU" sz="2800" b="1" dirty="0" err="1">
                <a:solidFill>
                  <a:schemeClr val="tx2">
                    <a:lumMod val="50000"/>
                  </a:schemeClr>
                </a:solidFill>
              </a:rPr>
              <a:t>знаходження</a:t>
            </a:r>
            <a:r>
              <a:rPr lang="ru-RU" sz="2800" b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ru-RU" sz="2800" b="1" dirty="0" err="1">
                <a:solidFill>
                  <a:schemeClr val="tx2">
                    <a:lumMod val="50000"/>
                  </a:schemeClr>
                </a:solidFill>
              </a:rPr>
              <a:t>числових</a:t>
            </a:r>
            <a:r>
              <a:rPr lang="ru-RU" sz="2800" b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ru-RU" sz="2800" b="1" dirty="0" err="1">
                <a:solidFill>
                  <a:schemeClr val="tx2">
                    <a:lumMod val="50000"/>
                  </a:schemeClr>
                </a:solidFill>
              </a:rPr>
              <a:t>значень</a:t>
            </a:r>
            <a:r>
              <a:rPr lang="ru-RU" sz="2800" b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ru-RU" sz="2800" b="1" dirty="0" err="1">
                <a:solidFill>
                  <a:schemeClr val="tx2">
                    <a:lumMod val="50000"/>
                  </a:schemeClr>
                </a:solidFill>
              </a:rPr>
              <a:t>добутків</a:t>
            </a:r>
            <a:r>
              <a:rPr lang="ru-RU" sz="2800" b="1" dirty="0">
                <a:solidFill>
                  <a:schemeClr val="tx2">
                    <a:lumMod val="50000"/>
                  </a:schemeClr>
                </a:solidFill>
              </a:rPr>
              <a:t> виду 1578∙43 і 1578∙403. </a:t>
            </a:r>
            <a:r>
              <a:rPr lang="ru-RU" sz="2800" b="1" dirty="0" err="1">
                <a:solidFill>
                  <a:schemeClr val="tx2">
                    <a:lumMod val="50000"/>
                  </a:schemeClr>
                </a:solidFill>
              </a:rPr>
              <a:t>Обчислення</a:t>
            </a:r>
            <a:r>
              <a:rPr lang="ru-RU" sz="2800" b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ru-RU" sz="2800" b="1" dirty="0" err="1">
                <a:solidFill>
                  <a:schemeClr val="tx2">
                    <a:lumMod val="50000"/>
                  </a:schemeClr>
                </a:solidFill>
              </a:rPr>
              <a:t>виразів</a:t>
            </a:r>
            <a:r>
              <a:rPr lang="ru-RU" sz="2800" b="1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ru-RU" sz="2800" b="1" dirty="0" err="1">
                <a:solidFill>
                  <a:schemeClr val="tx2">
                    <a:lumMod val="50000"/>
                  </a:schemeClr>
                </a:solidFill>
              </a:rPr>
              <a:t>Складання</a:t>
            </a:r>
            <a:r>
              <a:rPr lang="ru-RU" sz="2800" b="1" dirty="0">
                <a:solidFill>
                  <a:schemeClr val="tx2">
                    <a:lumMod val="50000"/>
                  </a:schemeClr>
                </a:solidFill>
              </a:rPr>
              <a:t> задач за схемою. </a:t>
            </a:r>
            <a:r>
              <a:rPr lang="ru-RU" sz="2800" b="1" dirty="0" err="1">
                <a:solidFill>
                  <a:schemeClr val="tx2">
                    <a:lumMod val="50000"/>
                  </a:schemeClr>
                </a:solidFill>
              </a:rPr>
              <a:t>Порівняння</a:t>
            </a:r>
            <a:r>
              <a:rPr lang="ru-RU" sz="2800" b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ru-RU" sz="2800" b="1" dirty="0" err="1">
                <a:solidFill>
                  <a:schemeClr val="tx2">
                    <a:lumMod val="50000"/>
                  </a:schemeClr>
                </a:solidFill>
              </a:rPr>
              <a:t>складених</a:t>
            </a:r>
            <a:r>
              <a:rPr lang="ru-RU" sz="2800" b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ru-RU" sz="2800" b="1" dirty="0" err="1">
                <a:solidFill>
                  <a:schemeClr val="tx2">
                    <a:lumMod val="50000"/>
                  </a:schemeClr>
                </a:solidFill>
              </a:rPr>
              <a:t>іменованих</a:t>
            </a:r>
            <a:r>
              <a:rPr lang="ru-RU" sz="2800" b="1" dirty="0">
                <a:solidFill>
                  <a:schemeClr val="tx2">
                    <a:lumMod val="50000"/>
                  </a:schemeClr>
                </a:solidFill>
              </a:rPr>
              <a:t> чисел </a:t>
            </a:r>
            <a:r>
              <a:rPr lang="ru-RU" sz="2800" b="1" dirty="0" err="1">
                <a:solidFill>
                  <a:schemeClr val="tx2">
                    <a:lumMod val="50000"/>
                  </a:schemeClr>
                </a:solidFill>
              </a:rPr>
              <a:t>виражених</a:t>
            </a:r>
            <a:r>
              <a:rPr lang="ru-RU" sz="2800" b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ru-RU" sz="2800" b="1" dirty="0" err="1">
                <a:solidFill>
                  <a:schemeClr val="tx2">
                    <a:lumMod val="50000"/>
                  </a:schemeClr>
                </a:solidFill>
              </a:rPr>
              <a:t>одиницями</a:t>
            </a:r>
            <a:r>
              <a:rPr lang="ru-RU" sz="2800" b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ru-RU" sz="2800" b="1" dirty="0" err="1">
                <a:solidFill>
                  <a:schemeClr val="tx2">
                    <a:lumMod val="50000"/>
                  </a:schemeClr>
                </a:solidFill>
              </a:rPr>
              <a:t>площі</a:t>
            </a:r>
            <a:r>
              <a:rPr lang="ru-RU" sz="2800" b="1" dirty="0">
                <a:solidFill>
                  <a:schemeClr val="tx2">
                    <a:lumMod val="50000"/>
                  </a:schemeClr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852498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Дата 1">
            <a:extLst>
              <a:ext uri="{FF2B5EF4-FFF2-40B4-BE49-F238E27FC236}">
                <a16:creationId xmlns:a16="http://schemas.microsoft.com/office/drawing/2014/main" id="{629DD63E-FFA1-4093-8517-FFE36A149B98}"/>
              </a:ext>
            </a:extLst>
          </p:cNvPr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21.04.2022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84189A-0FC4-4C4A-9221-A67D7411CA80}"/>
              </a:ext>
            </a:extLst>
          </p:cNvPr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178ED540-6F14-4477-AF34-A05D27D9FCB7}"/>
              </a:ext>
            </a:extLst>
          </p:cNvPr>
          <p:cNvSpPr/>
          <p:nvPr/>
        </p:nvSpPr>
        <p:spPr>
          <a:xfrm>
            <a:off x="0" y="5590803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99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CEEA515B-CD5E-4DDC-A4BB-C5BCB8F67398}"/>
              </a:ext>
            </a:extLst>
          </p:cNvPr>
          <p:cNvSpPr/>
          <p:nvPr/>
        </p:nvSpPr>
        <p:spPr>
          <a:xfrm>
            <a:off x="1305956" y="5582724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568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822011AF-9740-465E-AE08-5AAAAE6B9A01}"/>
              </a:ext>
            </a:extLst>
          </p:cNvPr>
          <p:cNvSpPr/>
          <p:nvPr/>
        </p:nvSpPr>
        <p:spPr>
          <a:xfrm>
            <a:off x="3314733" y="396313"/>
            <a:ext cx="8749112" cy="53336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solidFill>
                  <a:schemeClr val="bg1"/>
                </a:solidFill>
              </a:rPr>
              <a:t>Обчисли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E1FAD56A-84D7-4E72-AB3F-54831E762F78}"/>
              </a:ext>
            </a:extLst>
          </p:cNvPr>
          <p:cNvSpPr/>
          <p:nvPr/>
        </p:nvSpPr>
        <p:spPr>
          <a:xfrm>
            <a:off x="3662688" y="1244600"/>
            <a:ext cx="7767312" cy="963644"/>
          </a:xfrm>
          <a:prstGeom prst="roundRect">
            <a:avLst/>
          </a:prstGeom>
          <a:solidFill>
            <a:srgbClr val="92D050"/>
          </a:solidFill>
          <a:ln w="19050">
            <a:solidFill>
              <a:schemeClr val="tx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uk-UA" sz="2800" b="1" dirty="0">
                <a:solidFill>
                  <a:schemeClr val="tx1"/>
                </a:solidFill>
              </a:rPr>
              <a:t>            1529 · 703         704 · 1206         426 · 580</a:t>
            </a:r>
          </a:p>
          <a:p>
            <a:r>
              <a:rPr lang="uk-UA" sz="2800" b="1" dirty="0">
                <a:solidFill>
                  <a:schemeClr val="tx1"/>
                </a:solidFill>
              </a:rPr>
              <a:t>            908 · 270           506 · 908</a:t>
            </a:r>
            <a:endParaRPr lang="aa-ET" sz="2800" b="1" dirty="0">
              <a:solidFill>
                <a:schemeClr val="tx1"/>
              </a:solidFill>
            </a:endParaRPr>
          </a:p>
        </p:txBody>
      </p:sp>
      <p:sp>
        <p:nvSpPr>
          <p:cNvPr id="8" name="Прямоугольник: скругленные углы 6">
            <a:extLst>
              <a:ext uri="{FF2B5EF4-FFF2-40B4-BE49-F238E27FC236}">
                <a16:creationId xmlns:a16="http://schemas.microsoft.com/office/drawing/2014/main" id="{47628C51-4E8D-44F2-9FA2-564CA0F0BAF2}"/>
              </a:ext>
            </a:extLst>
          </p:cNvPr>
          <p:cNvSpPr/>
          <p:nvPr/>
        </p:nvSpPr>
        <p:spPr>
          <a:xfrm>
            <a:off x="915888" y="3256845"/>
            <a:ext cx="1250797" cy="388441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uk-UA" sz="3200" i="1" dirty="0">
                <a:solidFill>
                  <a:schemeClr val="tx1"/>
                </a:solidFill>
              </a:rPr>
              <a:t>4587</a:t>
            </a:r>
            <a:endParaRPr lang="aa-ET" sz="3200" i="1" dirty="0">
              <a:solidFill>
                <a:schemeClr val="tx1"/>
              </a:solidFill>
            </a:endParaRPr>
          </a:p>
        </p:txBody>
      </p:sp>
      <p:sp>
        <p:nvSpPr>
          <p:cNvPr id="12" name="Прямоугольник: скругленные углы 6">
            <a:extLst>
              <a:ext uri="{FF2B5EF4-FFF2-40B4-BE49-F238E27FC236}">
                <a16:creationId xmlns:a16="http://schemas.microsoft.com/office/drawing/2014/main" id="{47628C51-4E8D-44F2-9FA2-564CA0F0BAF2}"/>
              </a:ext>
            </a:extLst>
          </p:cNvPr>
          <p:cNvSpPr/>
          <p:nvPr/>
        </p:nvSpPr>
        <p:spPr>
          <a:xfrm>
            <a:off x="915890" y="2434419"/>
            <a:ext cx="1233760" cy="760665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uk-UA" sz="3200" i="1" dirty="0">
                <a:solidFill>
                  <a:schemeClr val="tx1"/>
                </a:solidFill>
              </a:rPr>
              <a:t>1529</a:t>
            </a:r>
          </a:p>
          <a:p>
            <a:pPr algn="r"/>
            <a:r>
              <a:rPr lang="uk-UA" sz="3200" i="1" dirty="0">
                <a:solidFill>
                  <a:schemeClr val="tx1"/>
                </a:solidFill>
              </a:rPr>
              <a:t>703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951468" y="2585173"/>
            <a:ext cx="385651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ru-RU" i="1" dirty="0"/>
              <a:t>х</a:t>
            </a:r>
          </a:p>
        </p:txBody>
      </p:sp>
      <p:sp>
        <p:nvSpPr>
          <p:cNvPr id="14" name="Прямоугольник: скругленные углы 6">
            <a:extLst>
              <a:ext uri="{FF2B5EF4-FFF2-40B4-BE49-F238E27FC236}">
                <a16:creationId xmlns:a16="http://schemas.microsoft.com/office/drawing/2014/main" id="{47628C51-4E8D-44F2-9FA2-564CA0F0BAF2}"/>
              </a:ext>
            </a:extLst>
          </p:cNvPr>
          <p:cNvSpPr/>
          <p:nvPr/>
        </p:nvSpPr>
        <p:spPr>
          <a:xfrm>
            <a:off x="445227" y="3663983"/>
            <a:ext cx="1250796" cy="381379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uk-UA" sz="3200" i="1" dirty="0">
                <a:solidFill>
                  <a:schemeClr val="tx1"/>
                </a:solidFill>
              </a:rPr>
              <a:t>10703</a:t>
            </a:r>
            <a:endParaRPr lang="aa-ET" sz="3200" i="1" dirty="0">
              <a:solidFill>
                <a:schemeClr val="tx1"/>
              </a:solidFill>
            </a:endParaRPr>
          </a:p>
        </p:txBody>
      </p:sp>
      <p:sp>
        <p:nvSpPr>
          <p:cNvPr id="17" name="Прямоугольник: скругленные углы 6">
            <a:extLst>
              <a:ext uri="{FF2B5EF4-FFF2-40B4-BE49-F238E27FC236}">
                <a16:creationId xmlns:a16="http://schemas.microsoft.com/office/drawing/2014/main" id="{47628C51-4E8D-44F2-9FA2-564CA0F0BAF2}"/>
              </a:ext>
            </a:extLst>
          </p:cNvPr>
          <p:cNvSpPr/>
          <p:nvPr/>
        </p:nvSpPr>
        <p:spPr>
          <a:xfrm>
            <a:off x="445227" y="4039729"/>
            <a:ext cx="1721458" cy="390665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uk-UA" sz="3200" i="1" dirty="0">
                <a:solidFill>
                  <a:schemeClr val="tx1"/>
                </a:solidFill>
              </a:rPr>
              <a:t>1074887</a:t>
            </a:r>
            <a:endParaRPr lang="aa-ET" sz="3200" i="1" dirty="0">
              <a:solidFill>
                <a:schemeClr val="tx1"/>
              </a:solidFill>
            </a:endParaRPr>
          </a:p>
        </p:txBody>
      </p:sp>
      <p:cxnSp>
        <p:nvCxnSpPr>
          <p:cNvPr id="18" name="Прямая соединительная линия 17">
            <a:extLst>
              <a:ext uri="{FF2B5EF4-FFF2-40B4-BE49-F238E27FC236}">
                <a16:creationId xmlns:a16="http://schemas.microsoft.com/office/drawing/2014/main" id="{08279B25-DE05-498E-8F35-8350D7C3CE4F}"/>
              </a:ext>
            </a:extLst>
          </p:cNvPr>
          <p:cNvCxnSpPr>
            <a:cxnSpLocks/>
          </p:cNvCxnSpPr>
          <p:nvPr/>
        </p:nvCxnSpPr>
        <p:spPr>
          <a:xfrm flipV="1">
            <a:off x="915887" y="3225964"/>
            <a:ext cx="1233763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>
            <a:extLst>
              <a:ext uri="{FF2B5EF4-FFF2-40B4-BE49-F238E27FC236}">
                <a16:creationId xmlns:a16="http://schemas.microsoft.com/office/drawing/2014/main" id="{08279B25-DE05-498E-8F35-8350D7C3CE4F}"/>
              </a:ext>
            </a:extLst>
          </p:cNvPr>
          <p:cNvCxnSpPr>
            <a:cxnSpLocks/>
          </p:cNvCxnSpPr>
          <p:nvPr/>
        </p:nvCxnSpPr>
        <p:spPr>
          <a:xfrm flipV="1">
            <a:off x="490812" y="4051475"/>
            <a:ext cx="1692615" cy="1258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Прямоугольник: скругленные углы 6">
            <a:extLst>
              <a:ext uri="{FF2B5EF4-FFF2-40B4-BE49-F238E27FC236}">
                <a16:creationId xmlns:a16="http://schemas.microsoft.com/office/drawing/2014/main" id="{47628C51-4E8D-44F2-9FA2-564CA0F0BAF2}"/>
              </a:ext>
            </a:extLst>
          </p:cNvPr>
          <p:cNvSpPr/>
          <p:nvPr/>
        </p:nvSpPr>
        <p:spPr>
          <a:xfrm>
            <a:off x="2876650" y="3235151"/>
            <a:ext cx="1250797" cy="388441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uk-UA" sz="3200" i="1" dirty="0">
                <a:solidFill>
                  <a:schemeClr val="tx1"/>
                </a:solidFill>
              </a:rPr>
              <a:t>6356</a:t>
            </a:r>
            <a:endParaRPr lang="aa-ET" sz="3200" i="1" dirty="0">
              <a:solidFill>
                <a:schemeClr val="tx1"/>
              </a:solidFill>
            </a:endParaRPr>
          </a:p>
        </p:txBody>
      </p:sp>
      <p:sp>
        <p:nvSpPr>
          <p:cNvPr id="21" name="Прямоугольник: скругленные углы 6">
            <a:extLst>
              <a:ext uri="{FF2B5EF4-FFF2-40B4-BE49-F238E27FC236}">
                <a16:creationId xmlns:a16="http://schemas.microsoft.com/office/drawing/2014/main" id="{47628C51-4E8D-44F2-9FA2-564CA0F0BAF2}"/>
              </a:ext>
            </a:extLst>
          </p:cNvPr>
          <p:cNvSpPr/>
          <p:nvPr/>
        </p:nvSpPr>
        <p:spPr>
          <a:xfrm>
            <a:off x="3154488" y="2425165"/>
            <a:ext cx="1233760" cy="760665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i="1" dirty="0">
                <a:solidFill>
                  <a:schemeClr val="tx1"/>
                </a:solidFill>
              </a:rPr>
              <a:t>908</a:t>
            </a:r>
          </a:p>
          <a:p>
            <a:pPr algn="r"/>
            <a:r>
              <a:rPr lang="uk-UA" sz="3200" i="1" dirty="0">
                <a:solidFill>
                  <a:schemeClr val="tx1"/>
                </a:solidFill>
              </a:rPr>
              <a:t>270</a:t>
            </a:r>
          </a:p>
        </p:txBody>
      </p:sp>
      <p:sp>
        <p:nvSpPr>
          <p:cNvPr id="22" name="Прямоугольник 21"/>
          <p:cNvSpPr/>
          <p:nvPr/>
        </p:nvSpPr>
        <p:spPr>
          <a:xfrm>
            <a:off x="3204133" y="2566653"/>
            <a:ext cx="385651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ru-RU" i="1" dirty="0"/>
              <a:t>х</a:t>
            </a:r>
          </a:p>
        </p:txBody>
      </p:sp>
      <p:sp>
        <p:nvSpPr>
          <p:cNvPr id="23" name="Прямоугольник: скругленные углы 6">
            <a:extLst>
              <a:ext uri="{FF2B5EF4-FFF2-40B4-BE49-F238E27FC236}">
                <a16:creationId xmlns:a16="http://schemas.microsoft.com/office/drawing/2014/main" id="{47628C51-4E8D-44F2-9FA2-564CA0F0BAF2}"/>
              </a:ext>
            </a:extLst>
          </p:cNvPr>
          <p:cNvSpPr/>
          <p:nvPr/>
        </p:nvSpPr>
        <p:spPr>
          <a:xfrm>
            <a:off x="2871102" y="3626778"/>
            <a:ext cx="1250796" cy="381379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uk-UA" sz="3200" i="1" dirty="0">
                <a:solidFill>
                  <a:schemeClr val="tx1"/>
                </a:solidFill>
              </a:rPr>
              <a:t>1816</a:t>
            </a:r>
            <a:endParaRPr lang="aa-ET" sz="3200" i="1" dirty="0">
              <a:solidFill>
                <a:schemeClr val="tx1"/>
              </a:solidFill>
            </a:endParaRPr>
          </a:p>
        </p:txBody>
      </p:sp>
      <p:sp>
        <p:nvSpPr>
          <p:cNvPr id="24" name="Прямоугольник: скругленные углы 6">
            <a:extLst>
              <a:ext uri="{FF2B5EF4-FFF2-40B4-BE49-F238E27FC236}">
                <a16:creationId xmlns:a16="http://schemas.microsoft.com/office/drawing/2014/main" id="{47628C51-4E8D-44F2-9FA2-564CA0F0BAF2}"/>
              </a:ext>
            </a:extLst>
          </p:cNvPr>
          <p:cNvSpPr/>
          <p:nvPr/>
        </p:nvSpPr>
        <p:spPr>
          <a:xfrm>
            <a:off x="2871102" y="4030475"/>
            <a:ext cx="1534181" cy="399919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uk-UA" sz="3200" i="1" dirty="0">
                <a:solidFill>
                  <a:schemeClr val="tx1"/>
                </a:solidFill>
              </a:rPr>
              <a:t>245160</a:t>
            </a:r>
            <a:endParaRPr lang="aa-ET" sz="3200" i="1" dirty="0">
              <a:solidFill>
                <a:schemeClr val="tx1"/>
              </a:solidFill>
            </a:endParaRPr>
          </a:p>
        </p:txBody>
      </p:sp>
      <p:cxnSp>
        <p:nvCxnSpPr>
          <p:cNvPr id="25" name="Прямая соединительная линия 24">
            <a:extLst>
              <a:ext uri="{FF2B5EF4-FFF2-40B4-BE49-F238E27FC236}">
                <a16:creationId xmlns:a16="http://schemas.microsoft.com/office/drawing/2014/main" id="{08279B25-DE05-498E-8F35-8350D7C3CE4F}"/>
              </a:ext>
            </a:extLst>
          </p:cNvPr>
          <p:cNvCxnSpPr>
            <a:cxnSpLocks/>
          </p:cNvCxnSpPr>
          <p:nvPr/>
        </p:nvCxnSpPr>
        <p:spPr>
          <a:xfrm flipV="1">
            <a:off x="3154485" y="3216710"/>
            <a:ext cx="1233763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>
            <a:extLst>
              <a:ext uri="{FF2B5EF4-FFF2-40B4-BE49-F238E27FC236}">
                <a16:creationId xmlns:a16="http://schemas.microsoft.com/office/drawing/2014/main" id="{08279B25-DE05-498E-8F35-8350D7C3CE4F}"/>
              </a:ext>
            </a:extLst>
          </p:cNvPr>
          <p:cNvCxnSpPr>
            <a:cxnSpLocks/>
          </p:cNvCxnSpPr>
          <p:nvPr/>
        </p:nvCxnSpPr>
        <p:spPr>
          <a:xfrm>
            <a:off x="2944706" y="4029882"/>
            <a:ext cx="1460577" cy="4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Прямоугольник: скругленные углы 6">
            <a:extLst>
              <a:ext uri="{FF2B5EF4-FFF2-40B4-BE49-F238E27FC236}">
                <a16:creationId xmlns:a16="http://schemas.microsoft.com/office/drawing/2014/main" id="{47628C51-4E8D-44F2-9FA2-564CA0F0BAF2}"/>
              </a:ext>
            </a:extLst>
          </p:cNvPr>
          <p:cNvSpPr/>
          <p:nvPr/>
        </p:nvSpPr>
        <p:spPr>
          <a:xfrm>
            <a:off x="5410119" y="3247591"/>
            <a:ext cx="1250797" cy="388441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uk-UA" sz="3200" i="1" dirty="0">
                <a:solidFill>
                  <a:schemeClr val="tx1"/>
                </a:solidFill>
              </a:rPr>
              <a:t>4824</a:t>
            </a:r>
            <a:endParaRPr lang="aa-ET" sz="3200" i="1" dirty="0">
              <a:solidFill>
                <a:schemeClr val="tx1"/>
              </a:solidFill>
            </a:endParaRPr>
          </a:p>
        </p:txBody>
      </p:sp>
      <p:sp>
        <p:nvSpPr>
          <p:cNvPr id="28" name="Прямоугольник: скругленные углы 6">
            <a:extLst>
              <a:ext uri="{FF2B5EF4-FFF2-40B4-BE49-F238E27FC236}">
                <a16:creationId xmlns:a16="http://schemas.microsoft.com/office/drawing/2014/main" id="{47628C51-4E8D-44F2-9FA2-564CA0F0BAF2}"/>
              </a:ext>
            </a:extLst>
          </p:cNvPr>
          <p:cNvSpPr/>
          <p:nvPr/>
        </p:nvSpPr>
        <p:spPr>
          <a:xfrm>
            <a:off x="5410121" y="2425165"/>
            <a:ext cx="1233760" cy="760665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uk-UA" sz="3200" i="1" dirty="0">
                <a:solidFill>
                  <a:schemeClr val="tx1"/>
                </a:solidFill>
              </a:rPr>
              <a:t>1206</a:t>
            </a:r>
          </a:p>
          <a:p>
            <a:pPr algn="r"/>
            <a:r>
              <a:rPr lang="uk-UA" sz="3200" i="1" dirty="0">
                <a:solidFill>
                  <a:schemeClr val="tx1"/>
                </a:solidFill>
              </a:rPr>
              <a:t>704</a:t>
            </a:r>
          </a:p>
        </p:txBody>
      </p:sp>
      <p:sp>
        <p:nvSpPr>
          <p:cNvPr id="29" name="Прямоугольник 28"/>
          <p:cNvSpPr/>
          <p:nvPr/>
        </p:nvSpPr>
        <p:spPr>
          <a:xfrm>
            <a:off x="5461410" y="2576512"/>
            <a:ext cx="385651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ru-RU" i="1" dirty="0"/>
              <a:t>х</a:t>
            </a:r>
          </a:p>
        </p:txBody>
      </p:sp>
      <p:sp>
        <p:nvSpPr>
          <p:cNvPr id="30" name="Прямоугольник: скругленные углы 6">
            <a:extLst>
              <a:ext uri="{FF2B5EF4-FFF2-40B4-BE49-F238E27FC236}">
                <a16:creationId xmlns:a16="http://schemas.microsoft.com/office/drawing/2014/main" id="{47628C51-4E8D-44F2-9FA2-564CA0F0BAF2}"/>
              </a:ext>
            </a:extLst>
          </p:cNvPr>
          <p:cNvSpPr/>
          <p:nvPr/>
        </p:nvSpPr>
        <p:spPr>
          <a:xfrm>
            <a:off x="5222840" y="3626778"/>
            <a:ext cx="1250796" cy="381379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uk-UA" sz="3200" i="1" dirty="0">
                <a:solidFill>
                  <a:schemeClr val="tx1"/>
                </a:solidFill>
              </a:rPr>
              <a:t>8442</a:t>
            </a:r>
            <a:endParaRPr lang="aa-ET" sz="3200" i="1" dirty="0">
              <a:solidFill>
                <a:schemeClr val="tx1"/>
              </a:solidFill>
            </a:endParaRPr>
          </a:p>
        </p:txBody>
      </p:sp>
      <p:sp>
        <p:nvSpPr>
          <p:cNvPr id="31" name="Прямоугольник: скругленные углы 6">
            <a:extLst>
              <a:ext uri="{FF2B5EF4-FFF2-40B4-BE49-F238E27FC236}">
                <a16:creationId xmlns:a16="http://schemas.microsoft.com/office/drawing/2014/main" id="{47628C51-4E8D-44F2-9FA2-564CA0F0BAF2}"/>
              </a:ext>
            </a:extLst>
          </p:cNvPr>
          <p:cNvSpPr/>
          <p:nvPr/>
        </p:nvSpPr>
        <p:spPr>
          <a:xfrm>
            <a:off x="5222840" y="4030475"/>
            <a:ext cx="1438076" cy="371532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uk-UA" sz="3200" i="1" dirty="0">
                <a:solidFill>
                  <a:schemeClr val="tx1"/>
                </a:solidFill>
              </a:rPr>
              <a:t>849024</a:t>
            </a:r>
            <a:endParaRPr lang="aa-ET" sz="3200" i="1" dirty="0">
              <a:solidFill>
                <a:schemeClr val="tx1"/>
              </a:solidFill>
            </a:endParaRPr>
          </a:p>
        </p:txBody>
      </p:sp>
      <p:cxnSp>
        <p:nvCxnSpPr>
          <p:cNvPr id="32" name="Прямая соединительная линия 31">
            <a:extLst>
              <a:ext uri="{FF2B5EF4-FFF2-40B4-BE49-F238E27FC236}">
                <a16:creationId xmlns:a16="http://schemas.microsoft.com/office/drawing/2014/main" id="{08279B25-DE05-498E-8F35-8350D7C3CE4F}"/>
              </a:ext>
            </a:extLst>
          </p:cNvPr>
          <p:cNvCxnSpPr>
            <a:cxnSpLocks/>
          </p:cNvCxnSpPr>
          <p:nvPr/>
        </p:nvCxnSpPr>
        <p:spPr>
          <a:xfrm flipV="1">
            <a:off x="5410118" y="3216710"/>
            <a:ext cx="1233763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>
            <a:extLst>
              <a:ext uri="{FF2B5EF4-FFF2-40B4-BE49-F238E27FC236}">
                <a16:creationId xmlns:a16="http://schemas.microsoft.com/office/drawing/2014/main" id="{08279B25-DE05-498E-8F35-8350D7C3CE4F}"/>
              </a:ext>
            </a:extLst>
          </p:cNvPr>
          <p:cNvCxnSpPr>
            <a:cxnSpLocks/>
          </p:cNvCxnSpPr>
          <p:nvPr/>
        </p:nvCxnSpPr>
        <p:spPr>
          <a:xfrm>
            <a:off x="5222840" y="4029882"/>
            <a:ext cx="1438076" cy="4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Прямоугольник: скругленные углы 6">
            <a:extLst>
              <a:ext uri="{FF2B5EF4-FFF2-40B4-BE49-F238E27FC236}">
                <a16:creationId xmlns:a16="http://schemas.microsoft.com/office/drawing/2014/main" id="{47628C51-4E8D-44F2-9FA2-564CA0F0BAF2}"/>
              </a:ext>
            </a:extLst>
          </p:cNvPr>
          <p:cNvSpPr/>
          <p:nvPr/>
        </p:nvSpPr>
        <p:spPr>
          <a:xfrm>
            <a:off x="7726898" y="3256845"/>
            <a:ext cx="1250797" cy="388441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uk-UA" sz="3200" i="1" dirty="0">
                <a:solidFill>
                  <a:schemeClr val="tx1"/>
                </a:solidFill>
              </a:rPr>
              <a:t>4048</a:t>
            </a:r>
            <a:endParaRPr lang="aa-ET" sz="3200" i="1" dirty="0">
              <a:solidFill>
                <a:schemeClr val="tx1"/>
              </a:solidFill>
            </a:endParaRPr>
          </a:p>
        </p:txBody>
      </p:sp>
      <p:sp>
        <p:nvSpPr>
          <p:cNvPr id="35" name="Прямоугольник: скругленные углы 6">
            <a:extLst>
              <a:ext uri="{FF2B5EF4-FFF2-40B4-BE49-F238E27FC236}">
                <a16:creationId xmlns:a16="http://schemas.microsoft.com/office/drawing/2014/main" id="{47628C51-4E8D-44F2-9FA2-564CA0F0BAF2}"/>
              </a:ext>
            </a:extLst>
          </p:cNvPr>
          <p:cNvSpPr/>
          <p:nvPr/>
        </p:nvSpPr>
        <p:spPr>
          <a:xfrm>
            <a:off x="7726900" y="2434419"/>
            <a:ext cx="1233760" cy="760665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uk-UA" sz="3200" i="1" dirty="0">
                <a:solidFill>
                  <a:schemeClr val="tx1"/>
                </a:solidFill>
              </a:rPr>
              <a:t>506</a:t>
            </a:r>
          </a:p>
          <a:p>
            <a:pPr algn="r"/>
            <a:r>
              <a:rPr lang="uk-UA" sz="3200" i="1" dirty="0">
                <a:solidFill>
                  <a:schemeClr val="tx1"/>
                </a:solidFill>
              </a:rPr>
              <a:t>908</a:t>
            </a:r>
          </a:p>
        </p:txBody>
      </p:sp>
      <p:sp>
        <p:nvSpPr>
          <p:cNvPr id="36" name="Прямоугольник 35"/>
          <p:cNvSpPr/>
          <p:nvPr/>
        </p:nvSpPr>
        <p:spPr>
          <a:xfrm>
            <a:off x="7934102" y="2585173"/>
            <a:ext cx="385651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ru-RU" i="1" dirty="0"/>
              <a:t>х</a:t>
            </a:r>
          </a:p>
        </p:txBody>
      </p:sp>
      <p:sp>
        <p:nvSpPr>
          <p:cNvPr id="37" name="Прямоугольник: скругленные углы 6">
            <a:extLst>
              <a:ext uri="{FF2B5EF4-FFF2-40B4-BE49-F238E27FC236}">
                <a16:creationId xmlns:a16="http://schemas.microsoft.com/office/drawing/2014/main" id="{47628C51-4E8D-44F2-9FA2-564CA0F0BAF2}"/>
              </a:ext>
            </a:extLst>
          </p:cNvPr>
          <p:cNvSpPr/>
          <p:nvPr/>
        </p:nvSpPr>
        <p:spPr>
          <a:xfrm>
            <a:off x="7501530" y="3635439"/>
            <a:ext cx="1250796" cy="381379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uk-UA" sz="3200" i="1" dirty="0">
                <a:solidFill>
                  <a:schemeClr val="tx1"/>
                </a:solidFill>
              </a:rPr>
              <a:t>4554</a:t>
            </a:r>
            <a:endParaRPr lang="aa-ET" sz="3200" i="1" dirty="0">
              <a:solidFill>
                <a:schemeClr val="tx1"/>
              </a:solidFill>
            </a:endParaRPr>
          </a:p>
        </p:txBody>
      </p:sp>
      <p:sp>
        <p:nvSpPr>
          <p:cNvPr id="38" name="Прямоугольник: скругленные углы 6">
            <a:extLst>
              <a:ext uri="{FF2B5EF4-FFF2-40B4-BE49-F238E27FC236}">
                <a16:creationId xmlns:a16="http://schemas.microsoft.com/office/drawing/2014/main" id="{47628C51-4E8D-44F2-9FA2-564CA0F0BAF2}"/>
              </a:ext>
            </a:extLst>
          </p:cNvPr>
          <p:cNvSpPr/>
          <p:nvPr/>
        </p:nvSpPr>
        <p:spPr>
          <a:xfrm>
            <a:off x="7484497" y="4039729"/>
            <a:ext cx="1493198" cy="444969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uk-UA" sz="3200" i="1" dirty="0">
                <a:solidFill>
                  <a:schemeClr val="tx1"/>
                </a:solidFill>
              </a:rPr>
              <a:t>459448</a:t>
            </a:r>
            <a:endParaRPr lang="aa-ET" sz="3200" i="1" dirty="0">
              <a:solidFill>
                <a:schemeClr val="tx1"/>
              </a:solidFill>
            </a:endParaRPr>
          </a:p>
        </p:txBody>
      </p:sp>
      <p:cxnSp>
        <p:nvCxnSpPr>
          <p:cNvPr id="39" name="Прямая соединительная линия 38">
            <a:extLst>
              <a:ext uri="{FF2B5EF4-FFF2-40B4-BE49-F238E27FC236}">
                <a16:creationId xmlns:a16="http://schemas.microsoft.com/office/drawing/2014/main" id="{08279B25-DE05-498E-8F35-8350D7C3CE4F}"/>
              </a:ext>
            </a:extLst>
          </p:cNvPr>
          <p:cNvCxnSpPr>
            <a:cxnSpLocks/>
          </p:cNvCxnSpPr>
          <p:nvPr/>
        </p:nvCxnSpPr>
        <p:spPr>
          <a:xfrm flipV="1">
            <a:off x="7726897" y="3225964"/>
            <a:ext cx="1233763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39">
            <a:extLst>
              <a:ext uri="{FF2B5EF4-FFF2-40B4-BE49-F238E27FC236}">
                <a16:creationId xmlns:a16="http://schemas.microsoft.com/office/drawing/2014/main" id="{08279B25-DE05-498E-8F35-8350D7C3CE4F}"/>
              </a:ext>
            </a:extLst>
          </p:cNvPr>
          <p:cNvCxnSpPr>
            <a:cxnSpLocks/>
          </p:cNvCxnSpPr>
          <p:nvPr/>
        </p:nvCxnSpPr>
        <p:spPr>
          <a:xfrm>
            <a:off x="7572111" y="4038543"/>
            <a:ext cx="1405584" cy="10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Прямоугольник: скругленные углы 6">
            <a:extLst>
              <a:ext uri="{FF2B5EF4-FFF2-40B4-BE49-F238E27FC236}">
                <a16:creationId xmlns:a16="http://schemas.microsoft.com/office/drawing/2014/main" id="{47628C51-4E8D-44F2-9FA2-564CA0F0BAF2}"/>
              </a:ext>
            </a:extLst>
          </p:cNvPr>
          <p:cNvSpPr/>
          <p:nvPr/>
        </p:nvSpPr>
        <p:spPr>
          <a:xfrm>
            <a:off x="9693671" y="3256252"/>
            <a:ext cx="1250797" cy="388441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uk-UA" sz="3200" i="1" dirty="0">
                <a:solidFill>
                  <a:schemeClr val="tx1"/>
                </a:solidFill>
              </a:rPr>
              <a:t>3408</a:t>
            </a:r>
            <a:endParaRPr lang="aa-ET" sz="3200" i="1" dirty="0">
              <a:solidFill>
                <a:schemeClr val="tx1"/>
              </a:solidFill>
            </a:endParaRPr>
          </a:p>
        </p:txBody>
      </p:sp>
      <p:sp>
        <p:nvSpPr>
          <p:cNvPr id="42" name="Прямоугольник: скругленные углы 6">
            <a:extLst>
              <a:ext uri="{FF2B5EF4-FFF2-40B4-BE49-F238E27FC236}">
                <a16:creationId xmlns:a16="http://schemas.microsoft.com/office/drawing/2014/main" id="{47628C51-4E8D-44F2-9FA2-564CA0F0BAF2}"/>
              </a:ext>
            </a:extLst>
          </p:cNvPr>
          <p:cNvSpPr/>
          <p:nvPr/>
        </p:nvSpPr>
        <p:spPr>
          <a:xfrm>
            <a:off x="9910495" y="2433826"/>
            <a:ext cx="1233760" cy="760665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i="1" dirty="0">
                <a:solidFill>
                  <a:schemeClr val="tx1"/>
                </a:solidFill>
              </a:rPr>
              <a:t>426</a:t>
            </a:r>
          </a:p>
          <a:p>
            <a:pPr algn="r"/>
            <a:r>
              <a:rPr lang="uk-UA" sz="3200" i="1" dirty="0">
                <a:solidFill>
                  <a:schemeClr val="tx1"/>
                </a:solidFill>
              </a:rPr>
              <a:t>580</a:t>
            </a:r>
          </a:p>
        </p:txBody>
      </p:sp>
      <p:sp>
        <p:nvSpPr>
          <p:cNvPr id="43" name="Прямоугольник 42"/>
          <p:cNvSpPr/>
          <p:nvPr/>
        </p:nvSpPr>
        <p:spPr>
          <a:xfrm>
            <a:off x="9982533" y="2593490"/>
            <a:ext cx="385651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ru-RU" i="1" dirty="0"/>
              <a:t>х</a:t>
            </a:r>
          </a:p>
        </p:txBody>
      </p:sp>
      <p:sp>
        <p:nvSpPr>
          <p:cNvPr id="44" name="Прямоугольник: скругленные углы 6">
            <a:extLst>
              <a:ext uri="{FF2B5EF4-FFF2-40B4-BE49-F238E27FC236}">
                <a16:creationId xmlns:a16="http://schemas.microsoft.com/office/drawing/2014/main" id="{47628C51-4E8D-44F2-9FA2-564CA0F0BAF2}"/>
              </a:ext>
            </a:extLst>
          </p:cNvPr>
          <p:cNvSpPr/>
          <p:nvPr/>
        </p:nvSpPr>
        <p:spPr>
          <a:xfrm>
            <a:off x="9717070" y="3651225"/>
            <a:ext cx="1250796" cy="381379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uk-UA" sz="3200" i="1" dirty="0">
                <a:solidFill>
                  <a:schemeClr val="tx1"/>
                </a:solidFill>
              </a:rPr>
              <a:t>2130</a:t>
            </a:r>
            <a:endParaRPr lang="aa-ET" sz="3200" i="1" dirty="0">
              <a:solidFill>
                <a:schemeClr val="tx1"/>
              </a:solidFill>
            </a:endParaRPr>
          </a:p>
        </p:txBody>
      </p:sp>
      <p:sp>
        <p:nvSpPr>
          <p:cNvPr id="45" name="Прямоугольник: скругленные углы 6">
            <a:extLst>
              <a:ext uri="{FF2B5EF4-FFF2-40B4-BE49-F238E27FC236}">
                <a16:creationId xmlns:a16="http://schemas.microsoft.com/office/drawing/2014/main" id="{47628C51-4E8D-44F2-9FA2-564CA0F0BAF2}"/>
              </a:ext>
            </a:extLst>
          </p:cNvPr>
          <p:cNvSpPr/>
          <p:nvPr/>
        </p:nvSpPr>
        <p:spPr>
          <a:xfrm>
            <a:off x="9717070" y="4039136"/>
            <a:ext cx="1459130" cy="418728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uk-UA" sz="3200" i="1" dirty="0">
                <a:solidFill>
                  <a:schemeClr val="tx1"/>
                </a:solidFill>
              </a:rPr>
              <a:t>247080</a:t>
            </a:r>
            <a:endParaRPr lang="aa-ET" sz="3200" i="1" dirty="0">
              <a:solidFill>
                <a:schemeClr val="tx1"/>
              </a:solidFill>
            </a:endParaRPr>
          </a:p>
        </p:txBody>
      </p:sp>
      <p:cxnSp>
        <p:nvCxnSpPr>
          <p:cNvPr id="46" name="Прямая соединительная линия 45">
            <a:extLst>
              <a:ext uri="{FF2B5EF4-FFF2-40B4-BE49-F238E27FC236}">
                <a16:creationId xmlns:a16="http://schemas.microsoft.com/office/drawing/2014/main" id="{08279B25-DE05-498E-8F35-8350D7C3CE4F}"/>
              </a:ext>
            </a:extLst>
          </p:cNvPr>
          <p:cNvCxnSpPr>
            <a:cxnSpLocks/>
          </p:cNvCxnSpPr>
          <p:nvPr/>
        </p:nvCxnSpPr>
        <p:spPr>
          <a:xfrm flipV="1">
            <a:off x="9925402" y="3225371"/>
            <a:ext cx="1233763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6">
            <a:extLst>
              <a:ext uri="{FF2B5EF4-FFF2-40B4-BE49-F238E27FC236}">
                <a16:creationId xmlns:a16="http://schemas.microsoft.com/office/drawing/2014/main" id="{08279B25-DE05-498E-8F35-8350D7C3CE4F}"/>
              </a:ext>
            </a:extLst>
          </p:cNvPr>
          <p:cNvCxnSpPr>
            <a:cxnSpLocks/>
          </p:cNvCxnSpPr>
          <p:nvPr/>
        </p:nvCxnSpPr>
        <p:spPr>
          <a:xfrm>
            <a:off x="9740130" y="4038543"/>
            <a:ext cx="1436070" cy="4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Рисунок 47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98217" y="4411322"/>
            <a:ext cx="2390775" cy="239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56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  <p:bldP spid="13" grpId="0"/>
      <p:bldP spid="14" grpId="0"/>
      <p:bldP spid="17" grpId="0"/>
      <p:bldP spid="20" grpId="0"/>
      <p:bldP spid="21" grpId="0"/>
      <p:bldP spid="22" grpId="0"/>
      <p:bldP spid="23" grpId="0"/>
      <p:bldP spid="24" grpId="0"/>
      <p:bldP spid="27" grpId="0"/>
      <p:bldP spid="28" grpId="0"/>
      <p:bldP spid="29" grpId="0"/>
      <p:bldP spid="30" grpId="0"/>
      <p:bldP spid="31" grpId="0"/>
      <p:bldP spid="34" grpId="0"/>
      <p:bldP spid="35" grpId="0"/>
      <p:bldP spid="36" grpId="0"/>
      <p:bldP spid="37" grpId="0"/>
      <p:bldP spid="38" grpId="0"/>
      <p:bldP spid="41" grpId="0"/>
      <p:bldP spid="42" grpId="0"/>
      <p:bldP spid="43" grpId="0"/>
      <p:bldP spid="44" grpId="0"/>
      <p:bldP spid="4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69917" y="3663889"/>
            <a:ext cx="3709330" cy="2063315"/>
          </a:xfrm>
          <a:prstGeom prst="rect">
            <a:avLst/>
          </a:prstGeom>
        </p:spPr>
      </p:pic>
      <p:sp>
        <p:nvSpPr>
          <p:cNvPr id="9" name="Дата 1">
            <a:extLst>
              <a:ext uri="{FF2B5EF4-FFF2-40B4-BE49-F238E27FC236}">
                <a16:creationId xmlns:a16="http://schemas.microsoft.com/office/drawing/2014/main" id="{629DD63E-FFA1-4093-8517-FFE36A149B98}"/>
              </a:ext>
            </a:extLst>
          </p:cNvPr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21.04.2022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84189A-0FC4-4C4A-9221-A67D7411CA80}"/>
              </a:ext>
            </a:extLst>
          </p:cNvPr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178ED540-6F14-4477-AF34-A05D27D9FCB7}"/>
              </a:ext>
            </a:extLst>
          </p:cNvPr>
          <p:cNvSpPr/>
          <p:nvPr/>
        </p:nvSpPr>
        <p:spPr>
          <a:xfrm>
            <a:off x="0" y="5590803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99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CEEA515B-CD5E-4DDC-A4BB-C5BCB8F67398}"/>
              </a:ext>
            </a:extLst>
          </p:cNvPr>
          <p:cNvSpPr/>
          <p:nvPr/>
        </p:nvSpPr>
        <p:spPr>
          <a:xfrm>
            <a:off x="0" y="4356996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569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822011AF-9740-465E-AE08-5AAAAE6B9A01}"/>
              </a:ext>
            </a:extLst>
          </p:cNvPr>
          <p:cNvSpPr/>
          <p:nvPr/>
        </p:nvSpPr>
        <p:spPr>
          <a:xfrm>
            <a:off x="3314733" y="396313"/>
            <a:ext cx="8749112" cy="53336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solidFill>
                  <a:schemeClr val="bg1"/>
                </a:solidFill>
              </a:rPr>
              <a:t>Розв'яжи задачу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E80936FB-A127-42E5-99EB-952630980067}"/>
              </a:ext>
            </a:extLst>
          </p:cNvPr>
          <p:cNvSpPr/>
          <p:nvPr/>
        </p:nvSpPr>
        <p:spPr>
          <a:xfrm>
            <a:off x="1241015" y="1245745"/>
            <a:ext cx="10679786" cy="2200358"/>
          </a:xfrm>
          <a:prstGeom prst="round2DiagRect">
            <a:avLst>
              <a:gd name="adj1" fmla="val 11352"/>
              <a:gd name="adj2" fmla="val 50000"/>
            </a:avLst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b="1" spc="-150" dirty="0">
                <a:solidFill>
                  <a:schemeClr val="tx1"/>
                </a:solidFill>
              </a:rPr>
              <a:t>Літаку потрібно було пролетіти 4500 км. Перші 3 год він летів зі швидкістю 695 км/год, а наступні 2 год - зі швидкістю 642 км/ГОД. Скільки кілометрів залишилося пролетіти літакові? </a:t>
            </a:r>
            <a:endParaRPr lang="aa-ET" sz="3200" b="1" spc="-150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1528665" y="3791423"/>
            <a:ext cx="8416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2280652" y="3791423"/>
            <a:ext cx="245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695·3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0DAEF92-6706-410D-B318-4BD48F6CCF1F}"/>
              </a:ext>
            </a:extLst>
          </p:cNvPr>
          <p:cNvSpPr txBox="1"/>
          <p:nvPr/>
        </p:nvSpPr>
        <p:spPr>
          <a:xfrm>
            <a:off x="3330752" y="3791423"/>
            <a:ext cx="62529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=2085(км) пролетів за 3 год;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1528664" y="4340250"/>
            <a:ext cx="8416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2294905" y="4332321"/>
            <a:ext cx="245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642·2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0DAEF92-6706-410D-B318-4BD48F6CCF1F}"/>
              </a:ext>
            </a:extLst>
          </p:cNvPr>
          <p:cNvSpPr txBox="1"/>
          <p:nvPr/>
        </p:nvSpPr>
        <p:spPr>
          <a:xfrm>
            <a:off x="3330751" y="4313454"/>
            <a:ext cx="59075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=1284(км) пролетів за 2 год;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1528664" y="4952892"/>
            <a:ext cx="8416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2280652" y="4952892"/>
            <a:ext cx="3380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4500-2085-1284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0DAEF92-6706-410D-B318-4BD48F6CCF1F}"/>
              </a:ext>
            </a:extLst>
          </p:cNvPr>
          <p:cNvSpPr txBox="1"/>
          <p:nvPr/>
        </p:nvSpPr>
        <p:spPr>
          <a:xfrm>
            <a:off x="5191987" y="4952892"/>
            <a:ext cx="27778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=1131(км)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1510675" y="5546409"/>
            <a:ext cx="2336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-15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Відповідь: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0DAEF92-6706-410D-B318-4BD48F6CCF1F}"/>
              </a:ext>
            </a:extLst>
          </p:cNvPr>
          <p:cNvSpPr txBox="1"/>
          <p:nvPr/>
        </p:nvSpPr>
        <p:spPr>
          <a:xfrm>
            <a:off x="3088510" y="5564087"/>
            <a:ext cx="78703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літакові залишилось пролетіти 1131 км. </a:t>
            </a:r>
          </a:p>
        </p:txBody>
      </p:sp>
    </p:spTree>
    <p:extLst>
      <p:ext uri="{BB962C8B-B14F-4D97-AF65-F5344CB8AC3E}">
        <p14:creationId xmlns:p14="http://schemas.microsoft.com/office/powerpoint/2010/main" val="3074615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  <p:bldP spid="13" grpId="0"/>
      <p:bldP spid="14" grpId="0"/>
      <p:bldP spid="17" grpId="0"/>
      <p:bldP spid="18" grpId="0"/>
      <p:bldP spid="19" grpId="0"/>
      <p:bldP spid="20" grpId="0"/>
      <p:bldP spid="21" grpId="0"/>
      <p:bldP spid="22" grpId="0"/>
      <p:bldP spid="2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Дата 1">
            <a:extLst>
              <a:ext uri="{FF2B5EF4-FFF2-40B4-BE49-F238E27FC236}">
                <a16:creationId xmlns:a16="http://schemas.microsoft.com/office/drawing/2014/main" id="{629DD63E-FFA1-4093-8517-FFE36A149B98}"/>
              </a:ext>
            </a:extLst>
          </p:cNvPr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21.04.2022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84189A-0FC4-4C4A-9221-A67D7411CA80}"/>
              </a:ext>
            </a:extLst>
          </p:cNvPr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178ED540-6F14-4477-AF34-A05D27D9FCB7}"/>
              </a:ext>
            </a:extLst>
          </p:cNvPr>
          <p:cNvSpPr/>
          <p:nvPr/>
        </p:nvSpPr>
        <p:spPr>
          <a:xfrm>
            <a:off x="0" y="5590803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100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CEEA515B-CD5E-4DDC-A4BB-C5BCB8F67398}"/>
              </a:ext>
            </a:extLst>
          </p:cNvPr>
          <p:cNvSpPr/>
          <p:nvPr/>
        </p:nvSpPr>
        <p:spPr>
          <a:xfrm>
            <a:off x="0" y="4356996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570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822011AF-9740-465E-AE08-5AAAAE6B9A01}"/>
              </a:ext>
            </a:extLst>
          </p:cNvPr>
          <p:cNvSpPr/>
          <p:nvPr/>
        </p:nvSpPr>
        <p:spPr>
          <a:xfrm>
            <a:off x="3314733" y="396313"/>
            <a:ext cx="8749112" cy="53336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solidFill>
                  <a:schemeClr val="bg1"/>
                </a:solidFill>
              </a:rPr>
              <a:t>Склади задачу за схемою, склади обернену й заповни схему в зошиті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E80936FB-A127-42E5-99EB-952630980067}"/>
              </a:ext>
            </a:extLst>
          </p:cNvPr>
          <p:cNvSpPr/>
          <p:nvPr/>
        </p:nvSpPr>
        <p:spPr>
          <a:xfrm>
            <a:off x="3614395" y="1520692"/>
            <a:ext cx="5389696" cy="1842248"/>
          </a:xfrm>
          <a:prstGeom prst="snip2DiagRect">
            <a:avLst/>
          </a:prstGeom>
          <a:solidFill>
            <a:srgbClr val="92D050"/>
          </a:solidFill>
          <a:ln w="28575"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 sz="3000" b="1" dirty="0">
              <a:solidFill>
                <a:schemeClr val="tx1"/>
              </a:solidFill>
            </a:endParaRPr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4098905" y="2503212"/>
            <a:ext cx="4542120" cy="1736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/>
          <p:nvPr/>
        </p:nvCxnSpPr>
        <p:spPr>
          <a:xfrm flipH="1" flipV="1">
            <a:off x="6515508" y="2220189"/>
            <a:ext cx="1201804" cy="7500"/>
          </a:xfrm>
          <a:prstGeom prst="straightConnector1">
            <a:avLst/>
          </a:prstGeom>
          <a:ln w="28575">
            <a:solidFill>
              <a:srgbClr val="1694E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/>
          <p:nvPr/>
        </p:nvCxnSpPr>
        <p:spPr>
          <a:xfrm flipV="1">
            <a:off x="4098905" y="2206873"/>
            <a:ext cx="1364873" cy="4026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Прямоугольник 13"/>
          <p:cNvSpPr/>
          <p:nvPr/>
        </p:nvSpPr>
        <p:spPr>
          <a:xfrm>
            <a:off x="4050628" y="1695508"/>
            <a:ext cx="13059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400" dirty="0"/>
              <a:t>4</a:t>
            </a:r>
            <a:r>
              <a:rPr lang="en-US" sz="2400" dirty="0"/>
              <a:t> </a:t>
            </a:r>
            <a:r>
              <a:rPr lang="ru-RU" sz="2400" dirty="0"/>
              <a:t>км/год</a:t>
            </a:r>
          </a:p>
        </p:txBody>
      </p:sp>
      <p:sp>
        <p:nvSpPr>
          <p:cNvPr id="17" name="Прямоугольник 16"/>
          <p:cNvSpPr/>
          <p:nvPr/>
        </p:nvSpPr>
        <p:spPr>
          <a:xfrm>
            <a:off x="6385697" y="1769969"/>
            <a:ext cx="14614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400" dirty="0"/>
              <a:t>15</a:t>
            </a:r>
            <a:r>
              <a:rPr lang="en-US" sz="2400" dirty="0"/>
              <a:t> </a:t>
            </a:r>
            <a:r>
              <a:rPr lang="ru-RU" sz="2400" dirty="0"/>
              <a:t>км/год</a:t>
            </a:r>
          </a:p>
        </p:txBody>
      </p:sp>
      <p:sp>
        <p:nvSpPr>
          <p:cNvPr id="18" name="Прямоугольник 17"/>
          <p:cNvSpPr/>
          <p:nvPr/>
        </p:nvSpPr>
        <p:spPr>
          <a:xfrm>
            <a:off x="6785229" y="2748175"/>
            <a:ext cx="6623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t</a:t>
            </a:r>
            <a:r>
              <a:rPr lang="uk-UA" sz="2400" dirty="0"/>
              <a:t> - ?</a:t>
            </a:r>
            <a:endParaRPr lang="ru-RU" sz="2400" dirty="0"/>
          </a:p>
        </p:txBody>
      </p:sp>
      <p:sp>
        <p:nvSpPr>
          <p:cNvPr id="19" name="Прямоугольник 18"/>
          <p:cNvSpPr/>
          <p:nvPr/>
        </p:nvSpPr>
        <p:spPr>
          <a:xfrm>
            <a:off x="5077722" y="2711279"/>
            <a:ext cx="9156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400" dirty="0"/>
              <a:t>57 км</a:t>
            </a:r>
            <a:endParaRPr lang="ru-RU" sz="2400" dirty="0"/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5628879" y="2448981"/>
            <a:ext cx="0" cy="164261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Ліва фігурна дужка 8">
            <a:extLst>
              <a:ext uri="{FF2B5EF4-FFF2-40B4-BE49-F238E27FC236}">
                <a16:creationId xmlns:a16="http://schemas.microsoft.com/office/drawing/2014/main" id="{E36B9069-03F9-4B0B-96D2-29AC3245AC7E}"/>
              </a:ext>
            </a:extLst>
          </p:cNvPr>
          <p:cNvSpPr/>
          <p:nvPr/>
        </p:nvSpPr>
        <p:spPr>
          <a:xfrm rot="16200000">
            <a:off x="6209859" y="420159"/>
            <a:ext cx="320214" cy="4542117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uk-UA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3101971" y="3990770"/>
            <a:ext cx="8416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3853958" y="3990770"/>
            <a:ext cx="245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4+15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0DAEF92-6706-410D-B318-4BD48F6CCF1F}"/>
              </a:ext>
            </a:extLst>
          </p:cNvPr>
          <p:cNvSpPr txBox="1"/>
          <p:nvPr/>
        </p:nvSpPr>
        <p:spPr>
          <a:xfrm>
            <a:off x="4830374" y="3965890"/>
            <a:ext cx="62529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=19(км/год)швидкість зближення;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3087717" y="4607764"/>
            <a:ext cx="8416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3853958" y="4599835"/>
            <a:ext cx="245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57:19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0DAEF92-6706-410D-B318-4BD48F6CCF1F}"/>
              </a:ext>
            </a:extLst>
          </p:cNvPr>
          <p:cNvSpPr txBox="1"/>
          <p:nvPr/>
        </p:nvSpPr>
        <p:spPr>
          <a:xfrm>
            <a:off x="4990266" y="4581425"/>
            <a:ext cx="59075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=3(год)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3047537" y="5208900"/>
            <a:ext cx="2336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-15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Відповідь: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0DAEF92-6706-410D-B318-4BD48F6CCF1F}"/>
              </a:ext>
            </a:extLst>
          </p:cNvPr>
          <p:cNvSpPr txBox="1"/>
          <p:nvPr/>
        </p:nvSpPr>
        <p:spPr>
          <a:xfrm>
            <a:off x="4625788" y="5208900"/>
            <a:ext cx="78703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час до зустрічі 3 год. </a:t>
            </a:r>
          </a:p>
        </p:txBody>
      </p:sp>
      <p:pic>
        <p:nvPicPr>
          <p:cNvPr id="34" name="Picture 2" descr="image 1706997 - cartoon dirt bike rider PNG image with transparent  background | TOP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33" b="99302" l="357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414291" y="4196894"/>
            <a:ext cx="2286000" cy="2337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6087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5" grpId="0"/>
      <p:bldP spid="26" grpId="0"/>
      <p:bldP spid="27" grpId="0"/>
      <p:bldP spid="28" grpId="0"/>
      <p:bldP spid="29" grpId="0"/>
      <p:bldP spid="3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Дата 1">
            <a:extLst>
              <a:ext uri="{FF2B5EF4-FFF2-40B4-BE49-F238E27FC236}">
                <a16:creationId xmlns:a16="http://schemas.microsoft.com/office/drawing/2014/main" id="{629DD63E-FFA1-4093-8517-FFE36A149B98}"/>
              </a:ext>
            </a:extLst>
          </p:cNvPr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21.04.2022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84189A-0FC4-4C4A-9221-A67D7411CA80}"/>
              </a:ext>
            </a:extLst>
          </p:cNvPr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178ED540-6F14-4477-AF34-A05D27D9FCB7}"/>
              </a:ext>
            </a:extLst>
          </p:cNvPr>
          <p:cNvSpPr/>
          <p:nvPr/>
        </p:nvSpPr>
        <p:spPr>
          <a:xfrm>
            <a:off x="0" y="5590803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100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CEEA515B-CD5E-4DDC-A4BB-C5BCB8F67398}"/>
              </a:ext>
            </a:extLst>
          </p:cNvPr>
          <p:cNvSpPr/>
          <p:nvPr/>
        </p:nvSpPr>
        <p:spPr>
          <a:xfrm>
            <a:off x="0" y="4356996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570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822011AF-9740-465E-AE08-5AAAAE6B9A01}"/>
              </a:ext>
            </a:extLst>
          </p:cNvPr>
          <p:cNvSpPr/>
          <p:nvPr/>
        </p:nvSpPr>
        <p:spPr>
          <a:xfrm>
            <a:off x="3314733" y="396313"/>
            <a:ext cx="8749112" cy="53336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solidFill>
                  <a:schemeClr val="bg1"/>
                </a:solidFill>
              </a:rPr>
              <a:t>Склади задачу за схемою, склади обернену й заповни схему в зошиті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E80936FB-A127-42E5-99EB-952630980067}"/>
              </a:ext>
            </a:extLst>
          </p:cNvPr>
          <p:cNvSpPr/>
          <p:nvPr/>
        </p:nvSpPr>
        <p:spPr>
          <a:xfrm>
            <a:off x="3052482" y="1553473"/>
            <a:ext cx="5389696" cy="1842248"/>
          </a:xfrm>
          <a:prstGeom prst="snip2DiagRect">
            <a:avLst/>
          </a:prstGeom>
          <a:solidFill>
            <a:srgbClr val="92D050"/>
          </a:solidFill>
          <a:ln w="28575"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 sz="3000" b="1" dirty="0">
              <a:solidFill>
                <a:schemeClr val="tx1"/>
              </a:solidFill>
            </a:endParaRPr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3536992" y="2535993"/>
            <a:ext cx="4542120" cy="1736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/>
          <p:nvPr/>
        </p:nvCxnSpPr>
        <p:spPr>
          <a:xfrm flipH="1" flipV="1">
            <a:off x="5953595" y="2252970"/>
            <a:ext cx="1201804" cy="7500"/>
          </a:xfrm>
          <a:prstGeom prst="straightConnector1">
            <a:avLst/>
          </a:prstGeom>
          <a:ln w="28575">
            <a:solidFill>
              <a:srgbClr val="1694E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/>
          <p:nvPr/>
        </p:nvCxnSpPr>
        <p:spPr>
          <a:xfrm flipV="1">
            <a:off x="3536992" y="2239654"/>
            <a:ext cx="1364873" cy="4026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Прямоугольник 13"/>
          <p:cNvSpPr/>
          <p:nvPr/>
        </p:nvSpPr>
        <p:spPr>
          <a:xfrm>
            <a:off x="3522480" y="1700073"/>
            <a:ext cx="1305935" cy="4616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uk-UA" sz="2400" dirty="0"/>
              <a:t>4</a:t>
            </a:r>
            <a:r>
              <a:rPr lang="en-US" sz="2400" dirty="0"/>
              <a:t> </a:t>
            </a:r>
            <a:r>
              <a:rPr lang="ru-RU" sz="2400" dirty="0"/>
              <a:t>км/год</a:t>
            </a:r>
          </a:p>
        </p:txBody>
      </p:sp>
      <p:sp>
        <p:nvSpPr>
          <p:cNvPr id="18" name="Прямоугольник 17"/>
          <p:cNvSpPr/>
          <p:nvPr/>
        </p:nvSpPr>
        <p:spPr>
          <a:xfrm>
            <a:off x="4083635" y="2756006"/>
            <a:ext cx="5196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t</a:t>
            </a:r>
            <a:r>
              <a:rPr lang="uk-UA" sz="2400" dirty="0"/>
              <a:t> - </a:t>
            </a:r>
            <a:endParaRPr lang="ru-RU" sz="2400" dirty="0"/>
          </a:p>
        </p:txBody>
      </p:sp>
      <p:sp>
        <p:nvSpPr>
          <p:cNvPr id="19" name="Прямоугольник 18"/>
          <p:cNvSpPr/>
          <p:nvPr/>
        </p:nvSpPr>
        <p:spPr>
          <a:xfrm>
            <a:off x="6748292" y="2798820"/>
            <a:ext cx="3994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s-</a:t>
            </a:r>
            <a:endParaRPr lang="ru-RU" sz="2400" dirty="0"/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5066966" y="2481762"/>
            <a:ext cx="0" cy="164261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Ліва фігурна дужка 8">
            <a:extLst>
              <a:ext uri="{FF2B5EF4-FFF2-40B4-BE49-F238E27FC236}">
                <a16:creationId xmlns:a16="http://schemas.microsoft.com/office/drawing/2014/main" id="{E36B9069-03F9-4B0B-96D2-29AC3245AC7E}"/>
              </a:ext>
            </a:extLst>
          </p:cNvPr>
          <p:cNvSpPr/>
          <p:nvPr/>
        </p:nvSpPr>
        <p:spPr>
          <a:xfrm rot="16200000">
            <a:off x="5647946" y="452940"/>
            <a:ext cx="320214" cy="4542117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uk-UA" dirty="0"/>
          </a:p>
        </p:txBody>
      </p:sp>
      <p:sp>
        <p:nvSpPr>
          <p:cNvPr id="30" name="Прямоугольник 29"/>
          <p:cNvSpPr/>
          <p:nvPr/>
        </p:nvSpPr>
        <p:spPr>
          <a:xfrm>
            <a:off x="5901529" y="1731542"/>
            <a:ext cx="1461426" cy="4616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400" dirty="0"/>
              <a:t>15 </a:t>
            </a:r>
            <a:r>
              <a:rPr lang="ru-RU" sz="2400" dirty="0"/>
              <a:t>км/год</a:t>
            </a:r>
          </a:p>
        </p:txBody>
      </p:sp>
      <p:sp>
        <p:nvSpPr>
          <p:cNvPr id="31" name="Прямоугольник 30"/>
          <p:cNvSpPr/>
          <p:nvPr/>
        </p:nvSpPr>
        <p:spPr>
          <a:xfrm>
            <a:off x="4515737" y="2803533"/>
            <a:ext cx="836255" cy="4616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400" dirty="0"/>
              <a:t>3 </a:t>
            </a:r>
            <a:r>
              <a:rPr lang="uk-UA" sz="2400" dirty="0"/>
              <a:t>год</a:t>
            </a:r>
            <a:endParaRPr lang="ru-RU" sz="2400" dirty="0"/>
          </a:p>
        </p:txBody>
      </p:sp>
      <p:sp>
        <p:nvSpPr>
          <p:cNvPr id="32" name="Прямоугольник 31"/>
          <p:cNvSpPr/>
          <p:nvPr/>
        </p:nvSpPr>
        <p:spPr>
          <a:xfrm>
            <a:off x="7147760" y="2803533"/>
            <a:ext cx="327334" cy="4616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uk-UA" sz="2400" dirty="0"/>
              <a:t>?</a:t>
            </a:r>
            <a:endParaRPr lang="ru-RU" sz="24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2980947" y="3979337"/>
            <a:ext cx="8416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3732934" y="3979337"/>
            <a:ext cx="245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4+15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0DAEF92-6706-410D-B318-4BD48F6CCF1F}"/>
              </a:ext>
            </a:extLst>
          </p:cNvPr>
          <p:cNvSpPr txBox="1"/>
          <p:nvPr/>
        </p:nvSpPr>
        <p:spPr>
          <a:xfrm>
            <a:off x="4709350" y="3954457"/>
            <a:ext cx="62529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=19(км/год)швидкість зближення;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2966693" y="4596331"/>
            <a:ext cx="8416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3732934" y="4588402"/>
            <a:ext cx="245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19·3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0DAEF92-6706-410D-B318-4BD48F6CCF1F}"/>
              </a:ext>
            </a:extLst>
          </p:cNvPr>
          <p:cNvSpPr txBox="1"/>
          <p:nvPr/>
        </p:nvSpPr>
        <p:spPr>
          <a:xfrm>
            <a:off x="4869242" y="4569992"/>
            <a:ext cx="59075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=57(км) 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2926513" y="5197467"/>
            <a:ext cx="2336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-15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Відповідь: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0DAEF92-6706-410D-B318-4BD48F6CCF1F}"/>
              </a:ext>
            </a:extLst>
          </p:cNvPr>
          <p:cNvSpPr txBox="1"/>
          <p:nvPr/>
        </p:nvSpPr>
        <p:spPr>
          <a:xfrm>
            <a:off x="4504764" y="5197467"/>
            <a:ext cx="78703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57 км. </a:t>
            </a:r>
          </a:p>
        </p:txBody>
      </p:sp>
      <p:pic>
        <p:nvPicPr>
          <p:cNvPr id="42" name="Picture 2" descr="image 1706997 - cartoon dirt bike rider PNG image with transparent  background | TOP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33" b="99302" l="357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551671" y="4318814"/>
            <a:ext cx="2286000" cy="2337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7241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Оригинал - Схема вышивки «Уточка в детскую» - Автор «rybka6» - Авторы -  Вышивка крестом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76849" y="3946583"/>
            <a:ext cx="1871398" cy="2213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Дата 1">
            <a:extLst>
              <a:ext uri="{FF2B5EF4-FFF2-40B4-BE49-F238E27FC236}">
                <a16:creationId xmlns:a16="http://schemas.microsoft.com/office/drawing/2014/main" id="{629DD63E-FFA1-4093-8517-FFE36A149B98}"/>
              </a:ext>
            </a:extLst>
          </p:cNvPr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21.04.2022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84189A-0FC4-4C4A-9221-A67D7411CA80}"/>
              </a:ext>
            </a:extLst>
          </p:cNvPr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178ED540-6F14-4477-AF34-A05D27D9FCB7}"/>
              </a:ext>
            </a:extLst>
          </p:cNvPr>
          <p:cNvSpPr/>
          <p:nvPr/>
        </p:nvSpPr>
        <p:spPr>
          <a:xfrm>
            <a:off x="0" y="5590803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100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CEEA515B-CD5E-4DDC-A4BB-C5BCB8F67398}"/>
              </a:ext>
            </a:extLst>
          </p:cNvPr>
          <p:cNvSpPr/>
          <p:nvPr/>
        </p:nvSpPr>
        <p:spPr>
          <a:xfrm>
            <a:off x="0" y="4356996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571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822011AF-9740-465E-AE08-5AAAAE6B9A01}"/>
              </a:ext>
            </a:extLst>
          </p:cNvPr>
          <p:cNvSpPr/>
          <p:nvPr/>
        </p:nvSpPr>
        <p:spPr>
          <a:xfrm>
            <a:off x="3314733" y="396313"/>
            <a:ext cx="8749112" cy="53336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solidFill>
                  <a:schemeClr val="bg1"/>
                </a:solidFill>
              </a:rPr>
              <a:t>Розв'яжи задачу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E80936FB-A127-42E5-99EB-952630980067}"/>
              </a:ext>
            </a:extLst>
          </p:cNvPr>
          <p:cNvSpPr/>
          <p:nvPr/>
        </p:nvSpPr>
        <p:spPr>
          <a:xfrm>
            <a:off x="1359273" y="1456402"/>
            <a:ext cx="8212402" cy="4454520"/>
          </a:xfrm>
          <a:prstGeom prst="doubleWave">
            <a:avLst>
              <a:gd name="adj1" fmla="val 1545"/>
              <a:gd name="adj2" fmla="val -727"/>
            </a:avLst>
          </a:prstGeom>
          <a:solidFill>
            <a:srgbClr val="92D050"/>
          </a:solidFill>
          <a:ln w="28575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000" b="1" dirty="0">
                <a:solidFill>
                  <a:schemeClr val="tx1"/>
                </a:solidFill>
              </a:rPr>
              <a:t>Брат із сестрою вийшли з дому до школи </a:t>
            </a:r>
          </a:p>
          <a:p>
            <a:pPr algn="ctr"/>
            <a:r>
              <a:rPr lang="uk-UA" sz="3000" b="1" dirty="0">
                <a:solidFill>
                  <a:schemeClr val="tx1"/>
                </a:solidFill>
              </a:rPr>
              <a:t>о 7 год 40 хв. Вони рухалися зі швидкістю </a:t>
            </a:r>
          </a:p>
          <a:p>
            <a:pPr algn="ctr"/>
            <a:r>
              <a:rPr lang="uk-UA" sz="3000" b="1" dirty="0">
                <a:solidFill>
                  <a:schemeClr val="tx1"/>
                </a:solidFill>
              </a:rPr>
              <a:t>50 м/хв і до школи повинні були прийти </a:t>
            </a:r>
          </a:p>
          <a:p>
            <a:pPr algn="ctr"/>
            <a:r>
              <a:rPr lang="uk-UA" sz="3000" b="1" dirty="0">
                <a:solidFill>
                  <a:schemeClr val="tx1"/>
                </a:solidFill>
              </a:rPr>
              <a:t>о 8 год 30 хв. Пройшовши 1000 м, побачили </a:t>
            </a:r>
          </a:p>
          <a:p>
            <a:pPr algn="ctr"/>
            <a:r>
              <a:rPr lang="uk-UA" sz="3000" b="1" dirty="0">
                <a:solidFill>
                  <a:schemeClr val="tx1"/>
                </a:solidFill>
              </a:rPr>
              <a:t>на озері каченя і 10 хв розглядали, як вони плавають. З якою швидкість вони повинні були іти, щоб встигнуть на урок?</a:t>
            </a:r>
          </a:p>
        </p:txBody>
      </p:sp>
    </p:spTree>
    <p:extLst>
      <p:ext uri="{BB962C8B-B14F-4D97-AF65-F5344CB8AC3E}">
        <p14:creationId xmlns:p14="http://schemas.microsoft.com/office/powerpoint/2010/main" val="3570251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4" descr="Изображения Мальчик и девочка | Бесплатные векторы, стоковые фото и PSD">
            <a:extLst>
              <a:ext uri="{FF2B5EF4-FFF2-40B4-BE49-F238E27FC236}">
                <a16:creationId xmlns:a16="http://schemas.microsoft.com/office/drawing/2014/main" id="{89727FD6-92AB-4A94-AC2C-2504A13509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25400" y="4603915"/>
            <a:ext cx="1879530" cy="1885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Дата 1">
            <a:extLst>
              <a:ext uri="{FF2B5EF4-FFF2-40B4-BE49-F238E27FC236}">
                <a16:creationId xmlns:a16="http://schemas.microsoft.com/office/drawing/2014/main" id="{629DD63E-FFA1-4093-8517-FFE36A149B98}"/>
              </a:ext>
            </a:extLst>
          </p:cNvPr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21.04.2022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84189A-0FC4-4C4A-9221-A67D7411CA80}"/>
              </a:ext>
            </a:extLst>
          </p:cNvPr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822011AF-9740-465E-AE08-5AAAAE6B9A01}"/>
              </a:ext>
            </a:extLst>
          </p:cNvPr>
          <p:cNvSpPr/>
          <p:nvPr/>
        </p:nvSpPr>
        <p:spPr>
          <a:xfrm>
            <a:off x="3314733" y="396313"/>
            <a:ext cx="8749112" cy="53336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solidFill>
                  <a:schemeClr val="bg1"/>
                </a:solidFill>
              </a:rPr>
              <a:t>Розв'язання: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2230247" y="1707129"/>
            <a:ext cx="8416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2982234" y="1707129"/>
            <a:ext cx="42388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-15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8г од 30 хв -7 год 40 хв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0DAEF92-6706-410D-B318-4BD48F6CCF1F}"/>
              </a:ext>
            </a:extLst>
          </p:cNvPr>
          <p:cNvSpPr txBox="1"/>
          <p:nvPr/>
        </p:nvSpPr>
        <p:spPr>
          <a:xfrm>
            <a:off x="5982251" y="1732736"/>
            <a:ext cx="62529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=50(хв) час до школи;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2230246" y="2255956"/>
            <a:ext cx="8416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2996487" y="2248027"/>
            <a:ext cx="245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50·50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0DAEF92-6706-410D-B318-4BD48F6CCF1F}"/>
              </a:ext>
            </a:extLst>
          </p:cNvPr>
          <p:cNvSpPr txBox="1"/>
          <p:nvPr/>
        </p:nvSpPr>
        <p:spPr>
          <a:xfrm>
            <a:off x="4051158" y="2255956"/>
            <a:ext cx="59075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=2500(м) відстань до школи;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2230246" y="2868598"/>
            <a:ext cx="8416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2982234" y="2868598"/>
            <a:ext cx="245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2500-1000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0DAEF92-6706-410D-B318-4BD48F6CCF1F}"/>
              </a:ext>
            </a:extLst>
          </p:cNvPr>
          <p:cNvSpPr txBox="1"/>
          <p:nvPr/>
        </p:nvSpPr>
        <p:spPr>
          <a:xfrm>
            <a:off x="4911448" y="2857563"/>
            <a:ext cx="69970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=1500(м) залишилось пройти після зупинку;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2259573" y="3481240"/>
            <a:ext cx="8416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3011561" y="3481240"/>
            <a:ext cx="245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1000:50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0DAEF92-6706-410D-B318-4BD48F6CCF1F}"/>
              </a:ext>
            </a:extLst>
          </p:cNvPr>
          <p:cNvSpPr txBox="1"/>
          <p:nvPr/>
        </p:nvSpPr>
        <p:spPr>
          <a:xfrm>
            <a:off x="4443230" y="3481240"/>
            <a:ext cx="59916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=20(хв) витратили до зупинки;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2259573" y="4133134"/>
            <a:ext cx="8416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3011561" y="4133134"/>
            <a:ext cx="245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50-20-10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0DAEF92-6706-410D-B318-4BD48F6CCF1F}"/>
              </a:ext>
            </a:extLst>
          </p:cNvPr>
          <p:cNvSpPr txBox="1"/>
          <p:nvPr/>
        </p:nvSpPr>
        <p:spPr>
          <a:xfrm>
            <a:off x="4661233" y="4133134"/>
            <a:ext cx="66611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=20(хв) залишилось часу після зупинки;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2259573" y="5261431"/>
            <a:ext cx="2336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-15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Відповідь: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2288900" y="4745776"/>
            <a:ext cx="8416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3040888" y="4745776"/>
            <a:ext cx="245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1500:20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0DAEF92-6706-410D-B318-4BD48F6CCF1F}"/>
              </a:ext>
            </a:extLst>
          </p:cNvPr>
          <p:cNvSpPr txBox="1"/>
          <p:nvPr/>
        </p:nvSpPr>
        <p:spPr>
          <a:xfrm>
            <a:off x="4564728" y="4745776"/>
            <a:ext cx="27778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=75(м/хв)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0DAEF92-6706-410D-B318-4BD48F6CCF1F}"/>
              </a:ext>
            </a:extLst>
          </p:cNvPr>
          <p:cNvSpPr txBox="1"/>
          <p:nvPr/>
        </p:nvSpPr>
        <p:spPr>
          <a:xfrm>
            <a:off x="3754118" y="5284859"/>
            <a:ext cx="78703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діти повинні йти зв швидкістю 75 м/хв. </a:t>
            </a:r>
          </a:p>
        </p:txBody>
      </p:sp>
    </p:spTree>
    <p:extLst>
      <p:ext uri="{BB962C8B-B14F-4D97-AF65-F5344CB8AC3E}">
        <p14:creationId xmlns:p14="http://schemas.microsoft.com/office/powerpoint/2010/main" val="496758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2" grpId="0"/>
      <p:bldP spid="13" grpId="0"/>
      <p:bldP spid="14" grpId="0"/>
      <p:bldP spid="17" grpId="0"/>
      <p:bldP spid="18" grpId="0"/>
      <p:bldP spid="19" grpId="0"/>
      <p:bldP spid="20" grpId="0"/>
      <p:bldP spid="22" grpId="0"/>
      <p:bldP spid="23" grpId="0"/>
      <p:bldP spid="24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Дата 1">
            <a:extLst>
              <a:ext uri="{FF2B5EF4-FFF2-40B4-BE49-F238E27FC236}">
                <a16:creationId xmlns:a16="http://schemas.microsoft.com/office/drawing/2014/main" id="{629DD63E-FFA1-4093-8517-FFE36A149B98}"/>
              </a:ext>
            </a:extLst>
          </p:cNvPr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21.04.2022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84189A-0FC4-4C4A-9221-A67D7411CA80}"/>
              </a:ext>
            </a:extLst>
          </p:cNvPr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178ED540-6F14-4477-AF34-A05D27D9FCB7}"/>
              </a:ext>
            </a:extLst>
          </p:cNvPr>
          <p:cNvSpPr/>
          <p:nvPr/>
        </p:nvSpPr>
        <p:spPr>
          <a:xfrm>
            <a:off x="0" y="5590803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100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CEEA515B-CD5E-4DDC-A4BB-C5BCB8F67398}"/>
              </a:ext>
            </a:extLst>
          </p:cNvPr>
          <p:cNvSpPr/>
          <p:nvPr/>
        </p:nvSpPr>
        <p:spPr>
          <a:xfrm>
            <a:off x="0" y="4356996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572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822011AF-9740-465E-AE08-5AAAAE6B9A01}"/>
              </a:ext>
            </a:extLst>
          </p:cNvPr>
          <p:cNvSpPr/>
          <p:nvPr/>
        </p:nvSpPr>
        <p:spPr>
          <a:xfrm>
            <a:off x="3314733" y="396313"/>
            <a:ext cx="8749112" cy="53336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solidFill>
                  <a:schemeClr val="bg1"/>
                </a:solidFill>
              </a:rPr>
              <a:t>Порівняй: </a:t>
            </a:r>
          </a:p>
        </p:txBody>
      </p:sp>
      <p:sp>
        <p:nvSpPr>
          <p:cNvPr id="7" name="Google Shape;168;p7">
            <a:extLst>
              <a:ext uri="{FF2B5EF4-FFF2-40B4-BE49-F238E27FC236}">
                <a16:creationId xmlns:a16="http://schemas.microsoft.com/office/drawing/2014/main" id="{5229D86F-D8D4-40F6-B70D-73F13D84E338}"/>
              </a:ext>
            </a:extLst>
          </p:cNvPr>
          <p:cNvSpPr/>
          <p:nvPr/>
        </p:nvSpPr>
        <p:spPr>
          <a:xfrm>
            <a:off x="1477574" y="1456402"/>
            <a:ext cx="4264320" cy="1165558"/>
          </a:xfrm>
          <a:prstGeom prst="roundRect">
            <a:avLst>
              <a:gd name="adj" fmla="val 0"/>
            </a:avLst>
          </a:prstGeom>
          <a:solidFill>
            <a:schemeClr val="accent1">
              <a:lumMod val="75000"/>
            </a:schemeClr>
          </a:solidFill>
          <a:ln w="19050" cap="flat" cmpd="sng">
            <a:solidFill>
              <a:srgbClr val="2F3242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uk-UA" sz="3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15 м</a:t>
            </a:r>
            <a:r>
              <a:rPr lang="uk-UA" sz="3000" b="1" baseline="30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uk-UA" sz="3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26 дм</a:t>
            </a:r>
            <a:r>
              <a:rPr lang="uk-UA" sz="3000" b="1" baseline="30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uk-UA" sz="3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і  156 дм</a:t>
            </a:r>
            <a:r>
              <a:rPr lang="uk-UA" sz="3000" b="1" baseline="30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sz="3000" b="1" baseline="30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Google Shape;168;p7">
                <a:extLst>
                  <a:ext uri="{FF2B5EF4-FFF2-40B4-BE49-F238E27FC236}">
                    <a16:creationId xmlns:a16="http://schemas.microsoft.com/office/drawing/2014/main" id="{5229D86F-D8D4-40F6-B70D-73F13D84E338}"/>
                  </a:ext>
                </a:extLst>
              </p:cNvPr>
              <p:cNvSpPr/>
              <p:nvPr/>
            </p:nvSpPr>
            <p:spPr>
              <a:xfrm>
                <a:off x="1966150" y="2874810"/>
                <a:ext cx="4264320" cy="1165558"/>
              </a:xfrm>
              <a:prstGeom prst="roundRect">
                <a:avLst>
                  <a:gd name="adj" fmla="val 0"/>
                </a:avLst>
              </a:prstGeom>
              <a:solidFill>
                <a:srgbClr val="00B050"/>
              </a:solidFill>
              <a:ln w="19050" cap="flat" cmpd="sng">
                <a:solidFill>
                  <a:srgbClr val="2F3242"/>
                </a:solidFill>
                <a:prstDash val="lgDash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lvl="0" algn="ctr"/>
                <a14:m>
                  <m:oMath xmlns:m="http://schemas.openxmlformats.org/officeDocument/2006/math">
                    <m:f>
                      <m:fPr>
                        <m:ctrlPr>
                          <a:rPr lang="uk-UA" sz="3000" b="1" i="1" smtClean="0">
                            <a:solidFill>
                              <a:schemeClr val="bg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uk-UA" sz="3000" b="1" i="1" smtClean="0">
                            <a:solidFill>
                              <a:schemeClr val="bg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𝟑</m:t>
                        </m:r>
                      </m:num>
                      <m:den>
                        <m:r>
                          <a:rPr lang="uk-UA" sz="3000" b="1" i="1" smtClean="0">
                            <a:solidFill>
                              <a:schemeClr val="bg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𝟒</m:t>
                        </m:r>
                      </m:den>
                    </m:f>
                  </m:oMath>
                </a14:m>
                <a:r>
                  <a:rPr lang="uk-UA" sz="30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м</a:t>
                </a:r>
                <a:r>
                  <a:rPr lang="uk-UA" sz="3000" b="1" baseline="300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2 </a:t>
                </a:r>
                <a:r>
                  <a:rPr lang="uk-UA" sz="30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і  750 см</a:t>
                </a:r>
                <a:r>
                  <a:rPr lang="uk-UA" sz="3000" b="1" baseline="300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2</a:t>
                </a:r>
                <a:endParaRPr sz="3000" b="1" baseline="300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2" name="Google Shape;168;p7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5229D86F-D8D4-40F6-B70D-73F13D84E3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6150" y="2874810"/>
                <a:ext cx="4264320" cy="1165558"/>
              </a:xfrm>
              <a:prstGeom prst="roundRect">
                <a:avLst>
                  <a:gd name="adj" fmla="val 0"/>
                </a:avLst>
              </a:prstGeom>
              <a:blipFill rotWithShape="0">
                <a:blip r:embed="rId2"/>
                <a:stretch>
                  <a:fillRect/>
                </a:stretch>
              </a:blipFill>
              <a:ln w="19050" cap="flat" cmpd="sng">
                <a:solidFill>
                  <a:srgbClr val="2F3242"/>
                </a:solidFill>
                <a:prstDash val="lgDash"/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Google Shape;168;p7">
            <a:extLst>
              <a:ext uri="{FF2B5EF4-FFF2-40B4-BE49-F238E27FC236}">
                <a16:creationId xmlns:a16="http://schemas.microsoft.com/office/drawing/2014/main" id="{5229D86F-D8D4-40F6-B70D-73F13D84E338}"/>
              </a:ext>
            </a:extLst>
          </p:cNvPr>
          <p:cNvSpPr/>
          <p:nvPr/>
        </p:nvSpPr>
        <p:spPr>
          <a:xfrm>
            <a:off x="2799868" y="4356996"/>
            <a:ext cx="4264320" cy="1165558"/>
          </a:xfrm>
          <a:prstGeom prst="roundRect">
            <a:avLst>
              <a:gd name="adj" fmla="val 0"/>
            </a:avLst>
          </a:prstGeom>
          <a:solidFill>
            <a:schemeClr val="accent2">
              <a:lumMod val="75000"/>
            </a:schemeClr>
          </a:solidFill>
          <a:ln w="19050" cap="flat" cmpd="sng">
            <a:solidFill>
              <a:srgbClr val="2F3242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uk-UA" sz="3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 м</a:t>
            </a:r>
            <a:r>
              <a:rPr lang="uk-UA" sz="3000" b="1" baseline="30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uk-UA" sz="3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і  6000 см</a:t>
            </a:r>
            <a:r>
              <a:rPr lang="uk-UA" sz="3000" b="1" baseline="30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sz="3000" b="1" baseline="30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Google Shape;168;p7">
                <a:extLst>
                  <a:ext uri="{FF2B5EF4-FFF2-40B4-BE49-F238E27FC236}">
                    <a16:creationId xmlns:a16="http://schemas.microsoft.com/office/drawing/2014/main" id="{5229D86F-D8D4-40F6-B70D-73F13D84E338}"/>
                  </a:ext>
                </a:extLst>
              </p:cNvPr>
              <p:cNvSpPr/>
              <p:nvPr/>
            </p:nvSpPr>
            <p:spPr>
              <a:xfrm>
                <a:off x="7064188" y="2055869"/>
                <a:ext cx="4264320" cy="1165558"/>
              </a:xfrm>
              <a:prstGeom prst="roundRect">
                <a:avLst>
                  <a:gd name="adj" fmla="val 0"/>
                </a:avLst>
              </a:prstGeom>
              <a:solidFill>
                <a:schemeClr val="accent6">
                  <a:lumMod val="75000"/>
                </a:schemeClr>
              </a:solidFill>
              <a:ln w="19050" cap="flat" cmpd="sng">
                <a:solidFill>
                  <a:srgbClr val="2F3242"/>
                </a:solidFill>
                <a:prstDash val="lgDash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lvl="0" algn="ctr"/>
                <a14:m>
                  <m:oMath xmlns:m="http://schemas.openxmlformats.org/officeDocument/2006/math">
                    <m:f>
                      <m:fPr>
                        <m:ctrlPr>
                          <a:rPr lang="uk-UA" sz="3000" b="1" i="1" smtClean="0">
                            <a:solidFill>
                              <a:schemeClr val="bg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uk-UA" sz="3000" b="1" i="1" smtClean="0">
                            <a:solidFill>
                              <a:schemeClr val="bg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uk-UA" sz="3000" b="1" i="1" smtClean="0">
                            <a:solidFill>
                              <a:schemeClr val="bg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𝟒</m:t>
                        </m:r>
                      </m:den>
                    </m:f>
                  </m:oMath>
                </a14:m>
                <a:r>
                  <a:rPr lang="uk-UA" sz="30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м</a:t>
                </a:r>
                <a:r>
                  <a:rPr lang="uk-UA" sz="3000" b="1" baseline="300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2</a:t>
                </a:r>
                <a:r>
                  <a:rPr lang="uk-UA" sz="30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 і  250 дм</a:t>
                </a:r>
                <a:r>
                  <a:rPr lang="uk-UA" sz="3000" b="1" baseline="300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2</a:t>
                </a:r>
                <a:endParaRPr sz="3000" b="1" baseline="300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4" name="Google Shape;168;p7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5229D86F-D8D4-40F6-B70D-73F13D84E3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4188" y="2055869"/>
                <a:ext cx="4264320" cy="1165558"/>
              </a:xfrm>
              <a:prstGeom prst="roundRect">
                <a:avLst>
                  <a:gd name="adj" fmla="val 0"/>
                </a:avLst>
              </a:prstGeom>
              <a:blipFill rotWithShape="0">
                <a:blip r:embed="rId3"/>
                <a:stretch>
                  <a:fillRect/>
                </a:stretch>
              </a:blipFill>
              <a:ln w="19050" cap="flat" cmpd="sng">
                <a:solidFill>
                  <a:srgbClr val="2F3242"/>
                </a:solidFill>
                <a:prstDash val="lgDash"/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Google Shape;168;p7">
            <a:extLst>
              <a:ext uri="{FF2B5EF4-FFF2-40B4-BE49-F238E27FC236}">
                <a16:creationId xmlns:a16="http://schemas.microsoft.com/office/drawing/2014/main" id="{5229D86F-D8D4-40F6-B70D-73F13D84E338}"/>
              </a:ext>
            </a:extLst>
          </p:cNvPr>
          <p:cNvSpPr/>
          <p:nvPr/>
        </p:nvSpPr>
        <p:spPr>
          <a:xfrm>
            <a:off x="7689289" y="3585520"/>
            <a:ext cx="4264320" cy="1165558"/>
          </a:xfrm>
          <a:prstGeom prst="roundRect">
            <a:avLst>
              <a:gd name="adj" fmla="val 0"/>
            </a:avLst>
          </a:prstGeom>
          <a:solidFill>
            <a:srgbClr val="7030A0"/>
          </a:solidFill>
          <a:ln w="19050" cap="flat" cmpd="sng">
            <a:solidFill>
              <a:srgbClr val="2F3242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uk-UA" sz="3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 дм</a:t>
            </a:r>
            <a:r>
              <a:rPr lang="uk-UA" sz="3000" b="1" baseline="30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uk-UA" sz="3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і  500 см</a:t>
            </a:r>
            <a:r>
              <a:rPr lang="uk-UA" sz="3000" b="1" baseline="30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sz="3000" b="1" baseline="30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Google Shape;168;p7">
            <a:extLst>
              <a:ext uri="{FF2B5EF4-FFF2-40B4-BE49-F238E27FC236}">
                <a16:creationId xmlns:a16="http://schemas.microsoft.com/office/drawing/2014/main" id="{5229D86F-D8D4-40F6-B70D-73F13D84E338}"/>
              </a:ext>
            </a:extLst>
          </p:cNvPr>
          <p:cNvSpPr/>
          <p:nvPr/>
        </p:nvSpPr>
        <p:spPr>
          <a:xfrm>
            <a:off x="3931248" y="1716256"/>
            <a:ext cx="334123" cy="590769"/>
          </a:xfrm>
          <a:prstGeom prst="roundRect">
            <a:avLst>
              <a:gd name="adj" fmla="val 0"/>
            </a:avLst>
          </a:prstGeom>
          <a:solidFill>
            <a:schemeClr val="accent1">
              <a:lumMod val="75000"/>
            </a:schemeClr>
          </a:solidFill>
          <a:ln w="19050" cap="flat" cmpd="sng">
            <a:noFill/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en-US" sz="3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</a:t>
            </a:r>
            <a:endParaRPr sz="3000" b="1" baseline="300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Google Shape;168;p7">
            <a:extLst>
              <a:ext uri="{FF2B5EF4-FFF2-40B4-BE49-F238E27FC236}">
                <a16:creationId xmlns:a16="http://schemas.microsoft.com/office/drawing/2014/main" id="{5229D86F-D8D4-40F6-B70D-73F13D84E338}"/>
              </a:ext>
            </a:extLst>
          </p:cNvPr>
          <p:cNvSpPr/>
          <p:nvPr/>
        </p:nvSpPr>
        <p:spPr>
          <a:xfrm>
            <a:off x="3609734" y="3198442"/>
            <a:ext cx="334123" cy="590769"/>
          </a:xfrm>
          <a:prstGeom prst="roundRect">
            <a:avLst>
              <a:gd name="adj" fmla="val 0"/>
            </a:avLst>
          </a:prstGeom>
          <a:solidFill>
            <a:srgbClr val="00B050"/>
          </a:solidFill>
          <a:ln w="19050" cap="flat" cmpd="sng">
            <a:noFill/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en-US" sz="3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</a:t>
            </a:r>
            <a:endParaRPr sz="3000" b="1" baseline="300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Google Shape;168;p7">
            <a:extLst>
              <a:ext uri="{FF2B5EF4-FFF2-40B4-BE49-F238E27FC236}">
                <a16:creationId xmlns:a16="http://schemas.microsoft.com/office/drawing/2014/main" id="{5229D86F-D8D4-40F6-B70D-73F13D84E338}"/>
              </a:ext>
            </a:extLst>
          </p:cNvPr>
          <p:cNvSpPr/>
          <p:nvPr/>
        </p:nvSpPr>
        <p:spPr>
          <a:xfrm>
            <a:off x="4419825" y="4626947"/>
            <a:ext cx="334123" cy="590769"/>
          </a:xfrm>
          <a:prstGeom prst="roundRect">
            <a:avLst>
              <a:gd name="adj" fmla="val 0"/>
            </a:avLst>
          </a:prstGeom>
          <a:solidFill>
            <a:schemeClr val="accent2">
              <a:lumMod val="75000"/>
            </a:schemeClr>
          </a:solidFill>
          <a:ln w="19050" cap="flat" cmpd="sng">
            <a:noFill/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en-US" sz="3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</a:t>
            </a:r>
            <a:endParaRPr sz="3000" b="1" baseline="300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Google Shape;168;p7">
            <a:extLst>
              <a:ext uri="{FF2B5EF4-FFF2-40B4-BE49-F238E27FC236}">
                <a16:creationId xmlns:a16="http://schemas.microsoft.com/office/drawing/2014/main" id="{5229D86F-D8D4-40F6-B70D-73F13D84E338}"/>
              </a:ext>
            </a:extLst>
          </p:cNvPr>
          <p:cNvSpPr/>
          <p:nvPr/>
        </p:nvSpPr>
        <p:spPr>
          <a:xfrm>
            <a:off x="8709436" y="2347954"/>
            <a:ext cx="334123" cy="590769"/>
          </a:xfrm>
          <a:prstGeom prst="roundRect">
            <a:avLst>
              <a:gd name="adj" fmla="val 0"/>
            </a:avLst>
          </a:prstGeom>
          <a:solidFill>
            <a:schemeClr val="accent6">
              <a:lumMod val="75000"/>
            </a:schemeClr>
          </a:solidFill>
          <a:ln w="19050" cap="flat" cmpd="sng">
            <a:noFill/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en-US" sz="3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</a:t>
            </a:r>
            <a:endParaRPr sz="3000" b="1" baseline="300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Google Shape;168;p7">
            <a:extLst>
              <a:ext uri="{FF2B5EF4-FFF2-40B4-BE49-F238E27FC236}">
                <a16:creationId xmlns:a16="http://schemas.microsoft.com/office/drawing/2014/main" id="{5229D86F-D8D4-40F6-B70D-73F13D84E338}"/>
              </a:ext>
            </a:extLst>
          </p:cNvPr>
          <p:cNvSpPr/>
          <p:nvPr/>
        </p:nvSpPr>
        <p:spPr>
          <a:xfrm>
            <a:off x="9487326" y="3872914"/>
            <a:ext cx="334123" cy="590769"/>
          </a:xfrm>
          <a:prstGeom prst="roundRect">
            <a:avLst>
              <a:gd name="adj" fmla="val 0"/>
            </a:avLst>
          </a:prstGeom>
          <a:solidFill>
            <a:srgbClr val="7030A0"/>
          </a:solidFill>
          <a:ln w="19050" cap="flat" cmpd="sng">
            <a:noFill/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en-US" sz="3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</a:t>
            </a:r>
            <a:endParaRPr sz="3000" b="1" baseline="300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3" name="Picture 6" descr="Чому не можна заважати дитині-шульзі використовувати ліву руку? -  Learning.ua">
            <a:extLst>
              <a:ext uri="{FF2B5EF4-FFF2-40B4-BE49-F238E27FC236}">
                <a16:creationId xmlns:a16="http://schemas.microsoft.com/office/drawing/2014/main" id="{3FDE6030-20C8-4004-887B-9D36538550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email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420" b="96317" l="2121" r="100000">
                        <a14:foregroundMark x1="11364" y1="61142" x2="11364" y2="61142"/>
                        <a14:foregroundMark x1="11364" y1="84346" x2="11364" y2="84346"/>
                        <a14:foregroundMark x1="91667" y1="85820" x2="91667" y2="85820"/>
                        <a14:foregroundMark x1="93939" y1="86740" x2="93939" y2="8674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8454167" y="4626947"/>
            <a:ext cx="2612841" cy="2148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1865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Дата 1">
            <a:extLst>
              <a:ext uri="{FF2B5EF4-FFF2-40B4-BE49-F238E27FC236}">
                <a16:creationId xmlns:a16="http://schemas.microsoft.com/office/drawing/2014/main" id="{629DD63E-FFA1-4093-8517-FFE36A149B98}"/>
              </a:ext>
            </a:extLst>
          </p:cNvPr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21.04.2022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84189A-0FC4-4C4A-9221-A67D7411CA80}"/>
              </a:ext>
            </a:extLst>
          </p:cNvPr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178ED540-6F14-4477-AF34-A05D27D9FCB7}"/>
              </a:ext>
            </a:extLst>
          </p:cNvPr>
          <p:cNvSpPr/>
          <p:nvPr/>
        </p:nvSpPr>
        <p:spPr>
          <a:xfrm>
            <a:off x="0" y="5590803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100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CEEA515B-CD5E-4DDC-A4BB-C5BCB8F67398}"/>
              </a:ext>
            </a:extLst>
          </p:cNvPr>
          <p:cNvSpPr/>
          <p:nvPr/>
        </p:nvSpPr>
        <p:spPr>
          <a:xfrm>
            <a:off x="0" y="4356996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57</a:t>
            </a:r>
            <a:r>
              <a:rPr lang="en-US" sz="4000" b="1" dirty="0">
                <a:solidFill>
                  <a:schemeClr val="bg1"/>
                </a:solidFill>
              </a:rPr>
              <a:t>3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822011AF-9740-465E-AE08-5AAAAE6B9A01}"/>
              </a:ext>
            </a:extLst>
          </p:cNvPr>
          <p:cNvSpPr/>
          <p:nvPr/>
        </p:nvSpPr>
        <p:spPr>
          <a:xfrm>
            <a:off x="3314733" y="396313"/>
            <a:ext cx="8749112" cy="53336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solidFill>
                  <a:schemeClr val="bg1"/>
                </a:solidFill>
              </a:rPr>
              <a:t>Постав дужки, щоб рівності були правильними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7A054BE1-81D8-439D-80AF-C32A639A4C27}"/>
              </a:ext>
            </a:extLst>
          </p:cNvPr>
          <p:cNvSpPr/>
          <p:nvPr/>
        </p:nvSpPr>
        <p:spPr>
          <a:xfrm>
            <a:off x="4075635" y="1998750"/>
            <a:ext cx="7439858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7200" b="1" dirty="0">
                <a:ln w="0">
                  <a:solidFill>
                    <a:sysClr val="windowText" lastClr="000000"/>
                  </a:solidFill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98 – 14 : 2 + 5 = 47 </a:t>
            </a:r>
            <a:endParaRPr lang="ru-RU" sz="7200" b="1" cap="none" spc="0" dirty="0">
              <a:ln w="0">
                <a:solidFill>
                  <a:sysClr val="windowText" lastClr="000000"/>
                </a:solidFill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7A054BE1-81D8-439D-80AF-C32A639A4C27}"/>
              </a:ext>
            </a:extLst>
          </p:cNvPr>
          <p:cNvSpPr/>
          <p:nvPr/>
        </p:nvSpPr>
        <p:spPr>
          <a:xfrm>
            <a:off x="4073555" y="3756831"/>
            <a:ext cx="7231467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7200" b="1" dirty="0">
                <a:ln w="0">
                  <a:solidFill>
                    <a:sysClr val="windowText" lastClr="000000"/>
                  </a:solidFill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98 – 14 : 2 + 5 = 86</a:t>
            </a:r>
            <a:endParaRPr lang="ru-RU" sz="7200" b="1" cap="none" spc="0" dirty="0">
              <a:ln w="0">
                <a:solidFill>
                  <a:sysClr val="windowText" lastClr="000000"/>
                </a:solidFill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7A054BE1-81D8-439D-80AF-C32A639A4C27}"/>
              </a:ext>
            </a:extLst>
          </p:cNvPr>
          <p:cNvSpPr/>
          <p:nvPr/>
        </p:nvSpPr>
        <p:spPr>
          <a:xfrm>
            <a:off x="3839833" y="1998750"/>
            <a:ext cx="471604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7200" dirty="0">
                <a:ln w="0">
                  <a:solidFill>
                    <a:sysClr val="windowText" lastClr="000000"/>
                  </a:solidFill>
                </a:ln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endParaRPr lang="ru-RU" sz="7200" cap="none" spc="0" dirty="0">
              <a:ln w="0">
                <a:solidFill>
                  <a:sysClr val="windowText" lastClr="000000"/>
                </a:solidFill>
              </a:ln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7A054BE1-81D8-439D-80AF-C32A639A4C27}"/>
              </a:ext>
            </a:extLst>
          </p:cNvPr>
          <p:cNvSpPr/>
          <p:nvPr/>
        </p:nvSpPr>
        <p:spPr>
          <a:xfrm>
            <a:off x="6800480" y="1998749"/>
            <a:ext cx="471604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7200" dirty="0">
                <a:ln w="0">
                  <a:solidFill>
                    <a:sysClr val="windowText" lastClr="000000"/>
                  </a:solidFill>
                </a:ln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ru-RU" sz="7200" cap="none" spc="0" dirty="0">
              <a:ln w="0">
                <a:solidFill>
                  <a:sysClr val="windowText" lastClr="000000"/>
                </a:solidFill>
              </a:ln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7A054BE1-81D8-439D-80AF-C32A639A4C27}"/>
              </a:ext>
            </a:extLst>
          </p:cNvPr>
          <p:cNvSpPr/>
          <p:nvPr/>
        </p:nvSpPr>
        <p:spPr>
          <a:xfrm>
            <a:off x="5715436" y="3756830"/>
            <a:ext cx="471604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7200" dirty="0">
                <a:ln w="0">
                  <a:solidFill>
                    <a:sysClr val="windowText" lastClr="000000"/>
                  </a:solidFill>
                </a:ln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endParaRPr lang="ru-RU" sz="7200" cap="none" spc="0" dirty="0">
              <a:ln w="0">
                <a:solidFill>
                  <a:sysClr val="windowText" lastClr="000000"/>
                </a:solidFill>
              </a:ln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7A054BE1-81D8-439D-80AF-C32A639A4C27}"/>
              </a:ext>
            </a:extLst>
          </p:cNvPr>
          <p:cNvSpPr/>
          <p:nvPr/>
        </p:nvSpPr>
        <p:spPr>
          <a:xfrm>
            <a:off x="9181912" y="3756829"/>
            <a:ext cx="471604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7200" dirty="0">
                <a:ln w="0">
                  <a:solidFill>
                    <a:sysClr val="windowText" lastClr="000000"/>
                  </a:solidFill>
                </a:ln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ru-RU" sz="7200" cap="none" spc="0" dirty="0">
              <a:ln w="0">
                <a:solidFill>
                  <a:sysClr val="windowText" lastClr="000000"/>
                </a:solidFill>
              </a:ln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9" name="Рисунок 18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1306" y="1336945"/>
            <a:ext cx="3179213" cy="3179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591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17" grpId="0"/>
      <p:bldP spid="1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Дата 1">
            <a:extLst>
              <a:ext uri="{FF2B5EF4-FFF2-40B4-BE49-F238E27FC236}">
                <a16:creationId xmlns:a16="http://schemas.microsoft.com/office/drawing/2014/main" id="{629DD63E-FFA1-4093-8517-FFE36A149B98}"/>
              </a:ext>
            </a:extLst>
          </p:cNvPr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21.04.2022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84189A-0FC4-4C4A-9221-A67D7411CA80}"/>
              </a:ext>
            </a:extLst>
          </p:cNvPr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178ED540-6F14-4477-AF34-A05D27D9FCB7}"/>
              </a:ext>
            </a:extLst>
          </p:cNvPr>
          <p:cNvSpPr/>
          <p:nvPr/>
        </p:nvSpPr>
        <p:spPr>
          <a:xfrm>
            <a:off x="0" y="5590803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100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CEEA515B-CD5E-4DDC-A4BB-C5BCB8F67398}"/>
              </a:ext>
            </a:extLst>
          </p:cNvPr>
          <p:cNvSpPr/>
          <p:nvPr/>
        </p:nvSpPr>
        <p:spPr>
          <a:xfrm>
            <a:off x="0" y="4356996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574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822011AF-9740-465E-AE08-5AAAAE6B9A01}"/>
              </a:ext>
            </a:extLst>
          </p:cNvPr>
          <p:cNvSpPr/>
          <p:nvPr/>
        </p:nvSpPr>
        <p:spPr>
          <a:xfrm>
            <a:off x="3314733" y="396313"/>
            <a:ext cx="8749112" cy="53336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solidFill>
                  <a:schemeClr val="bg1"/>
                </a:solidFill>
              </a:rPr>
              <a:t>Розв'яжи задачу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Прямоугольник: скругленные углы 6">
                <a:extLst>
                  <a:ext uri="{FF2B5EF4-FFF2-40B4-BE49-F238E27FC236}">
                    <a16:creationId xmlns:a16="http://schemas.microsoft.com/office/drawing/2014/main" id="{E80936FB-A127-42E5-99EB-952630980067}"/>
                  </a:ext>
                </a:extLst>
              </p:cNvPr>
              <p:cNvSpPr/>
              <p:nvPr/>
            </p:nvSpPr>
            <p:spPr>
              <a:xfrm>
                <a:off x="1241015" y="1245745"/>
                <a:ext cx="10679786" cy="2200358"/>
              </a:xfrm>
              <a:prstGeom prst="round2DiagRect">
                <a:avLst>
                  <a:gd name="adj1" fmla="val 11352"/>
                  <a:gd name="adj2" fmla="val 50000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 w="19050">
                <a:solidFill>
                  <a:srgbClr val="00B05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uk-UA" sz="3200" b="1" spc="-150" dirty="0">
                    <a:solidFill>
                      <a:schemeClr val="tx1"/>
                    </a:solidFill>
                  </a:rPr>
                  <a:t>Довжина городу прямокутної форми 72 м, ширина у 2 рази менше. Картоплею засаджено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uk-UA" sz="3200" b="1" i="1" spc="-15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uk-UA" sz="3200" b="1" i="1" spc="-15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num>
                      <m:den>
                        <m:r>
                          <a:rPr lang="uk-UA" sz="3200" b="1" i="1" spc="-15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den>
                    </m:f>
                    <m:r>
                      <a:rPr lang="uk-UA" sz="3200" b="1" i="1" spc="-15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uk-UA" sz="3200" b="1" spc="-150" dirty="0">
                    <a:solidFill>
                      <a:schemeClr val="tx1"/>
                    </a:solidFill>
                  </a:rPr>
                  <a:t>площі городу, решта площі - іншими овочами. Скільки квадратних метрів городу засаджено іншими овочами?</a:t>
                </a:r>
                <a:endParaRPr lang="aa-ET" sz="3200" b="1" spc="-15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Прямоугольник: скругленные углы 6">
                <a:extLst>
                  <a:ext uri="{FF2B5EF4-FFF2-40B4-BE49-F238E27FC236}">
                    <a16:creationId xmlns:a16="http://schemas.microsoft.com/office/drawing/2014/main" id="{E80936FB-A127-42E5-99EB-9526309800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1015" y="1245745"/>
                <a:ext cx="10679786" cy="2200358"/>
              </a:xfrm>
              <a:prstGeom prst="round2DiagRect">
                <a:avLst>
                  <a:gd name="adj1" fmla="val 11352"/>
                  <a:gd name="adj2" fmla="val 50000"/>
                </a:avLst>
              </a:prstGeom>
              <a:blipFill>
                <a:blip r:embed="rId2"/>
                <a:stretch>
                  <a:fillRect t="-4396" b="-10165"/>
                </a:stretch>
              </a:blipFill>
              <a:ln w="19050">
                <a:solidFill>
                  <a:srgbClr val="00B050"/>
                </a:solidFill>
                <a:prstDash val="sysDot"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1528665" y="3791423"/>
            <a:ext cx="8416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2280652" y="3791423"/>
            <a:ext cx="245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72:2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0DAEF92-6706-410D-B318-4BD48F6CCF1F}"/>
              </a:ext>
            </a:extLst>
          </p:cNvPr>
          <p:cNvSpPr txBox="1"/>
          <p:nvPr/>
        </p:nvSpPr>
        <p:spPr>
          <a:xfrm>
            <a:off x="3122289" y="3779533"/>
            <a:ext cx="62529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=36(м) ширина;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1528664" y="4340250"/>
            <a:ext cx="8416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2294905" y="4332321"/>
            <a:ext cx="245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72·36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0DAEF92-6706-410D-B318-4BD48F6CCF1F}"/>
              </a:ext>
            </a:extLst>
          </p:cNvPr>
          <p:cNvSpPr txBox="1"/>
          <p:nvPr/>
        </p:nvSpPr>
        <p:spPr>
          <a:xfrm>
            <a:off x="3467713" y="4340250"/>
            <a:ext cx="59075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=2592(м</a:t>
            </a:r>
            <a:r>
              <a:rPr lang="uk-UA" sz="2800" i="1" baseline="30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площа городу;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1528664" y="4952892"/>
            <a:ext cx="8416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2280652" y="4952892"/>
            <a:ext cx="245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2592:4·3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0DAEF92-6706-410D-B318-4BD48F6CCF1F}"/>
              </a:ext>
            </a:extLst>
          </p:cNvPr>
          <p:cNvSpPr txBox="1"/>
          <p:nvPr/>
        </p:nvSpPr>
        <p:spPr>
          <a:xfrm>
            <a:off x="3931074" y="4943165"/>
            <a:ext cx="47019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=1944(м</a:t>
            </a:r>
            <a:r>
              <a:rPr lang="uk-UA" sz="2800" i="1" baseline="30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картоплею;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1528664" y="6081189"/>
            <a:ext cx="2336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-15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Відповідь: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1557991" y="5565534"/>
            <a:ext cx="8416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2309979" y="5565534"/>
            <a:ext cx="245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2592-1944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0DAEF92-6706-410D-B318-4BD48F6CCF1F}"/>
              </a:ext>
            </a:extLst>
          </p:cNvPr>
          <p:cNvSpPr txBox="1"/>
          <p:nvPr/>
        </p:nvSpPr>
        <p:spPr>
          <a:xfrm>
            <a:off x="4263354" y="5555807"/>
            <a:ext cx="27778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=648(м</a:t>
            </a:r>
            <a:r>
              <a:rPr lang="uk-UA" sz="2800" i="1" baseline="30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0DAEF92-6706-410D-B318-4BD48F6CCF1F}"/>
              </a:ext>
            </a:extLst>
          </p:cNvPr>
          <p:cNvSpPr txBox="1"/>
          <p:nvPr/>
        </p:nvSpPr>
        <p:spPr>
          <a:xfrm>
            <a:off x="3106024" y="6103979"/>
            <a:ext cx="78703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648 м</a:t>
            </a:r>
            <a:r>
              <a:rPr lang="uk-UA" sz="2800" i="1" baseline="30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засаджено іншими овочами. 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15087" y="3697111"/>
            <a:ext cx="3348672" cy="2930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721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  <p:bldP spid="13" grpId="0"/>
      <p:bldP spid="14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Дата 1">
            <a:extLst>
              <a:ext uri="{FF2B5EF4-FFF2-40B4-BE49-F238E27FC236}">
                <a16:creationId xmlns:a16="http://schemas.microsoft.com/office/drawing/2014/main" id="{629DD63E-FFA1-4093-8517-FFE36A149B98}"/>
              </a:ext>
            </a:extLst>
          </p:cNvPr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21.04.2022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84189A-0FC4-4C4A-9221-A67D7411CA80}"/>
              </a:ext>
            </a:extLst>
          </p:cNvPr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178ED540-6F14-4477-AF34-A05D27D9FCB7}"/>
              </a:ext>
            </a:extLst>
          </p:cNvPr>
          <p:cNvSpPr/>
          <p:nvPr/>
        </p:nvSpPr>
        <p:spPr>
          <a:xfrm>
            <a:off x="0" y="5590803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100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CEEA515B-CD5E-4DDC-A4BB-C5BCB8F67398}"/>
              </a:ext>
            </a:extLst>
          </p:cNvPr>
          <p:cNvSpPr/>
          <p:nvPr/>
        </p:nvSpPr>
        <p:spPr>
          <a:xfrm>
            <a:off x="0" y="4356996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575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822011AF-9740-465E-AE08-5AAAAE6B9A01}"/>
              </a:ext>
            </a:extLst>
          </p:cNvPr>
          <p:cNvSpPr/>
          <p:nvPr/>
        </p:nvSpPr>
        <p:spPr>
          <a:xfrm>
            <a:off x="3314733" y="396313"/>
            <a:ext cx="8749112" cy="53336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solidFill>
                  <a:schemeClr val="bg1"/>
                </a:solidFill>
              </a:rPr>
              <a:t>Знайди найбільше та найменше значення х, щоб рівності були істинними</a:t>
            </a:r>
          </a:p>
        </p:txBody>
      </p:sp>
      <p:sp>
        <p:nvSpPr>
          <p:cNvPr id="8" name="Google Shape;168;p7">
            <a:extLst>
              <a:ext uri="{FF2B5EF4-FFF2-40B4-BE49-F238E27FC236}">
                <a16:creationId xmlns:a16="http://schemas.microsoft.com/office/drawing/2014/main" id="{5229D86F-D8D4-40F6-B70D-73F13D84E338}"/>
              </a:ext>
            </a:extLst>
          </p:cNvPr>
          <p:cNvSpPr/>
          <p:nvPr/>
        </p:nvSpPr>
        <p:spPr>
          <a:xfrm>
            <a:off x="1733068" y="1673735"/>
            <a:ext cx="4143433" cy="871675"/>
          </a:xfrm>
          <a:prstGeom prst="roundRect">
            <a:avLst>
              <a:gd name="adj" fmla="val 0"/>
            </a:avLst>
          </a:prstGeom>
          <a:solidFill>
            <a:srgbClr val="00B050"/>
          </a:solidFill>
          <a:ln w="19050" cap="flat" cmpd="sng">
            <a:solidFill>
              <a:srgbClr val="2F3242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en-US" sz="3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240 &lt; </a:t>
            </a:r>
            <a:r>
              <a:rPr lang="uk-UA" sz="3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х</a:t>
            </a:r>
            <a:r>
              <a:rPr lang="en-US" sz="3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&lt; 35 · 10</a:t>
            </a:r>
            <a:endParaRPr sz="3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Google Shape;168;p7">
            <a:extLst>
              <a:ext uri="{FF2B5EF4-FFF2-40B4-BE49-F238E27FC236}">
                <a16:creationId xmlns:a16="http://schemas.microsoft.com/office/drawing/2014/main" id="{035798EA-24D7-4518-B27B-A7859CED8FC1}"/>
              </a:ext>
            </a:extLst>
          </p:cNvPr>
          <p:cNvSpPr/>
          <p:nvPr/>
        </p:nvSpPr>
        <p:spPr>
          <a:xfrm>
            <a:off x="4216034" y="2746657"/>
            <a:ext cx="1660467" cy="871674"/>
          </a:xfrm>
          <a:prstGeom prst="roundRect">
            <a:avLst>
              <a:gd name="adj" fmla="val 0"/>
            </a:avLst>
          </a:prstGeom>
          <a:solidFill>
            <a:srgbClr val="00B050"/>
          </a:solidFill>
          <a:ln w="19050" cap="flat" cmpd="sng">
            <a:solidFill>
              <a:srgbClr val="2F3242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uk-UA" sz="3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х = 349</a:t>
            </a:r>
          </a:p>
        </p:txBody>
      </p:sp>
      <p:sp>
        <p:nvSpPr>
          <p:cNvPr id="13" name="Google Shape;168;p7">
            <a:extLst>
              <a:ext uri="{FF2B5EF4-FFF2-40B4-BE49-F238E27FC236}">
                <a16:creationId xmlns:a16="http://schemas.microsoft.com/office/drawing/2014/main" id="{035798EA-24D7-4518-B27B-A7859CED8FC1}"/>
              </a:ext>
            </a:extLst>
          </p:cNvPr>
          <p:cNvSpPr/>
          <p:nvPr/>
        </p:nvSpPr>
        <p:spPr>
          <a:xfrm>
            <a:off x="1733068" y="2746657"/>
            <a:ext cx="1660467" cy="871674"/>
          </a:xfrm>
          <a:prstGeom prst="roundRect">
            <a:avLst>
              <a:gd name="adj" fmla="val 0"/>
            </a:avLst>
          </a:prstGeom>
          <a:solidFill>
            <a:srgbClr val="00B050"/>
          </a:solidFill>
          <a:ln w="19050" cap="flat" cmpd="sng">
            <a:solidFill>
              <a:srgbClr val="2F3242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uk-UA" sz="3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х = 241</a:t>
            </a:r>
          </a:p>
        </p:txBody>
      </p:sp>
      <p:sp>
        <p:nvSpPr>
          <p:cNvPr id="14" name="Google Shape;168;p7">
            <a:extLst>
              <a:ext uri="{FF2B5EF4-FFF2-40B4-BE49-F238E27FC236}">
                <a16:creationId xmlns:a16="http://schemas.microsoft.com/office/drawing/2014/main" id="{5229D86F-D8D4-40F6-B70D-73F13D84E338}"/>
              </a:ext>
            </a:extLst>
          </p:cNvPr>
          <p:cNvSpPr/>
          <p:nvPr/>
        </p:nvSpPr>
        <p:spPr>
          <a:xfrm>
            <a:off x="6013715" y="3673170"/>
            <a:ext cx="4143433" cy="871675"/>
          </a:xfrm>
          <a:prstGeom prst="roundRect">
            <a:avLst>
              <a:gd name="adj" fmla="val 0"/>
            </a:avLst>
          </a:prstGeom>
          <a:solidFill>
            <a:srgbClr val="7030A0"/>
          </a:solidFill>
          <a:ln w="19050" cap="flat" cmpd="sng">
            <a:solidFill>
              <a:srgbClr val="2F3242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en-US" sz="3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560 : 70 &lt; </a:t>
            </a:r>
            <a:r>
              <a:rPr lang="uk-UA" sz="3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х</a:t>
            </a:r>
            <a:r>
              <a:rPr lang="en-US" sz="3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&lt; 240 – 70</a:t>
            </a:r>
            <a:endParaRPr sz="3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Google Shape;168;p7">
            <a:extLst>
              <a:ext uri="{FF2B5EF4-FFF2-40B4-BE49-F238E27FC236}">
                <a16:creationId xmlns:a16="http://schemas.microsoft.com/office/drawing/2014/main" id="{035798EA-24D7-4518-B27B-A7859CED8FC1}"/>
              </a:ext>
            </a:extLst>
          </p:cNvPr>
          <p:cNvSpPr/>
          <p:nvPr/>
        </p:nvSpPr>
        <p:spPr>
          <a:xfrm>
            <a:off x="8496681" y="4719129"/>
            <a:ext cx="1660467" cy="871674"/>
          </a:xfrm>
          <a:prstGeom prst="roundRect">
            <a:avLst>
              <a:gd name="adj" fmla="val 0"/>
            </a:avLst>
          </a:prstGeom>
          <a:solidFill>
            <a:srgbClr val="7030A0"/>
          </a:solidFill>
          <a:ln w="19050" cap="flat" cmpd="sng">
            <a:solidFill>
              <a:srgbClr val="2F3242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uk-UA" sz="3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х = 169</a:t>
            </a:r>
          </a:p>
        </p:txBody>
      </p:sp>
      <p:sp>
        <p:nvSpPr>
          <p:cNvPr id="18" name="Google Shape;168;p7">
            <a:extLst>
              <a:ext uri="{FF2B5EF4-FFF2-40B4-BE49-F238E27FC236}">
                <a16:creationId xmlns:a16="http://schemas.microsoft.com/office/drawing/2014/main" id="{035798EA-24D7-4518-B27B-A7859CED8FC1}"/>
              </a:ext>
            </a:extLst>
          </p:cNvPr>
          <p:cNvSpPr/>
          <p:nvPr/>
        </p:nvSpPr>
        <p:spPr>
          <a:xfrm>
            <a:off x="6013715" y="4719129"/>
            <a:ext cx="1660467" cy="871674"/>
          </a:xfrm>
          <a:prstGeom prst="roundRect">
            <a:avLst>
              <a:gd name="adj" fmla="val 0"/>
            </a:avLst>
          </a:prstGeom>
          <a:solidFill>
            <a:srgbClr val="7030A0"/>
          </a:solidFill>
          <a:ln w="19050" cap="flat" cmpd="sng">
            <a:solidFill>
              <a:srgbClr val="2F3242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uk-UA" sz="3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х = 9</a:t>
            </a:r>
          </a:p>
        </p:txBody>
      </p:sp>
      <p:pic>
        <p:nvPicPr>
          <p:cNvPr id="19" name="Рисунок 18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56273" y="795730"/>
            <a:ext cx="2806292" cy="2806292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29DD9F4-EC24-45EE-B97F-A6A7AED49956}"/>
              </a:ext>
            </a:extLst>
          </p:cNvPr>
          <p:cNvSpPr txBox="1"/>
          <p:nvPr/>
        </p:nvSpPr>
        <p:spPr>
          <a:xfrm>
            <a:off x="1609500" y="6053123"/>
            <a:ext cx="669235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3200" b="1" dirty="0"/>
              <a:t>Придумайте істинні нерівності.</a:t>
            </a:r>
            <a:endParaRPr lang="aa-ET" sz="3200" b="1" dirty="0"/>
          </a:p>
        </p:txBody>
      </p:sp>
    </p:spTree>
    <p:extLst>
      <p:ext uri="{BB962C8B-B14F-4D97-AF65-F5344CB8AC3E}">
        <p14:creationId xmlns:p14="http://schemas.microsoft.com/office/powerpoint/2010/main" val="4979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7" grpId="0" animBg="1"/>
      <p:bldP spid="1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21.04.2022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14733" y="389940"/>
            <a:ext cx="8749448" cy="51462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solidFill>
                  <a:schemeClr val="bg1"/>
                </a:solidFill>
              </a:rPr>
              <a:t>Організація класу </a:t>
            </a:r>
          </a:p>
        </p:txBody>
      </p:sp>
      <p:pic>
        <p:nvPicPr>
          <p:cNvPr id="2052" name="Picture 4" descr="Read for Free! - Play &amp;amp; LearnPlay &amp;amp; Learn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84490" y="1432687"/>
            <a:ext cx="5657355" cy="4775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Скругленный прямоугольник 1"/>
          <p:cNvSpPr/>
          <p:nvPr/>
        </p:nvSpPr>
        <p:spPr>
          <a:xfrm>
            <a:off x="403123" y="1327355"/>
            <a:ext cx="5810864" cy="512260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b="1" dirty="0" err="1">
                <a:solidFill>
                  <a:schemeClr val="tx1"/>
                </a:solidFill>
              </a:rPr>
              <a:t>Клас</a:t>
            </a:r>
            <a:r>
              <a:rPr lang="ru-RU" sz="3600" b="1" dirty="0">
                <a:solidFill>
                  <a:schemeClr val="tx1"/>
                </a:solidFill>
              </a:rPr>
              <a:t> </a:t>
            </a:r>
            <a:r>
              <a:rPr lang="ru-RU" sz="3600" b="1" dirty="0" err="1">
                <a:solidFill>
                  <a:schemeClr val="tx1"/>
                </a:solidFill>
              </a:rPr>
              <a:t>готовий</a:t>
            </a:r>
            <a:r>
              <a:rPr lang="ru-RU" sz="3600" b="1" dirty="0">
                <a:solidFill>
                  <a:schemeClr val="tx1"/>
                </a:solidFill>
              </a:rPr>
              <a:t> </a:t>
            </a:r>
            <a:r>
              <a:rPr lang="ru-RU" sz="3600" b="1" dirty="0" err="1">
                <a:solidFill>
                  <a:schemeClr val="tx1"/>
                </a:solidFill>
              </a:rPr>
              <a:t>працювати</a:t>
            </a:r>
            <a:r>
              <a:rPr lang="ru-RU" sz="3600" b="1" dirty="0">
                <a:solidFill>
                  <a:schemeClr val="tx1"/>
                </a:solidFill>
              </a:rPr>
              <a:t>?</a:t>
            </a:r>
          </a:p>
          <a:p>
            <a:pPr algn="ctr"/>
            <a:r>
              <a:rPr lang="ru-RU" sz="3600" b="1" dirty="0" err="1">
                <a:solidFill>
                  <a:schemeClr val="tx1"/>
                </a:solidFill>
              </a:rPr>
              <a:t>Додавати</a:t>
            </a:r>
            <a:r>
              <a:rPr lang="ru-RU" sz="3600" b="1" dirty="0">
                <a:solidFill>
                  <a:schemeClr val="tx1"/>
                </a:solidFill>
              </a:rPr>
              <a:t> й </a:t>
            </a:r>
            <a:r>
              <a:rPr lang="ru-RU" sz="3600" b="1" dirty="0" err="1">
                <a:solidFill>
                  <a:schemeClr val="tx1"/>
                </a:solidFill>
              </a:rPr>
              <a:t>віднімати</a:t>
            </a:r>
            <a:r>
              <a:rPr lang="ru-RU" sz="3600" b="1" dirty="0">
                <a:solidFill>
                  <a:schemeClr val="tx1"/>
                </a:solidFill>
              </a:rPr>
              <a:t>,</a:t>
            </a:r>
          </a:p>
          <a:p>
            <a:pPr algn="ctr"/>
            <a:r>
              <a:rPr lang="ru-RU" sz="3600" b="1" dirty="0">
                <a:solidFill>
                  <a:schemeClr val="tx1"/>
                </a:solidFill>
              </a:rPr>
              <a:t>Числа й </a:t>
            </a:r>
            <a:r>
              <a:rPr lang="ru-RU" sz="3600" b="1" dirty="0" err="1">
                <a:solidFill>
                  <a:schemeClr val="tx1"/>
                </a:solidFill>
              </a:rPr>
              <a:t>вирази</a:t>
            </a:r>
            <a:r>
              <a:rPr lang="ru-RU" sz="3600" b="1" dirty="0">
                <a:solidFill>
                  <a:schemeClr val="tx1"/>
                </a:solidFill>
              </a:rPr>
              <a:t> </a:t>
            </a:r>
            <a:r>
              <a:rPr lang="ru-RU" sz="3600" b="1" dirty="0" err="1">
                <a:solidFill>
                  <a:schemeClr val="tx1"/>
                </a:solidFill>
              </a:rPr>
              <a:t>рівняти</a:t>
            </a:r>
            <a:r>
              <a:rPr lang="ru-RU" sz="3600" b="1" dirty="0">
                <a:solidFill>
                  <a:schemeClr val="tx1"/>
                </a:solidFill>
              </a:rPr>
              <a:t>,</a:t>
            </a:r>
          </a:p>
          <a:p>
            <a:pPr algn="ctr"/>
            <a:r>
              <a:rPr lang="ru-RU" sz="3600" b="1" dirty="0" err="1">
                <a:solidFill>
                  <a:schemeClr val="tx1"/>
                </a:solidFill>
              </a:rPr>
              <a:t>Вчасно</a:t>
            </a:r>
            <a:r>
              <a:rPr lang="ru-RU" sz="3600" b="1" dirty="0">
                <a:solidFill>
                  <a:schemeClr val="tx1"/>
                </a:solidFill>
              </a:rPr>
              <a:t> руку </a:t>
            </a:r>
            <a:r>
              <a:rPr lang="ru-RU" sz="3600" b="1" dirty="0" err="1">
                <a:solidFill>
                  <a:schemeClr val="tx1"/>
                </a:solidFill>
              </a:rPr>
              <a:t>піднімати</a:t>
            </a:r>
            <a:r>
              <a:rPr lang="ru-RU" sz="3600" b="1" dirty="0">
                <a:solidFill>
                  <a:schemeClr val="tx1"/>
                </a:solidFill>
              </a:rPr>
              <a:t>,</a:t>
            </a:r>
          </a:p>
          <a:p>
            <a:pPr algn="ctr"/>
            <a:r>
              <a:rPr lang="ru-RU" sz="3600" b="1" dirty="0" err="1">
                <a:solidFill>
                  <a:schemeClr val="tx1"/>
                </a:solidFill>
              </a:rPr>
              <a:t>Щоб</a:t>
            </a:r>
            <a:r>
              <a:rPr lang="ru-RU" sz="3600" b="1" dirty="0">
                <a:solidFill>
                  <a:schemeClr val="tx1"/>
                </a:solidFill>
              </a:rPr>
              <a:t> </a:t>
            </a:r>
            <a:r>
              <a:rPr lang="ru-RU" sz="3600" b="1" dirty="0" err="1">
                <a:solidFill>
                  <a:schemeClr val="tx1"/>
                </a:solidFill>
              </a:rPr>
              <a:t>складну</a:t>
            </a:r>
            <a:r>
              <a:rPr lang="ru-RU" sz="3600" b="1" dirty="0">
                <a:solidFill>
                  <a:schemeClr val="tx1"/>
                </a:solidFill>
              </a:rPr>
              <a:t> задачу </a:t>
            </a:r>
            <a:r>
              <a:rPr lang="ru-RU" sz="3600" b="1" dirty="0" err="1">
                <a:solidFill>
                  <a:schemeClr val="tx1"/>
                </a:solidFill>
              </a:rPr>
              <a:t>розв’язати</a:t>
            </a:r>
            <a:r>
              <a:rPr lang="ru-RU" sz="3600" b="1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ru-RU" sz="3600" b="1" dirty="0" err="1">
                <a:solidFill>
                  <a:schemeClr val="tx1"/>
                </a:solidFill>
              </a:rPr>
              <a:t>Проспівав</a:t>
            </a:r>
            <a:r>
              <a:rPr lang="ru-RU" sz="3600" b="1" dirty="0">
                <a:solidFill>
                  <a:schemeClr val="tx1"/>
                </a:solidFill>
              </a:rPr>
              <a:t> </a:t>
            </a:r>
            <a:r>
              <a:rPr lang="ru-RU" sz="3600" b="1" dirty="0" err="1">
                <a:solidFill>
                  <a:schemeClr val="tx1"/>
                </a:solidFill>
              </a:rPr>
              <a:t>дзвінок</a:t>
            </a:r>
            <a:r>
              <a:rPr lang="ru-RU" sz="3600" b="1" dirty="0">
                <a:solidFill>
                  <a:schemeClr val="tx1"/>
                </a:solidFill>
              </a:rPr>
              <a:t> –</a:t>
            </a:r>
          </a:p>
          <a:p>
            <a:pPr algn="ctr"/>
            <a:r>
              <a:rPr lang="ru-RU" sz="3600" b="1" dirty="0" err="1">
                <a:solidFill>
                  <a:schemeClr val="tx1"/>
                </a:solidFill>
              </a:rPr>
              <a:t>Починається</a:t>
            </a:r>
            <a:r>
              <a:rPr lang="ru-RU" sz="3600" b="1" dirty="0">
                <a:solidFill>
                  <a:schemeClr val="tx1"/>
                </a:solidFill>
              </a:rPr>
              <a:t> урок</a:t>
            </a:r>
          </a:p>
        </p:txBody>
      </p:sp>
    </p:spTree>
    <p:extLst>
      <p:ext uri="{BB962C8B-B14F-4D97-AF65-F5344CB8AC3E}">
        <p14:creationId xmlns:p14="http://schemas.microsoft.com/office/powerpoint/2010/main" val="2223663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1">
            <a:extLst>
              <a:ext uri="{FF2B5EF4-FFF2-40B4-BE49-F238E27FC236}">
                <a16:creationId xmlns:a16="http://schemas.microsoft.com/office/drawing/2014/main" id="{49477AAF-8D45-4323-BE4C-5F57C5CF0480}"/>
              </a:ext>
            </a:extLst>
          </p:cNvPr>
          <p:cNvSpPr txBox="1">
            <a:spLocks/>
          </p:cNvSpPr>
          <p:nvPr/>
        </p:nvSpPr>
        <p:spPr>
          <a:xfrm>
            <a:off x="1577377" y="690642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21.04.2022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095837-A9CE-470A-9790-534DE5570F71}"/>
              </a:ext>
            </a:extLst>
          </p:cNvPr>
          <p:cNvSpPr txBox="1"/>
          <p:nvPr/>
        </p:nvSpPr>
        <p:spPr>
          <a:xfrm>
            <a:off x="1700945" y="228977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7E9AD7A8-C333-43D0-BF79-22F80C7E4490}"/>
              </a:ext>
            </a:extLst>
          </p:cNvPr>
          <p:cNvSpPr/>
          <p:nvPr/>
        </p:nvSpPr>
        <p:spPr>
          <a:xfrm>
            <a:off x="6829403" y="1148217"/>
            <a:ext cx="4652681" cy="456156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000" b="1" dirty="0">
                <a:solidFill>
                  <a:schemeClr val="bg1"/>
                </a:solidFill>
              </a:rPr>
              <a:t>Робота з зошитом 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з математики 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Григорія </a:t>
            </a:r>
            <a:r>
              <a:rPr lang="uk-UA" sz="4000" b="1" dirty="0" err="1">
                <a:solidFill>
                  <a:schemeClr val="bg1"/>
                </a:solidFill>
              </a:rPr>
              <a:t>Лишенко</a:t>
            </a:r>
            <a:endParaRPr lang="uk-UA" sz="4000" b="1" dirty="0">
              <a:solidFill>
                <a:schemeClr val="bg1"/>
              </a:solidFill>
            </a:endParaRP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с. 81 №1-2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A49CEB0-E940-4B13-8ABA-4DB1EFA837B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87952" y="1221945"/>
            <a:ext cx="5475101" cy="5229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4909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Дата 1">
            <a:extLst>
              <a:ext uri="{FF2B5EF4-FFF2-40B4-BE49-F238E27FC236}">
                <a16:creationId xmlns:a16="http://schemas.microsoft.com/office/drawing/2014/main" id="{629DD63E-FFA1-4093-8517-FFE36A149B98}"/>
              </a:ext>
            </a:extLst>
          </p:cNvPr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21.04.2022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84189A-0FC4-4C4A-9221-A67D7411CA80}"/>
              </a:ext>
            </a:extLst>
          </p:cNvPr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178ED540-6F14-4477-AF34-A05D27D9FCB7}"/>
              </a:ext>
            </a:extLst>
          </p:cNvPr>
          <p:cNvSpPr/>
          <p:nvPr/>
        </p:nvSpPr>
        <p:spPr>
          <a:xfrm>
            <a:off x="0" y="5590803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81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CEEA515B-CD5E-4DDC-A4BB-C5BCB8F67398}"/>
              </a:ext>
            </a:extLst>
          </p:cNvPr>
          <p:cNvSpPr/>
          <p:nvPr/>
        </p:nvSpPr>
        <p:spPr>
          <a:xfrm>
            <a:off x="0" y="4356996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400" b="1" dirty="0">
                <a:solidFill>
                  <a:schemeClr val="bg1"/>
                </a:solidFill>
              </a:rPr>
              <a:t>Зошит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1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3FC78373-951F-44D9-8B5C-034FC5CD6439}"/>
              </a:ext>
            </a:extLst>
          </p:cNvPr>
          <p:cNvSpPr/>
          <p:nvPr/>
        </p:nvSpPr>
        <p:spPr>
          <a:xfrm>
            <a:off x="3314733" y="396313"/>
            <a:ext cx="8749112" cy="53336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solidFill>
                  <a:schemeClr val="bg1"/>
                </a:solidFill>
              </a:rPr>
              <a:t>Обчисли</a:t>
            </a:r>
          </a:p>
        </p:txBody>
      </p:sp>
      <p:sp>
        <p:nvSpPr>
          <p:cNvPr id="8" name="Прямоугольник: скругленные углы 6">
            <a:extLst>
              <a:ext uri="{FF2B5EF4-FFF2-40B4-BE49-F238E27FC236}">
                <a16:creationId xmlns:a16="http://schemas.microsoft.com/office/drawing/2014/main" id="{47628C51-4E8D-44F2-9FA2-564CA0F0BAF2}"/>
              </a:ext>
            </a:extLst>
          </p:cNvPr>
          <p:cNvSpPr/>
          <p:nvPr/>
        </p:nvSpPr>
        <p:spPr>
          <a:xfrm>
            <a:off x="2217619" y="2470684"/>
            <a:ext cx="1250797" cy="388441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uk-UA" sz="3200" i="1" dirty="0">
                <a:solidFill>
                  <a:schemeClr val="tx1"/>
                </a:solidFill>
              </a:rPr>
              <a:t>15810</a:t>
            </a:r>
            <a:endParaRPr lang="aa-ET" sz="3200" i="1" dirty="0">
              <a:solidFill>
                <a:schemeClr val="tx1"/>
              </a:solidFill>
            </a:endParaRPr>
          </a:p>
        </p:txBody>
      </p:sp>
      <p:sp>
        <p:nvSpPr>
          <p:cNvPr id="10" name="Прямоугольник: скругленные углы 6">
            <a:extLst>
              <a:ext uri="{FF2B5EF4-FFF2-40B4-BE49-F238E27FC236}">
                <a16:creationId xmlns:a16="http://schemas.microsoft.com/office/drawing/2014/main" id="{47628C51-4E8D-44F2-9FA2-564CA0F0BAF2}"/>
              </a:ext>
            </a:extLst>
          </p:cNvPr>
          <p:cNvSpPr/>
          <p:nvPr/>
        </p:nvSpPr>
        <p:spPr>
          <a:xfrm>
            <a:off x="2217621" y="1648258"/>
            <a:ext cx="1233760" cy="760665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uk-UA" sz="3200" i="1" dirty="0">
                <a:solidFill>
                  <a:schemeClr val="tx1"/>
                </a:solidFill>
              </a:rPr>
              <a:t>2635</a:t>
            </a:r>
          </a:p>
          <a:p>
            <a:pPr algn="r"/>
            <a:r>
              <a:rPr lang="uk-UA" sz="3200" i="1" dirty="0">
                <a:solidFill>
                  <a:schemeClr val="tx1"/>
                </a:solidFill>
              </a:rPr>
              <a:t>326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2179531" y="1799605"/>
            <a:ext cx="385651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ru-RU" i="1" dirty="0"/>
              <a:t>х</a:t>
            </a:r>
          </a:p>
        </p:txBody>
      </p:sp>
      <p:sp>
        <p:nvSpPr>
          <p:cNvPr id="13" name="Прямоугольник: скругленные углы 6">
            <a:extLst>
              <a:ext uri="{FF2B5EF4-FFF2-40B4-BE49-F238E27FC236}">
                <a16:creationId xmlns:a16="http://schemas.microsoft.com/office/drawing/2014/main" id="{47628C51-4E8D-44F2-9FA2-564CA0F0BAF2}"/>
              </a:ext>
            </a:extLst>
          </p:cNvPr>
          <p:cNvSpPr/>
          <p:nvPr/>
        </p:nvSpPr>
        <p:spPr>
          <a:xfrm>
            <a:off x="2217620" y="2849871"/>
            <a:ext cx="1250796" cy="381379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uk-UA" sz="3200" i="1" dirty="0">
                <a:solidFill>
                  <a:schemeClr val="tx1"/>
                </a:solidFill>
              </a:rPr>
              <a:t>5270</a:t>
            </a:r>
            <a:endParaRPr lang="aa-ET" sz="3200" i="1" dirty="0">
              <a:solidFill>
                <a:schemeClr val="tx1"/>
              </a:solidFill>
            </a:endParaRPr>
          </a:p>
        </p:txBody>
      </p:sp>
      <p:sp>
        <p:nvSpPr>
          <p:cNvPr id="14" name="Прямоугольник: скругленные углы 6">
            <a:extLst>
              <a:ext uri="{FF2B5EF4-FFF2-40B4-BE49-F238E27FC236}">
                <a16:creationId xmlns:a16="http://schemas.microsoft.com/office/drawing/2014/main" id="{47628C51-4E8D-44F2-9FA2-564CA0F0BAF2}"/>
              </a:ext>
            </a:extLst>
          </p:cNvPr>
          <p:cNvSpPr/>
          <p:nvPr/>
        </p:nvSpPr>
        <p:spPr>
          <a:xfrm>
            <a:off x="1975164" y="3247619"/>
            <a:ext cx="1250796" cy="357081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uk-UA" sz="3200" i="1" dirty="0">
                <a:solidFill>
                  <a:schemeClr val="tx1"/>
                </a:solidFill>
              </a:rPr>
              <a:t>7905</a:t>
            </a:r>
            <a:endParaRPr lang="aa-ET" sz="3200" i="1" dirty="0">
              <a:solidFill>
                <a:schemeClr val="tx1"/>
              </a:solidFill>
            </a:endParaRPr>
          </a:p>
        </p:txBody>
      </p:sp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08279B25-DE05-498E-8F35-8350D7C3CE4F}"/>
              </a:ext>
            </a:extLst>
          </p:cNvPr>
          <p:cNvCxnSpPr>
            <a:cxnSpLocks/>
          </p:cNvCxnSpPr>
          <p:nvPr/>
        </p:nvCxnSpPr>
        <p:spPr>
          <a:xfrm flipV="1">
            <a:off x="2217618" y="2439803"/>
            <a:ext cx="1233763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Прямоугольник: скругленные углы 6">
            <a:extLst>
              <a:ext uri="{FF2B5EF4-FFF2-40B4-BE49-F238E27FC236}">
                <a16:creationId xmlns:a16="http://schemas.microsoft.com/office/drawing/2014/main" id="{47628C51-4E8D-44F2-9FA2-564CA0F0BAF2}"/>
              </a:ext>
            </a:extLst>
          </p:cNvPr>
          <p:cNvSpPr/>
          <p:nvPr/>
        </p:nvSpPr>
        <p:spPr>
          <a:xfrm>
            <a:off x="1975164" y="3638564"/>
            <a:ext cx="1493250" cy="357081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uk-UA" sz="3200" i="1" dirty="0">
                <a:solidFill>
                  <a:schemeClr val="tx1"/>
                </a:solidFill>
              </a:rPr>
              <a:t>859010</a:t>
            </a:r>
            <a:endParaRPr lang="aa-ET" sz="3200" i="1" dirty="0">
              <a:solidFill>
                <a:schemeClr val="tx1"/>
              </a:solidFill>
            </a:endParaRPr>
          </a:p>
        </p:txBody>
      </p:sp>
      <p:cxnSp>
        <p:nvCxnSpPr>
          <p:cNvPr id="20" name="Прямая соединительная линия 19">
            <a:extLst>
              <a:ext uri="{FF2B5EF4-FFF2-40B4-BE49-F238E27FC236}">
                <a16:creationId xmlns:a16="http://schemas.microsoft.com/office/drawing/2014/main" id="{08279B25-DE05-498E-8F35-8350D7C3CE4F}"/>
              </a:ext>
            </a:extLst>
          </p:cNvPr>
          <p:cNvCxnSpPr>
            <a:cxnSpLocks/>
          </p:cNvCxnSpPr>
          <p:nvPr/>
        </p:nvCxnSpPr>
        <p:spPr>
          <a:xfrm>
            <a:off x="1975164" y="3632967"/>
            <a:ext cx="1493250" cy="548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Прямоугольник: скругленные углы 6">
            <a:extLst>
              <a:ext uri="{FF2B5EF4-FFF2-40B4-BE49-F238E27FC236}">
                <a16:creationId xmlns:a16="http://schemas.microsoft.com/office/drawing/2014/main" id="{47628C51-4E8D-44F2-9FA2-564CA0F0BAF2}"/>
              </a:ext>
            </a:extLst>
          </p:cNvPr>
          <p:cNvSpPr/>
          <p:nvPr/>
        </p:nvSpPr>
        <p:spPr>
          <a:xfrm>
            <a:off x="5381610" y="1692902"/>
            <a:ext cx="1233760" cy="760665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uk-UA" sz="3200" i="1" dirty="0">
                <a:solidFill>
                  <a:schemeClr val="tx1"/>
                </a:solidFill>
              </a:rPr>
              <a:t>5307</a:t>
            </a:r>
          </a:p>
          <a:p>
            <a:pPr algn="r"/>
            <a:r>
              <a:rPr lang="uk-UA" sz="3200" i="1" dirty="0">
                <a:solidFill>
                  <a:schemeClr val="tx1"/>
                </a:solidFill>
              </a:rPr>
              <a:t>408</a:t>
            </a:r>
          </a:p>
        </p:txBody>
      </p:sp>
      <p:sp>
        <p:nvSpPr>
          <p:cNvPr id="23" name="Прямоугольник 22"/>
          <p:cNvSpPr/>
          <p:nvPr/>
        </p:nvSpPr>
        <p:spPr>
          <a:xfrm>
            <a:off x="5343520" y="1844249"/>
            <a:ext cx="385651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ru-RU" i="1" dirty="0"/>
              <a:t>х</a:t>
            </a:r>
          </a:p>
        </p:txBody>
      </p:sp>
      <p:cxnSp>
        <p:nvCxnSpPr>
          <p:cNvPr id="26" name="Прямая соединительная линия 25">
            <a:extLst>
              <a:ext uri="{FF2B5EF4-FFF2-40B4-BE49-F238E27FC236}">
                <a16:creationId xmlns:a16="http://schemas.microsoft.com/office/drawing/2014/main" id="{08279B25-DE05-498E-8F35-8350D7C3CE4F}"/>
              </a:ext>
            </a:extLst>
          </p:cNvPr>
          <p:cNvCxnSpPr>
            <a:cxnSpLocks/>
          </p:cNvCxnSpPr>
          <p:nvPr/>
        </p:nvCxnSpPr>
        <p:spPr>
          <a:xfrm flipV="1">
            <a:off x="5381607" y="2484447"/>
            <a:ext cx="1233763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Прямоугольник: скругленные углы 6">
            <a:extLst>
              <a:ext uri="{FF2B5EF4-FFF2-40B4-BE49-F238E27FC236}">
                <a16:creationId xmlns:a16="http://schemas.microsoft.com/office/drawing/2014/main" id="{47628C51-4E8D-44F2-9FA2-564CA0F0BAF2}"/>
              </a:ext>
            </a:extLst>
          </p:cNvPr>
          <p:cNvSpPr/>
          <p:nvPr/>
        </p:nvSpPr>
        <p:spPr>
          <a:xfrm>
            <a:off x="8467908" y="1724474"/>
            <a:ext cx="1233760" cy="760665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uk-UA" sz="3200" i="1" dirty="0">
                <a:solidFill>
                  <a:schemeClr val="tx1"/>
                </a:solidFill>
              </a:rPr>
              <a:t>12065</a:t>
            </a:r>
          </a:p>
          <a:p>
            <a:pPr algn="r"/>
            <a:r>
              <a:rPr lang="uk-UA" sz="3200" i="1" dirty="0">
                <a:solidFill>
                  <a:schemeClr val="tx1"/>
                </a:solidFill>
              </a:rPr>
              <a:t>509</a:t>
            </a:r>
          </a:p>
        </p:txBody>
      </p:sp>
      <p:sp>
        <p:nvSpPr>
          <p:cNvPr id="31" name="Прямоугольник 30"/>
          <p:cNvSpPr/>
          <p:nvPr/>
        </p:nvSpPr>
        <p:spPr>
          <a:xfrm>
            <a:off x="8429818" y="1875821"/>
            <a:ext cx="385651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ru-RU" i="1" dirty="0"/>
              <a:t>х</a:t>
            </a:r>
          </a:p>
        </p:txBody>
      </p:sp>
      <p:cxnSp>
        <p:nvCxnSpPr>
          <p:cNvPr id="34" name="Прямая соединительная линия 33">
            <a:extLst>
              <a:ext uri="{FF2B5EF4-FFF2-40B4-BE49-F238E27FC236}">
                <a16:creationId xmlns:a16="http://schemas.microsoft.com/office/drawing/2014/main" id="{08279B25-DE05-498E-8F35-8350D7C3CE4F}"/>
              </a:ext>
            </a:extLst>
          </p:cNvPr>
          <p:cNvCxnSpPr>
            <a:cxnSpLocks/>
          </p:cNvCxnSpPr>
          <p:nvPr/>
        </p:nvCxnSpPr>
        <p:spPr>
          <a:xfrm flipV="1">
            <a:off x="8467905" y="2516019"/>
            <a:ext cx="1233763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Прямоугольник: скругленные углы 6">
            <a:extLst>
              <a:ext uri="{FF2B5EF4-FFF2-40B4-BE49-F238E27FC236}">
                <a16:creationId xmlns:a16="http://schemas.microsoft.com/office/drawing/2014/main" id="{47628C51-4E8D-44F2-9FA2-564CA0F0BAF2}"/>
              </a:ext>
            </a:extLst>
          </p:cNvPr>
          <p:cNvSpPr/>
          <p:nvPr/>
        </p:nvSpPr>
        <p:spPr>
          <a:xfrm>
            <a:off x="5381607" y="2535383"/>
            <a:ext cx="1250797" cy="388441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uk-UA" sz="3200" i="1" dirty="0">
                <a:solidFill>
                  <a:schemeClr val="tx1"/>
                </a:solidFill>
              </a:rPr>
              <a:t>42456</a:t>
            </a:r>
            <a:endParaRPr lang="aa-ET" sz="3200" i="1" dirty="0">
              <a:solidFill>
                <a:schemeClr val="tx1"/>
              </a:solidFill>
            </a:endParaRPr>
          </a:p>
        </p:txBody>
      </p:sp>
      <p:sp>
        <p:nvSpPr>
          <p:cNvPr id="38" name="Прямоугольник: скругленные углы 6">
            <a:extLst>
              <a:ext uri="{FF2B5EF4-FFF2-40B4-BE49-F238E27FC236}">
                <a16:creationId xmlns:a16="http://schemas.microsoft.com/office/drawing/2014/main" id="{47628C51-4E8D-44F2-9FA2-564CA0F0BAF2}"/>
              </a:ext>
            </a:extLst>
          </p:cNvPr>
          <p:cNvSpPr/>
          <p:nvPr/>
        </p:nvSpPr>
        <p:spPr>
          <a:xfrm>
            <a:off x="4910947" y="2923824"/>
            <a:ext cx="1250796" cy="381379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uk-UA" sz="3200" i="1" dirty="0">
                <a:solidFill>
                  <a:schemeClr val="tx1"/>
                </a:solidFill>
              </a:rPr>
              <a:t>21228</a:t>
            </a:r>
            <a:endParaRPr lang="aa-ET" sz="3200" i="1" dirty="0">
              <a:solidFill>
                <a:schemeClr val="tx1"/>
              </a:solidFill>
            </a:endParaRPr>
          </a:p>
        </p:txBody>
      </p:sp>
      <p:sp>
        <p:nvSpPr>
          <p:cNvPr id="39" name="Прямоугольник: скругленные углы 6">
            <a:extLst>
              <a:ext uri="{FF2B5EF4-FFF2-40B4-BE49-F238E27FC236}">
                <a16:creationId xmlns:a16="http://schemas.microsoft.com/office/drawing/2014/main" id="{47628C51-4E8D-44F2-9FA2-564CA0F0BAF2}"/>
              </a:ext>
            </a:extLst>
          </p:cNvPr>
          <p:cNvSpPr/>
          <p:nvPr/>
        </p:nvSpPr>
        <p:spPr>
          <a:xfrm>
            <a:off x="4910947" y="3338977"/>
            <a:ext cx="1721457" cy="357081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uk-UA" sz="3200" i="1" dirty="0">
                <a:solidFill>
                  <a:schemeClr val="tx1"/>
                </a:solidFill>
              </a:rPr>
              <a:t>2165256</a:t>
            </a:r>
            <a:endParaRPr lang="aa-ET" sz="3200" i="1" dirty="0">
              <a:solidFill>
                <a:schemeClr val="tx1"/>
              </a:solidFill>
            </a:endParaRPr>
          </a:p>
        </p:txBody>
      </p:sp>
      <p:cxnSp>
        <p:nvCxnSpPr>
          <p:cNvPr id="41" name="Прямая соединительная линия 40">
            <a:extLst>
              <a:ext uri="{FF2B5EF4-FFF2-40B4-BE49-F238E27FC236}">
                <a16:creationId xmlns:a16="http://schemas.microsoft.com/office/drawing/2014/main" id="{08279B25-DE05-498E-8F35-8350D7C3CE4F}"/>
              </a:ext>
            </a:extLst>
          </p:cNvPr>
          <p:cNvCxnSpPr>
            <a:cxnSpLocks/>
          </p:cNvCxnSpPr>
          <p:nvPr/>
        </p:nvCxnSpPr>
        <p:spPr>
          <a:xfrm flipV="1">
            <a:off x="4910947" y="3318154"/>
            <a:ext cx="1721457" cy="11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Прямоугольник: скругленные углы 6">
            <a:extLst>
              <a:ext uri="{FF2B5EF4-FFF2-40B4-BE49-F238E27FC236}">
                <a16:creationId xmlns:a16="http://schemas.microsoft.com/office/drawing/2014/main" id="{47628C51-4E8D-44F2-9FA2-564CA0F0BAF2}"/>
              </a:ext>
            </a:extLst>
          </p:cNvPr>
          <p:cNvSpPr/>
          <p:nvPr/>
        </p:nvSpPr>
        <p:spPr>
          <a:xfrm>
            <a:off x="8225448" y="2535383"/>
            <a:ext cx="1474355" cy="388441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uk-UA" sz="3200" i="1" dirty="0">
                <a:solidFill>
                  <a:schemeClr val="tx1"/>
                </a:solidFill>
              </a:rPr>
              <a:t>108585</a:t>
            </a:r>
            <a:endParaRPr lang="aa-ET" sz="3200" i="1" dirty="0">
              <a:solidFill>
                <a:schemeClr val="tx1"/>
              </a:solidFill>
            </a:endParaRPr>
          </a:p>
        </p:txBody>
      </p:sp>
      <p:sp>
        <p:nvSpPr>
          <p:cNvPr id="43" name="Прямоугольник: скругленные углы 6">
            <a:extLst>
              <a:ext uri="{FF2B5EF4-FFF2-40B4-BE49-F238E27FC236}">
                <a16:creationId xmlns:a16="http://schemas.microsoft.com/office/drawing/2014/main" id="{47628C51-4E8D-44F2-9FA2-564CA0F0BAF2}"/>
              </a:ext>
            </a:extLst>
          </p:cNvPr>
          <p:cNvSpPr/>
          <p:nvPr/>
        </p:nvSpPr>
        <p:spPr>
          <a:xfrm>
            <a:off x="8074934" y="2909870"/>
            <a:ext cx="1250796" cy="381379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uk-UA" sz="3200" i="1" dirty="0">
                <a:solidFill>
                  <a:schemeClr val="tx1"/>
                </a:solidFill>
              </a:rPr>
              <a:t>60325</a:t>
            </a:r>
            <a:endParaRPr lang="aa-ET" sz="3200" i="1" dirty="0">
              <a:solidFill>
                <a:schemeClr val="tx1"/>
              </a:solidFill>
            </a:endParaRPr>
          </a:p>
        </p:txBody>
      </p:sp>
      <p:sp>
        <p:nvSpPr>
          <p:cNvPr id="44" name="Прямоугольник: скругленные углы 6">
            <a:extLst>
              <a:ext uri="{FF2B5EF4-FFF2-40B4-BE49-F238E27FC236}">
                <a16:creationId xmlns:a16="http://schemas.microsoft.com/office/drawing/2014/main" id="{47628C51-4E8D-44F2-9FA2-564CA0F0BAF2}"/>
              </a:ext>
            </a:extLst>
          </p:cNvPr>
          <p:cNvSpPr/>
          <p:nvPr/>
        </p:nvSpPr>
        <p:spPr>
          <a:xfrm>
            <a:off x="8074934" y="3360664"/>
            <a:ext cx="1702559" cy="357081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uk-UA" sz="3200" i="1" dirty="0">
                <a:solidFill>
                  <a:schemeClr val="tx1"/>
                </a:solidFill>
              </a:rPr>
              <a:t>6141085</a:t>
            </a:r>
            <a:endParaRPr lang="aa-ET" sz="3200" i="1" dirty="0">
              <a:solidFill>
                <a:schemeClr val="tx1"/>
              </a:solidFill>
            </a:endParaRPr>
          </a:p>
        </p:txBody>
      </p:sp>
      <p:cxnSp>
        <p:nvCxnSpPr>
          <p:cNvPr id="45" name="Прямая соединительная линия 44">
            <a:extLst>
              <a:ext uri="{FF2B5EF4-FFF2-40B4-BE49-F238E27FC236}">
                <a16:creationId xmlns:a16="http://schemas.microsoft.com/office/drawing/2014/main" id="{08279B25-DE05-498E-8F35-8350D7C3CE4F}"/>
              </a:ext>
            </a:extLst>
          </p:cNvPr>
          <p:cNvCxnSpPr>
            <a:cxnSpLocks/>
          </p:cNvCxnSpPr>
          <p:nvPr/>
        </p:nvCxnSpPr>
        <p:spPr>
          <a:xfrm>
            <a:off x="8074934" y="3314457"/>
            <a:ext cx="1624869" cy="369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Рисунок 4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68089" y="3716768"/>
            <a:ext cx="2971161" cy="2971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403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3" grpId="0"/>
      <p:bldP spid="14" grpId="0"/>
      <p:bldP spid="19" grpId="0"/>
      <p:bldP spid="37" grpId="0"/>
      <p:bldP spid="38" grpId="0"/>
      <p:bldP spid="39" grpId="0"/>
      <p:bldP spid="42" grpId="0"/>
      <p:bldP spid="43" grpId="0"/>
      <p:bldP spid="4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Дата 1">
            <a:extLst>
              <a:ext uri="{FF2B5EF4-FFF2-40B4-BE49-F238E27FC236}">
                <a16:creationId xmlns:a16="http://schemas.microsoft.com/office/drawing/2014/main" id="{629DD63E-FFA1-4093-8517-FFE36A149B98}"/>
              </a:ext>
            </a:extLst>
          </p:cNvPr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21.04.2022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84189A-0FC4-4C4A-9221-A67D7411CA80}"/>
              </a:ext>
            </a:extLst>
          </p:cNvPr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178ED540-6F14-4477-AF34-A05D27D9FCB7}"/>
              </a:ext>
            </a:extLst>
          </p:cNvPr>
          <p:cNvSpPr/>
          <p:nvPr/>
        </p:nvSpPr>
        <p:spPr>
          <a:xfrm>
            <a:off x="0" y="5590803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81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CEEA515B-CD5E-4DDC-A4BB-C5BCB8F67398}"/>
              </a:ext>
            </a:extLst>
          </p:cNvPr>
          <p:cNvSpPr/>
          <p:nvPr/>
        </p:nvSpPr>
        <p:spPr>
          <a:xfrm>
            <a:off x="0" y="4356996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400" b="1" dirty="0">
                <a:solidFill>
                  <a:schemeClr val="bg1"/>
                </a:solidFill>
              </a:rPr>
              <a:t>Зошит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2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3FC78373-951F-44D9-8B5C-034FC5CD6439}"/>
              </a:ext>
            </a:extLst>
          </p:cNvPr>
          <p:cNvSpPr/>
          <p:nvPr/>
        </p:nvSpPr>
        <p:spPr>
          <a:xfrm>
            <a:off x="3314733" y="396313"/>
            <a:ext cx="8749112" cy="53336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solidFill>
                  <a:schemeClr val="bg1"/>
                </a:solidFill>
              </a:rPr>
              <a:t>Розв'яжи задачу</a:t>
            </a:r>
          </a:p>
        </p:txBody>
      </p:sp>
      <p:sp>
        <p:nvSpPr>
          <p:cNvPr id="19" name="Прямоугольник: скругленные углы 6">
            <a:extLst>
              <a:ext uri="{FF2B5EF4-FFF2-40B4-BE49-F238E27FC236}">
                <a16:creationId xmlns:a16="http://schemas.microsoft.com/office/drawing/2014/main" id="{E80936FB-A127-42E5-99EB-952630980067}"/>
              </a:ext>
            </a:extLst>
          </p:cNvPr>
          <p:cNvSpPr/>
          <p:nvPr/>
        </p:nvSpPr>
        <p:spPr>
          <a:xfrm>
            <a:off x="675409" y="1245745"/>
            <a:ext cx="11245392" cy="2026930"/>
          </a:xfrm>
          <a:prstGeom prst="round2DiagRect">
            <a:avLst>
              <a:gd name="adj1" fmla="val 11352"/>
              <a:gd name="adj2" fmla="val 50000"/>
            </a:avLst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b="1" dirty="0">
                <a:solidFill>
                  <a:schemeClr val="tx1"/>
                </a:solidFill>
              </a:rPr>
              <a:t>З першого поля зібрали 90 ц гречки, а з другого, площа якого на 4 га більша, - 150 ц. Знайди площі полів, </a:t>
            </a:r>
          </a:p>
          <a:p>
            <a:pPr algn="ctr"/>
            <a:r>
              <a:rPr lang="uk-UA" sz="3200" b="1" dirty="0">
                <a:solidFill>
                  <a:schemeClr val="tx1"/>
                </a:solidFill>
              </a:rPr>
              <a:t>якщо врожайність на обох полях однакова.</a:t>
            </a:r>
            <a:endParaRPr lang="aa-ET" sz="3200" b="1" dirty="0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1528665" y="3791423"/>
            <a:ext cx="8416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2280652" y="3791423"/>
            <a:ext cx="245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150-90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0DAEF92-6706-410D-B318-4BD48F6CCF1F}"/>
              </a:ext>
            </a:extLst>
          </p:cNvPr>
          <p:cNvSpPr txBox="1"/>
          <p:nvPr/>
        </p:nvSpPr>
        <p:spPr>
          <a:xfrm>
            <a:off x="3537621" y="3791423"/>
            <a:ext cx="62529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=60(ц) різниця;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1528664" y="4340250"/>
            <a:ext cx="8416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2294905" y="4332321"/>
            <a:ext cx="245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60:4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0DAEF92-6706-410D-B318-4BD48F6CCF1F}"/>
              </a:ext>
            </a:extLst>
          </p:cNvPr>
          <p:cNvSpPr txBox="1"/>
          <p:nvPr/>
        </p:nvSpPr>
        <p:spPr>
          <a:xfrm>
            <a:off x="3122288" y="4320695"/>
            <a:ext cx="59075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=15(ц) з 1 га;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1528664" y="4952892"/>
            <a:ext cx="8416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2280652" y="4952892"/>
            <a:ext cx="245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90:15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0DAEF92-6706-410D-B318-4BD48F6CCF1F}"/>
              </a:ext>
            </a:extLst>
          </p:cNvPr>
          <p:cNvSpPr txBox="1"/>
          <p:nvPr/>
        </p:nvSpPr>
        <p:spPr>
          <a:xfrm>
            <a:off x="3315157" y="4927285"/>
            <a:ext cx="27778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=6(га) І поле;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1528664" y="6081189"/>
            <a:ext cx="2336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-15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Відповідь: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1557991" y="5565534"/>
            <a:ext cx="8416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2309979" y="5565534"/>
            <a:ext cx="245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150:15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0DAEF92-6706-410D-B318-4BD48F6CCF1F}"/>
              </a:ext>
            </a:extLst>
          </p:cNvPr>
          <p:cNvSpPr txBox="1"/>
          <p:nvPr/>
        </p:nvSpPr>
        <p:spPr>
          <a:xfrm>
            <a:off x="3537621" y="5539927"/>
            <a:ext cx="27778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=10(га)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0DAEF92-6706-410D-B318-4BD48F6CCF1F}"/>
              </a:ext>
            </a:extLst>
          </p:cNvPr>
          <p:cNvSpPr txBox="1"/>
          <p:nvPr/>
        </p:nvSpPr>
        <p:spPr>
          <a:xfrm>
            <a:off x="3075045" y="6084545"/>
            <a:ext cx="78703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 га та 10 га площа полів. </a:t>
            </a:r>
          </a:p>
        </p:txBody>
      </p:sp>
      <p:pic>
        <p:nvPicPr>
          <p:cNvPr id="34" name="Рисунок 3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70900" y="3605352"/>
            <a:ext cx="2695079" cy="2695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458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Дата 1">
            <a:extLst>
              <a:ext uri="{FF2B5EF4-FFF2-40B4-BE49-F238E27FC236}">
                <a16:creationId xmlns:a16="http://schemas.microsoft.com/office/drawing/2014/main" id="{629DD63E-FFA1-4093-8517-FFE36A149B98}"/>
              </a:ext>
            </a:extLst>
          </p:cNvPr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21.04.2022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84189A-0FC4-4C4A-9221-A67D7411CA80}"/>
              </a:ext>
            </a:extLst>
          </p:cNvPr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178ED540-6F14-4477-AF34-A05D27D9FCB7}"/>
              </a:ext>
            </a:extLst>
          </p:cNvPr>
          <p:cNvSpPr/>
          <p:nvPr/>
        </p:nvSpPr>
        <p:spPr>
          <a:xfrm>
            <a:off x="0" y="5590803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81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CEEA515B-CD5E-4DDC-A4BB-C5BCB8F67398}"/>
              </a:ext>
            </a:extLst>
          </p:cNvPr>
          <p:cNvSpPr/>
          <p:nvPr/>
        </p:nvSpPr>
        <p:spPr>
          <a:xfrm>
            <a:off x="0" y="4356996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400" b="1" dirty="0">
                <a:solidFill>
                  <a:schemeClr val="bg1"/>
                </a:solidFill>
              </a:rPr>
              <a:t>Зошит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2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3FC78373-951F-44D9-8B5C-034FC5CD6439}"/>
              </a:ext>
            </a:extLst>
          </p:cNvPr>
          <p:cNvSpPr/>
          <p:nvPr/>
        </p:nvSpPr>
        <p:spPr>
          <a:xfrm>
            <a:off x="3257068" y="445477"/>
            <a:ext cx="8806777" cy="53336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solidFill>
                  <a:schemeClr val="bg1"/>
                </a:solidFill>
              </a:rPr>
              <a:t>Розшифруй слова за допомогою таблиці множення і прочитай відоме прислів'я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1683328" y="994737"/>
            <a:ext cx="1038051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uk-UA" sz="2000" b="1" i="1" dirty="0"/>
              <a:t>Підказка: У квадраті знайди за зразком перший і другий множники кожного </a:t>
            </a:r>
          </a:p>
          <a:p>
            <a:pPr algn="r"/>
            <a:r>
              <a:rPr lang="uk-UA" sz="2000" b="1" i="1" dirty="0"/>
              <a:t>добутку (числа синього кольору) і дізнайся, яку букву позначає цей добуток. </a:t>
            </a:r>
            <a:endParaRPr lang="ru-RU" sz="2000" i="1" dirty="0"/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8890565"/>
              </p:ext>
            </p:extLst>
          </p:nvPr>
        </p:nvGraphicFramePr>
        <p:xfrm>
          <a:off x="1159742" y="1945793"/>
          <a:ext cx="2031423" cy="1036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71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71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71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uk-UA" sz="2800" b="1" dirty="0">
                          <a:solidFill>
                            <a:srgbClr val="0070C0"/>
                          </a:solidFill>
                        </a:rPr>
                        <a:t>21</a:t>
                      </a:r>
                      <a:endParaRPr lang="ru-RU" sz="2800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b="1" dirty="0">
                          <a:solidFill>
                            <a:srgbClr val="0070C0"/>
                          </a:solidFill>
                        </a:rPr>
                        <a:t>12</a:t>
                      </a:r>
                      <a:endParaRPr lang="ru-RU" sz="2800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b="1" dirty="0">
                          <a:solidFill>
                            <a:srgbClr val="0070C0"/>
                          </a:solidFill>
                        </a:rPr>
                        <a:t>35</a:t>
                      </a:r>
                      <a:endParaRPr lang="ru-RU" sz="2800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uk-UA" sz="2800" b="1" dirty="0"/>
                        <a:t>с</a:t>
                      </a:r>
                      <a:endParaRPr lang="ru-RU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b="1" dirty="0"/>
                        <a:t>і</a:t>
                      </a:r>
                      <a:endParaRPr lang="ru-RU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b="1" dirty="0"/>
                        <a:t>м</a:t>
                      </a:r>
                      <a:endParaRPr lang="ru-RU" sz="2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5" name="Таблица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2622209"/>
              </p:ext>
            </p:extLst>
          </p:nvPr>
        </p:nvGraphicFramePr>
        <p:xfrm>
          <a:off x="3597610" y="1945793"/>
          <a:ext cx="3385705" cy="1036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71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71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71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71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714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uk-UA" sz="2800" b="1" dirty="0">
                          <a:solidFill>
                            <a:srgbClr val="0070C0"/>
                          </a:solidFill>
                        </a:rPr>
                        <a:t>18</a:t>
                      </a:r>
                      <a:endParaRPr lang="ru-RU" sz="2800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b="1" dirty="0">
                          <a:solidFill>
                            <a:srgbClr val="0070C0"/>
                          </a:solidFill>
                        </a:rPr>
                        <a:t>16</a:t>
                      </a:r>
                      <a:endParaRPr lang="ru-RU" sz="2800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b="1" dirty="0">
                          <a:solidFill>
                            <a:srgbClr val="0070C0"/>
                          </a:solidFill>
                        </a:rPr>
                        <a:t>32</a:t>
                      </a:r>
                      <a:endParaRPr lang="ru-RU" sz="2800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b="1" dirty="0">
                          <a:solidFill>
                            <a:srgbClr val="0070C0"/>
                          </a:solidFill>
                        </a:rPr>
                        <a:t>12</a:t>
                      </a:r>
                      <a:endParaRPr lang="ru-RU" sz="2800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b="1" dirty="0">
                          <a:solidFill>
                            <a:srgbClr val="0070C0"/>
                          </a:solidFill>
                        </a:rPr>
                        <a:t>14</a:t>
                      </a:r>
                      <a:endParaRPr lang="ru-RU" sz="2800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uk-UA" sz="2800" b="1" dirty="0"/>
                        <a:t>р</a:t>
                      </a:r>
                      <a:endParaRPr lang="ru-RU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b="1" dirty="0"/>
                        <a:t>а</a:t>
                      </a:r>
                      <a:endParaRPr lang="ru-RU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b="1" dirty="0"/>
                        <a:t>з</a:t>
                      </a:r>
                      <a:endParaRPr lang="ru-RU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b="1" dirty="0"/>
                        <a:t>і</a:t>
                      </a:r>
                      <a:endParaRPr lang="ru-RU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b="1" dirty="0"/>
                        <a:t>в</a:t>
                      </a:r>
                      <a:endParaRPr lang="ru-RU" sz="2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6" name="Таблица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2025782"/>
              </p:ext>
            </p:extLst>
          </p:nvPr>
        </p:nvGraphicFramePr>
        <p:xfrm>
          <a:off x="1159742" y="3320676"/>
          <a:ext cx="4062846" cy="1036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71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71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71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71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714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71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uk-UA" sz="2800" b="1" dirty="0">
                          <a:solidFill>
                            <a:srgbClr val="0070C0"/>
                          </a:solidFill>
                        </a:rPr>
                        <a:t>24</a:t>
                      </a:r>
                      <a:endParaRPr lang="ru-RU" sz="2800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b="1" dirty="0">
                          <a:solidFill>
                            <a:srgbClr val="0070C0"/>
                          </a:solidFill>
                        </a:rPr>
                        <a:t>12</a:t>
                      </a:r>
                      <a:endParaRPr lang="ru-RU" sz="2800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b="1" dirty="0">
                          <a:solidFill>
                            <a:srgbClr val="0070C0"/>
                          </a:solidFill>
                        </a:rPr>
                        <a:t>30</a:t>
                      </a:r>
                      <a:endParaRPr lang="ru-RU" sz="2800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b="1" dirty="0">
                          <a:solidFill>
                            <a:srgbClr val="0070C0"/>
                          </a:solidFill>
                        </a:rPr>
                        <a:t>35</a:t>
                      </a:r>
                      <a:endParaRPr lang="ru-RU" sz="2800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b="1" dirty="0">
                          <a:solidFill>
                            <a:srgbClr val="0070C0"/>
                          </a:solidFill>
                        </a:rPr>
                        <a:t>12</a:t>
                      </a:r>
                      <a:endParaRPr lang="ru-RU" sz="2800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b="1" dirty="0">
                          <a:solidFill>
                            <a:srgbClr val="0070C0"/>
                          </a:solidFill>
                        </a:rPr>
                        <a:t>18</a:t>
                      </a:r>
                      <a:endParaRPr lang="ru-RU" sz="2800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uk-UA" sz="2800" b="1" dirty="0"/>
                        <a:t>в</a:t>
                      </a:r>
                      <a:endParaRPr lang="ru-RU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b="1" dirty="0"/>
                        <a:t>і</a:t>
                      </a:r>
                      <a:endParaRPr lang="ru-RU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b="1" dirty="0"/>
                        <a:t>д</a:t>
                      </a:r>
                      <a:endParaRPr lang="ru-RU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b="1" dirty="0"/>
                        <a:t>м</a:t>
                      </a:r>
                      <a:endParaRPr lang="ru-RU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b="1" dirty="0"/>
                        <a:t>і</a:t>
                      </a:r>
                      <a:endParaRPr lang="ru-RU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b="1" dirty="0"/>
                        <a:t>р</a:t>
                      </a:r>
                      <a:endParaRPr lang="ru-RU" sz="2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7" name="Таблица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800491"/>
              </p:ext>
            </p:extLst>
          </p:nvPr>
        </p:nvGraphicFramePr>
        <p:xfrm>
          <a:off x="5783696" y="3320676"/>
          <a:ext cx="2708564" cy="1036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71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71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71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71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uk-UA" sz="2800" b="1" dirty="0">
                          <a:solidFill>
                            <a:srgbClr val="0070C0"/>
                          </a:solidFill>
                        </a:rPr>
                        <a:t>27</a:t>
                      </a:r>
                      <a:endParaRPr lang="ru-RU" sz="2800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b="1" dirty="0">
                          <a:solidFill>
                            <a:srgbClr val="0070C0"/>
                          </a:solidFill>
                        </a:rPr>
                        <a:t>30</a:t>
                      </a:r>
                      <a:endParaRPr lang="ru-RU" sz="2800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b="1" dirty="0">
                          <a:solidFill>
                            <a:srgbClr val="0070C0"/>
                          </a:solidFill>
                        </a:rPr>
                        <a:t>28</a:t>
                      </a:r>
                      <a:endParaRPr lang="ru-RU" sz="2800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b="1" dirty="0">
                          <a:solidFill>
                            <a:srgbClr val="0070C0"/>
                          </a:solidFill>
                        </a:rPr>
                        <a:t>40</a:t>
                      </a:r>
                      <a:endParaRPr lang="ru-RU" sz="2800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uk-UA" sz="2800" b="1" dirty="0"/>
                        <a:t>о</a:t>
                      </a:r>
                      <a:endParaRPr lang="ru-RU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b="1" dirty="0"/>
                        <a:t>д</a:t>
                      </a:r>
                      <a:endParaRPr lang="ru-RU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b="1" dirty="0"/>
                        <a:t>и</a:t>
                      </a:r>
                      <a:endParaRPr lang="ru-RU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b="1" dirty="0"/>
                        <a:t>н</a:t>
                      </a:r>
                      <a:endParaRPr lang="ru-RU" sz="2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8" name="Таблица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7446767"/>
              </p:ext>
            </p:extLst>
          </p:nvPr>
        </p:nvGraphicFramePr>
        <p:xfrm>
          <a:off x="1387475" y="5072643"/>
          <a:ext cx="2031423" cy="1036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71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71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71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uk-UA" sz="2800" b="1" dirty="0">
                          <a:solidFill>
                            <a:srgbClr val="0070C0"/>
                          </a:solidFill>
                        </a:rPr>
                        <a:t>18</a:t>
                      </a:r>
                      <a:endParaRPr lang="ru-RU" sz="2800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b="1" dirty="0">
                          <a:solidFill>
                            <a:srgbClr val="0070C0"/>
                          </a:solidFill>
                        </a:rPr>
                        <a:t>16</a:t>
                      </a:r>
                      <a:endParaRPr lang="ru-RU" sz="2800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b="1" dirty="0">
                          <a:solidFill>
                            <a:srgbClr val="0070C0"/>
                          </a:solidFill>
                        </a:rPr>
                        <a:t>32</a:t>
                      </a:r>
                      <a:endParaRPr lang="ru-RU" sz="2800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uk-UA" sz="2800" b="1" dirty="0"/>
                        <a:t>р</a:t>
                      </a:r>
                      <a:endParaRPr lang="ru-RU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b="1" dirty="0"/>
                        <a:t>а</a:t>
                      </a:r>
                      <a:endParaRPr lang="ru-RU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b="1" dirty="0"/>
                        <a:t>з</a:t>
                      </a:r>
                      <a:endParaRPr lang="ru-RU" sz="2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9" name="Таблица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3522177"/>
              </p:ext>
            </p:extLst>
          </p:nvPr>
        </p:nvGraphicFramePr>
        <p:xfrm>
          <a:off x="3752273" y="5072643"/>
          <a:ext cx="4062846" cy="1036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71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71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71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71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714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71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uk-UA" sz="2800" b="1" dirty="0">
                          <a:solidFill>
                            <a:srgbClr val="0070C0"/>
                          </a:solidFill>
                        </a:rPr>
                        <a:t>14</a:t>
                      </a:r>
                      <a:endParaRPr lang="ru-RU" sz="2800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b="1" dirty="0">
                          <a:solidFill>
                            <a:srgbClr val="0070C0"/>
                          </a:solidFill>
                        </a:rPr>
                        <a:t>12</a:t>
                      </a:r>
                      <a:endParaRPr lang="ru-RU" sz="2800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b="1" dirty="0">
                          <a:solidFill>
                            <a:srgbClr val="0070C0"/>
                          </a:solidFill>
                        </a:rPr>
                        <a:t>30</a:t>
                      </a:r>
                      <a:endParaRPr lang="ru-RU" sz="2800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b="1" dirty="0">
                          <a:solidFill>
                            <a:srgbClr val="0070C0"/>
                          </a:solidFill>
                        </a:rPr>
                        <a:t>18</a:t>
                      </a:r>
                      <a:endParaRPr lang="ru-RU" sz="2800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b="1" dirty="0">
                          <a:solidFill>
                            <a:srgbClr val="0070C0"/>
                          </a:solidFill>
                        </a:rPr>
                        <a:t>12</a:t>
                      </a:r>
                      <a:endParaRPr lang="ru-RU" sz="2800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b="1" dirty="0">
                          <a:solidFill>
                            <a:srgbClr val="0070C0"/>
                          </a:solidFill>
                        </a:rPr>
                        <a:t>45</a:t>
                      </a:r>
                      <a:endParaRPr lang="ru-RU" sz="2800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uk-UA" sz="2800" b="1" dirty="0"/>
                        <a:t>в</a:t>
                      </a:r>
                      <a:endParaRPr lang="ru-RU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b="1" dirty="0"/>
                        <a:t>і</a:t>
                      </a:r>
                      <a:endParaRPr lang="ru-RU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b="1" dirty="0"/>
                        <a:t>д</a:t>
                      </a:r>
                      <a:endParaRPr lang="ru-RU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b="1" dirty="0"/>
                        <a:t>р</a:t>
                      </a:r>
                      <a:endParaRPr lang="ru-RU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b="1" dirty="0"/>
                        <a:t>і</a:t>
                      </a:r>
                      <a:endParaRPr lang="ru-RU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b="1" dirty="0"/>
                        <a:t>ж</a:t>
                      </a:r>
                      <a:endParaRPr lang="ru-RU" sz="2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0" name="Таблица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4999626"/>
              </p:ext>
            </p:extLst>
          </p:nvPr>
        </p:nvGraphicFramePr>
        <p:xfrm>
          <a:off x="8845552" y="2543436"/>
          <a:ext cx="3010475" cy="2590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20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20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20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20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20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62967">
                <a:tc>
                  <a:txBody>
                    <a:bodyPr/>
                    <a:lstStyle/>
                    <a:p>
                      <a:pPr algn="ctr"/>
                      <a:r>
                        <a:rPr lang="uk-UA" sz="2800" dirty="0"/>
                        <a:t>·</a:t>
                      </a:r>
                      <a:endParaRPr lang="ru-RU" sz="28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dirty="0"/>
                        <a:t>2 </a:t>
                      </a:r>
                      <a:endParaRPr lang="ru-RU" sz="28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dirty="0"/>
                        <a:t>3</a:t>
                      </a:r>
                      <a:endParaRPr lang="ru-RU" sz="28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dirty="0"/>
                        <a:t>4</a:t>
                      </a:r>
                      <a:endParaRPr lang="ru-RU" sz="28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dirty="0"/>
                        <a:t>5</a:t>
                      </a:r>
                      <a:endParaRPr lang="ru-RU" sz="28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2967">
                <a:tc>
                  <a:txBody>
                    <a:bodyPr/>
                    <a:lstStyle/>
                    <a:p>
                      <a:pPr algn="ctr"/>
                      <a:r>
                        <a:rPr lang="uk-UA" sz="2800" dirty="0"/>
                        <a:t>6</a:t>
                      </a:r>
                      <a:endParaRPr lang="ru-RU" sz="28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dirty="0"/>
                        <a:t>І</a:t>
                      </a:r>
                      <a:endParaRPr lang="ru-RU" sz="28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dirty="0"/>
                        <a:t>Р</a:t>
                      </a:r>
                      <a:endParaRPr lang="ru-RU" sz="28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dirty="0"/>
                        <a:t>В</a:t>
                      </a:r>
                      <a:endParaRPr lang="ru-RU" sz="28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dirty="0"/>
                        <a:t>Д</a:t>
                      </a:r>
                      <a:endParaRPr lang="ru-RU" sz="28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2967">
                <a:tc>
                  <a:txBody>
                    <a:bodyPr/>
                    <a:lstStyle/>
                    <a:p>
                      <a:pPr algn="ctr"/>
                      <a:r>
                        <a:rPr lang="uk-UA" sz="2800" dirty="0"/>
                        <a:t>7</a:t>
                      </a:r>
                      <a:endParaRPr lang="ru-RU" sz="28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dirty="0"/>
                        <a:t>В</a:t>
                      </a:r>
                      <a:endParaRPr lang="ru-RU" sz="28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dirty="0"/>
                        <a:t>С</a:t>
                      </a:r>
                      <a:endParaRPr lang="ru-RU" sz="28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dirty="0"/>
                        <a:t>И</a:t>
                      </a:r>
                      <a:endParaRPr lang="ru-RU" sz="28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dirty="0"/>
                        <a:t>М</a:t>
                      </a:r>
                      <a:endParaRPr lang="ru-RU" sz="28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2967">
                <a:tc>
                  <a:txBody>
                    <a:bodyPr/>
                    <a:lstStyle/>
                    <a:p>
                      <a:pPr algn="ctr"/>
                      <a:r>
                        <a:rPr lang="uk-UA" sz="2800" dirty="0"/>
                        <a:t>8</a:t>
                      </a:r>
                      <a:endParaRPr lang="ru-RU" sz="28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dirty="0"/>
                        <a:t>А</a:t>
                      </a:r>
                      <a:endParaRPr lang="ru-RU" sz="28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dirty="0"/>
                        <a:t>-</a:t>
                      </a:r>
                      <a:endParaRPr lang="ru-RU" sz="28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dirty="0"/>
                        <a:t>З</a:t>
                      </a:r>
                      <a:endParaRPr lang="ru-RU" sz="28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dirty="0"/>
                        <a:t>Н</a:t>
                      </a:r>
                      <a:endParaRPr lang="ru-RU" sz="28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2967">
                <a:tc>
                  <a:txBody>
                    <a:bodyPr/>
                    <a:lstStyle/>
                    <a:p>
                      <a:pPr algn="ctr"/>
                      <a:r>
                        <a:rPr lang="uk-UA" sz="2800" dirty="0"/>
                        <a:t>9</a:t>
                      </a:r>
                      <a:endParaRPr lang="ru-RU" sz="28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dirty="0"/>
                        <a:t>-</a:t>
                      </a:r>
                      <a:endParaRPr lang="ru-RU" sz="28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dirty="0"/>
                        <a:t>О</a:t>
                      </a:r>
                      <a:endParaRPr lang="ru-RU" sz="28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dirty="0"/>
                        <a:t>-</a:t>
                      </a:r>
                      <a:endParaRPr lang="ru-RU" sz="28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dirty="0"/>
                        <a:t>Ж</a:t>
                      </a:r>
                      <a:endParaRPr lang="ru-RU" sz="28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Прямоугольник 3"/>
          <p:cNvSpPr/>
          <p:nvPr/>
        </p:nvSpPr>
        <p:spPr>
          <a:xfrm>
            <a:off x="2067791" y="2543436"/>
            <a:ext cx="332541" cy="35782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Прямоугольник 40"/>
          <p:cNvSpPr/>
          <p:nvPr/>
        </p:nvSpPr>
        <p:spPr>
          <a:xfrm>
            <a:off x="2643661" y="2543436"/>
            <a:ext cx="332541" cy="35782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Прямоугольник 41"/>
          <p:cNvSpPr/>
          <p:nvPr/>
        </p:nvSpPr>
        <p:spPr>
          <a:xfrm>
            <a:off x="3789742" y="2575407"/>
            <a:ext cx="332541" cy="35782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Прямоугольник 42"/>
          <p:cNvSpPr/>
          <p:nvPr/>
        </p:nvSpPr>
        <p:spPr>
          <a:xfrm>
            <a:off x="4505898" y="2575407"/>
            <a:ext cx="332541" cy="35782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Прямоугольник 43"/>
          <p:cNvSpPr/>
          <p:nvPr/>
        </p:nvSpPr>
        <p:spPr>
          <a:xfrm>
            <a:off x="5184705" y="2576712"/>
            <a:ext cx="332541" cy="35782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Прямоугольник 44"/>
          <p:cNvSpPr/>
          <p:nvPr/>
        </p:nvSpPr>
        <p:spPr>
          <a:xfrm>
            <a:off x="5818249" y="2575406"/>
            <a:ext cx="332541" cy="35782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Прямоугольник 45"/>
          <p:cNvSpPr/>
          <p:nvPr/>
        </p:nvSpPr>
        <p:spPr>
          <a:xfrm>
            <a:off x="6533342" y="2575405"/>
            <a:ext cx="332541" cy="35782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7" name="Прямоугольник 46"/>
          <p:cNvSpPr/>
          <p:nvPr/>
        </p:nvSpPr>
        <p:spPr>
          <a:xfrm>
            <a:off x="1350787" y="3969310"/>
            <a:ext cx="332541" cy="35782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Прямоугольник 47"/>
          <p:cNvSpPr/>
          <p:nvPr/>
        </p:nvSpPr>
        <p:spPr>
          <a:xfrm>
            <a:off x="2066943" y="3969310"/>
            <a:ext cx="332541" cy="35782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Прямоугольник 48"/>
          <p:cNvSpPr/>
          <p:nvPr/>
        </p:nvSpPr>
        <p:spPr>
          <a:xfrm>
            <a:off x="2745750" y="3970615"/>
            <a:ext cx="332541" cy="35782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0" name="Прямоугольник 49"/>
          <p:cNvSpPr/>
          <p:nvPr/>
        </p:nvSpPr>
        <p:spPr>
          <a:xfrm>
            <a:off x="3379294" y="3969309"/>
            <a:ext cx="332541" cy="35782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1" name="Прямоугольник 50"/>
          <p:cNvSpPr/>
          <p:nvPr/>
        </p:nvSpPr>
        <p:spPr>
          <a:xfrm>
            <a:off x="4094387" y="3969308"/>
            <a:ext cx="332541" cy="35782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Прямоугольник 51"/>
          <p:cNvSpPr/>
          <p:nvPr/>
        </p:nvSpPr>
        <p:spPr>
          <a:xfrm>
            <a:off x="4734918" y="3969308"/>
            <a:ext cx="332541" cy="35782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3" name="Прямоугольник 52"/>
          <p:cNvSpPr/>
          <p:nvPr/>
        </p:nvSpPr>
        <p:spPr>
          <a:xfrm>
            <a:off x="5963518" y="3968003"/>
            <a:ext cx="332541" cy="35782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" name="Прямоугольник 53"/>
          <p:cNvSpPr/>
          <p:nvPr/>
        </p:nvSpPr>
        <p:spPr>
          <a:xfrm>
            <a:off x="6642325" y="3969308"/>
            <a:ext cx="332541" cy="35782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Прямоугольник 54"/>
          <p:cNvSpPr/>
          <p:nvPr/>
        </p:nvSpPr>
        <p:spPr>
          <a:xfrm>
            <a:off x="7275869" y="3968002"/>
            <a:ext cx="332541" cy="35782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Прямоугольник 55"/>
          <p:cNvSpPr/>
          <p:nvPr/>
        </p:nvSpPr>
        <p:spPr>
          <a:xfrm>
            <a:off x="7990962" y="3968001"/>
            <a:ext cx="332541" cy="35782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Прямоугольник 56"/>
          <p:cNvSpPr/>
          <p:nvPr/>
        </p:nvSpPr>
        <p:spPr>
          <a:xfrm>
            <a:off x="1594964" y="5742431"/>
            <a:ext cx="332541" cy="35782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Прямоугольник 57"/>
          <p:cNvSpPr/>
          <p:nvPr/>
        </p:nvSpPr>
        <p:spPr>
          <a:xfrm>
            <a:off x="2311120" y="5742431"/>
            <a:ext cx="332541" cy="35782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Прямоугольник 58"/>
          <p:cNvSpPr/>
          <p:nvPr/>
        </p:nvSpPr>
        <p:spPr>
          <a:xfrm>
            <a:off x="2989927" y="5743736"/>
            <a:ext cx="332541" cy="35782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2" name="Прямоугольник 61"/>
          <p:cNvSpPr/>
          <p:nvPr/>
        </p:nvSpPr>
        <p:spPr>
          <a:xfrm>
            <a:off x="3956012" y="5675379"/>
            <a:ext cx="332541" cy="42357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Прямоугольник 62"/>
          <p:cNvSpPr/>
          <p:nvPr/>
        </p:nvSpPr>
        <p:spPr>
          <a:xfrm>
            <a:off x="4672168" y="5675379"/>
            <a:ext cx="332541" cy="42357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Прямоугольник 63"/>
          <p:cNvSpPr/>
          <p:nvPr/>
        </p:nvSpPr>
        <p:spPr>
          <a:xfrm>
            <a:off x="5350975" y="5676684"/>
            <a:ext cx="332541" cy="42357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5" name="Прямоугольник 64"/>
          <p:cNvSpPr/>
          <p:nvPr/>
        </p:nvSpPr>
        <p:spPr>
          <a:xfrm>
            <a:off x="5984519" y="5675378"/>
            <a:ext cx="332541" cy="42357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6" name="Прямоугольник 65"/>
          <p:cNvSpPr/>
          <p:nvPr/>
        </p:nvSpPr>
        <p:spPr>
          <a:xfrm>
            <a:off x="6699612" y="5675377"/>
            <a:ext cx="332541" cy="42357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7" name="Прямоугольник 66"/>
          <p:cNvSpPr/>
          <p:nvPr/>
        </p:nvSpPr>
        <p:spPr>
          <a:xfrm>
            <a:off x="7329296" y="5675377"/>
            <a:ext cx="332541" cy="35782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Овал 4"/>
          <p:cNvSpPr/>
          <p:nvPr/>
        </p:nvSpPr>
        <p:spPr>
          <a:xfrm>
            <a:off x="8969828" y="3633967"/>
            <a:ext cx="357051" cy="35705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2" name="Овал 71"/>
          <p:cNvSpPr/>
          <p:nvPr/>
        </p:nvSpPr>
        <p:spPr>
          <a:xfrm>
            <a:off x="10185740" y="3660310"/>
            <a:ext cx="357051" cy="35705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3" name="Овал 72"/>
          <p:cNvSpPr/>
          <p:nvPr/>
        </p:nvSpPr>
        <p:spPr>
          <a:xfrm>
            <a:off x="10172263" y="2640971"/>
            <a:ext cx="357051" cy="35705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8" name="Прямая со стрелкой 7"/>
          <p:cNvCxnSpPr/>
          <p:nvPr/>
        </p:nvCxnSpPr>
        <p:spPr>
          <a:xfrm>
            <a:off x="9140210" y="3633967"/>
            <a:ext cx="10455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/>
          <p:nvPr/>
        </p:nvCxnSpPr>
        <p:spPr>
          <a:xfrm>
            <a:off x="10542791" y="2819497"/>
            <a:ext cx="0" cy="8408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2815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21.04.2022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hlinkClick r:id="rId3"/>
            <a:extLst>
              <a:ext uri="{FF2B5EF4-FFF2-40B4-BE49-F238E27FC236}">
                <a16:creationId xmlns:a16="http://schemas.microsoft.com/office/drawing/2014/main" id="{8643C996-07F1-4E83-B056-0B2B0A2B5055}"/>
              </a:ext>
            </a:extLst>
          </p:cNvPr>
          <p:cNvSpPr/>
          <p:nvPr/>
        </p:nvSpPr>
        <p:spPr>
          <a:xfrm>
            <a:off x="258077" y="1299961"/>
            <a:ext cx="11675846" cy="5245217"/>
          </a:xfrm>
          <a:prstGeom prst="rect">
            <a:avLst/>
          </a:prstGeom>
          <a:solidFill>
            <a:srgbClr val="C55A1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5400" b="1" dirty="0"/>
              <a:t>Відкрити онлайнове інтерактивне завдання</a:t>
            </a:r>
            <a:endParaRPr lang="ru-RU" sz="5400" b="1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16BB2CA7-8155-4352-9213-E5D30004DBC7}"/>
              </a:ext>
            </a:extLst>
          </p:cNvPr>
          <p:cNvSpPr/>
          <p:nvPr/>
        </p:nvSpPr>
        <p:spPr>
          <a:xfrm>
            <a:off x="3380636" y="484217"/>
            <a:ext cx="8697595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600" i="1" dirty="0">
                <a:solidFill>
                  <a:schemeClr val="bg1">
                    <a:lumMod val="50000"/>
                  </a:schemeClr>
                </a:solidFill>
              </a:rPr>
              <a:t>(щоби відкрити інтерактивне завдання, натисніть на помаранчевий прямокутник) </a:t>
            </a:r>
          </a:p>
        </p:txBody>
      </p:sp>
    </p:spTree>
    <p:extLst>
      <p:ext uri="{BB962C8B-B14F-4D97-AF65-F5344CB8AC3E}">
        <p14:creationId xmlns:p14="http://schemas.microsoft.com/office/powerpoint/2010/main" val="2611406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28"/>
          <p:cNvSpPr/>
          <p:nvPr/>
        </p:nvSpPr>
        <p:spPr>
          <a:xfrm>
            <a:off x="3380636" y="389940"/>
            <a:ext cx="8624369" cy="485775"/>
          </a:xfrm>
          <a:prstGeom prst="rect">
            <a:avLst/>
          </a:prstGeom>
          <a:solidFill>
            <a:srgbClr val="2F3242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Домашнє завдання</a:t>
            </a:r>
            <a:endParaRPr/>
          </a:p>
        </p:txBody>
      </p:sp>
      <p:sp>
        <p:nvSpPr>
          <p:cNvPr id="593" name="Google Shape;593;p28"/>
          <p:cNvSpPr/>
          <p:nvPr/>
        </p:nvSpPr>
        <p:spPr>
          <a:xfrm>
            <a:off x="5205965" y="1945397"/>
            <a:ext cx="6799040" cy="3444283"/>
          </a:xfrm>
          <a:prstGeom prst="roundRect">
            <a:avLst>
              <a:gd name="adj" fmla="val 16667"/>
            </a:avLst>
          </a:prstGeom>
          <a:ln w="38100">
            <a:solidFill>
              <a:schemeClr val="tx1"/>
            </a:solidFill>
            <a:headEnd type="none" w="sm" len="sm"/>
            <a:tailEnd type="none" w="sm" len="sm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rPr>
              <a:t>На сторінці підручника 100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uk-UA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rPr>
              <a:t>опрацювати №576, 577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3600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rPr>
              <a:t>Короткий запис у щоденник</a:t>
            </a:r>
            <a:endParaRPr sz="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4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rPr>
              <a:t>с.100 №576, 577</a:t>
            </a:r>
            <a:endParaRPr sz="4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Дата 1">
            <a:extLst>
              <a:ext uri="{FF2B5EF4-FFF2-40B4-BE49-F238E27FC236}">
                <a16:creationId xmlns:a16="http://schemas.microsoft.com/office/drawing/2014/main" id="{C21097A1-6400-4AB9-B9DD-491D92501409}"/>
              </a:ext>
            </a:extLst>
          </p:cNvPr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21.04.2022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7080DA-0D61-42F4-A68C-9FD9A53AF6C4}"/>
              </a:ext>
            </a:extLst>
          </p:cNvPr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pic>
        <p:nvPicPr>
          <p:cNvPr id="9" name="Picture 10" descr="Чому не можна заважати дитині-шульзі використовувати ліву руку? -  Learning.ua">
            <a:extLst>
              <a:ext uri="{FF2B5EF4-FFF2-40B4-BE49-F238E27FC236}">
                <a16:creationId xmlns:a16="http://schemas.microsoft.com/office/drawing/2014/main" id="{3497BC13-238E-44E1-979F-B5D470A7F0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14400" y="1490210"/>
            <a:ext cx="4250325" cy="4711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5991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4">
            <a:extLst>
              <a:ext uri="{FF2B5EF4-FFF2-40B4-BE49-F238E27FC236}">
                <a16:creationId xmlns:a16="http://schemas.microsoft.com/office/drawing/2014/main" id="{6F18290F-02C1-493B-B24A-343BB9484D7F}"/>
              </a:ext>
            </a:extLst>
          </p:cNvPr>
          <p:cNvSpPr/>
          <p:nvPr/>
        </p:nvSpPr>
        <p:spPr>
          <a:xfrm>
            <a:off x="3314733" y="389940"/>
            <a:ext cx="8732066" cy="50020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>
                <a:solidFill>
                  <a:schemeClr val="bg1"/>
                </a:solidFill>
              </a:rPr>
              <a:t>Покажи </a:t>
            </a:r>
            <a:r>
              <a:rPr lang="ru-RU" sz="2000" dirty="0" err="1">
                <a:solidFill>
                  <a:schemeClr val="bg1"/>
                </a:solidFill>
              </a:rPr>
              <a:t>цеглинкою</a:t>
            </a:r>
            <a:r>
              <a:rPr lang="ru-RU" sz="2000" dirty="0">
                <a:solidFill>
                  <a:schemeClr val="bg1"/>
                </a:solidFill>
              </a:rPr>
              <a:t> </a:t>
            </a:r>
            <a:r>
              <a:rPr lang="en-US" sz="2000" dirty="0">
                <a:solidFill>
                  <a:schemeClr val="bg1"/>
                </a:solidFill>
              </a:rPr>
              <a:t>LEGO</a:t>
            </a:r>
            <a:r>
              <a:rPr lang="ru-RU" sz="2000" dirty="0">
                <a:solidFill>
                  <a:schemeClr val="bg1"/>
                </a:solidFill>
              </a:rPr>
              <a:t> з </a:t>
            </a:r>
            <a:r>
              <a:rPr lang="ru-RU" sz="2000" dirty="0" err="1">
                <a:solidFill>
                  <a:schemeClr val="bg1"/>
                </a:solidFill>
              </a:rPr>
              <a:t>яким</a:t>
            </a:r>
            <a:r>
              <a:rPr lang="ru-RU" sz="2000" dirty="0">
                <a:solidFill>
                  <a:schemeClr val="bg1"/>
                </a:solidFill>
              </a:rPr>
              <a:t> </a:t>
            </a:r>
            <a:r>
              <a:rPr lang="ru-RU" sz="2000" dirty="0" err="1">
                <a:solidFill>
                  <a:schemeClr val="bg1"/>
                </a:solidFill>
              </a:rPr>
              <a:t>настро</a:t>
            </a:r>
            <a:r>
              <a:rPr lang="uk-UA" sz="2000" dirty="0" err="1">
                <a:solidFill>
                  <a:schemeClr val="bg1"/>
                </a:solidFill>
              </a:rPr>
              <a:t>єм</a:t>
            </a:r>
            <a:r>
              <a:rPr lang="uk-UA" sz="2000" dirty="0">
                <a:solidFill>
                  <a:schemeClr val="bg1"/>
                </a:solidFill>
              </a:rPr>
              <a:t> ти завершуєш урок</a:t>
            </a:r>
            <a:endParaRPr lang="ru-RU" sz="2000" dirty="0">
              <a:solidFill>
                <a:schemeClr val="bg1"/>
              </a:solidFill>
            </a:endParaRPr>
          </a:p>
        </p:txBody>
      </p:sp>
      <p:sp>
        <p:nvSpPr>
          <p:cNvPr id="8" name="Дата 1">
            <a:extLst>
              <a:ext uri="{FF2B5EF4-FFF2-40B4-BE49-F238E27FC236}">
                <a16:creationId xmlns:a16="http://schemas.microsoft.com/office/drawing/2014/main" id="{37B11F9D-A2DF-4436-8B3D-7D173A225923}"/>
              </a:ext>
            </a:extLst>
          </p:cNvPr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21.04.2022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F4C5E1-3716-4492-BBB5-B41AA4913A2C}"/>
              </a:ext>
            </a:extLst>
          </p:cNvPr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EF7C1B5-40CE-4D9A-9E2A-88FB12FCA3B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854575" y="2898417"/>
            <a:ext cx="2959801" cy="3876675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6AF317B-2FE4-4A64-BDFF-F6DA0CF87017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565014" y="2612667"/>
            <a:ext cx="3457108" cy="4162425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79455BFE-492A-430B-AF10-0056DD5F2713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23153" y="2562225"/>
            <a:ext cx="2974288" cy="4212867"/>
          </a:xfrm>
          <a:prstGeom prst="rect">
            <a:avLst/>
          </a:prstGeom>
        </p:spPr>
      </p:pic>
      <p:sp>
        <p:nvSpPr>
          <p:cNvPr id="12" name="Бульбашка прямої мови: прямокутна з округленими кутами 11">
            <a:extLst>
              <a:ext uri="{FF2B5EF4-FFF2-40B4-BE49-F238E27FC236}">
                <a16:creationId xmlns:a16="http://schemas.microsoft.com/office/drawing/2014/main" id="{4FDA983D-5ADE-4D75-BD37-6BFC74108E18}"/>
              </a:ext>
            </a:extLst>
          </p:cNvPr>
          <p:cNvSpPr/>
          <p:nvPr/>
        </p:nvSpPr>
        <p:spPr>
          <a:xfrm>
            <a:off x="523153" y="1266825"/>
            <a:ext cx="3715472" cy="1047750"/>
          </a:xfrm>
          <a:prstGeom prst="wedgeRoundRectCallout">
            <a:avLst/>
          </a:prstGeom>
          <a:solidFill>
            <a:srgbClr val="00B050"/>
          </a:solidFill>
          <a:ln w="57150">
            <a:solidFill>
              <a:srgbClr val="3F24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/>
              <a:t>Це було неперевершено!</a:t>
            </a:r>
          </a:p>
        </p:txBody>
      </p:sp>
      <p:sp>
        <p:nvSpPr>
          <p:cNvPr id="13" name="Бульбашка прямої мови: прямокутна з округленими кутами 12">
            <a:extLst>
              <a:ext uri="{FF2B5EF4-FFF2-40B4-BE49-F238E27FC236}">
                <a16:creationId xmlns:a16="http://schemas.microsoft.com/office/drawing/2014/main" id="{3D58BD0D-87C1-4FE9-8C93-F5547E0A9EF5}"/>
              </a:ext>
            </a:extLst>
          </p:cNvPr>
          <p:cNvSpPr/>
          <p:nvPr/>
        </p:nvSpPr>
        <p:spPr>
          <a:xfrm>
            <a:off x="4476739" y="1266825"/>
            <a:ext cx="3715472" cy="1047750"/>
          </a:xfrm>
          <a:prstGeom prst="wedgeRoundRectCallout">
            <a:avLst>
              <a:gd name="adj1" fmla="val 1214"/>
              <a:gd name="adj2" fmla="val 79773"/>
              <a:gd name="adj3" fmla="val 16667"/>
            </a:avLst>
          </a:prstGeom>
          <a:solidFill>
            <a:srgbClr val="FFFF00"/>
          </a:solidFill>
          <a:ln w="57150">
            <a:solidFill>
              <a:srgbClr val="3F24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>
                <a:solidFill>
                  <a:srgbClr val="3F2409"/>
                </a:solidFill>
              </a:rPr>
              <a:t>Ну, нормальний урок.</a:t>
            </a:r>
          </a:p>
        </p:txBody>
      </p:sp>
      <p:sp>
        <p:nvSpPr>
          <p:cNvPr id="14" name="Бульбашка прямої мови: прямокутна з округленими кутами 13">
            <a:extLst>
              <a:ext uri="{FF2B5EF4-FFF2-40B4-BE49-F238E27FC236}">
                <a16:creationId xmlns:a16="http://schemas.microsoft.com/office/drawing/2014/main" id="{0C0BB654-FCA4-45FE-A3D8-9137D4985562}"/>
              </a:ext>
            </a:extLst>
          </p:cNvPr>
          <p:cNvSpPr/>
          <p:nvPr/>
        </p:nvSpPr>
        <p:spPr>
          <a:xfrm>
            <a:off x="8667749" y="1266825"/>
            <a:ext cx="3239933" cy="1047750"/>
          </a:xfrm>
          <a:prstGeom prst="wedgeRoundRectCallout">
            <a:avLst>
              <a:gd name="adj1" fmla="val 8858"/>
              <a:gd name="adj2" fmla="val 71591"/>
              <a:gd name="adj3" fmla="val 16667"/>
            </a:avLst>
          </a:prstGeom>
          <a:solidFill>
            <a:srgbClr val="FF0000"/>
          </a:solidFill>
          <a:ln w="57150">
            <a:solidFill>
              <a:srgbClr val="3F24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>
                <a:solidFill>
                  <a:schemeClr val="bg1"/>
                </a:solidFill>
              </a:rPr>
              <a:t>Урок пройшов погано.</a:t>
            </a:r>
          </a:p>
        </p:txBody>
      </p:sp>
    </p:spTree>
    <p:extLst>
      <p:ext uri="{BB962C8B-B14F-4D97-AF65-F5344CB8AC3E}">
        <p14:creationId xmlns:p14="http://schemas.microsoft.com/office/powerpoint/2010/main" val="519591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27417" y="723785"/>
            <a:ext cx="1629651" cy="191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21.04.2022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3D74329E-5CAA-490F-9A8E-9A7F5460A785}"/>
              </a:ext>
            </a:extLst>
          </p:cNvPr>
          <p:cNvSpPr/>
          <p:nvPr/>
        </p:nvSpPr>
        <p:spPr>
          <a:xfrm>
            <a:off x="3288027" y="389939"/>
            <a:ext cx="8755117" cy="52502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solidFill>
                  <a:schemeClr val="bg1"/>
                </a:solidFill>
              </a:rPr>
              <a:t>Усний рахунок</a:t>
            </a:r>
            <a:endParaRPr lang="ru-RU" sz="2000" dirty="0">
              <a:solidFill>
                <a:schemeClr val="bg1"/>
              </a:solidFill>
            </a:endParaRPr>
          </a:p>
        </p:txBody>
      </p:sp>
      <p:pic>
        <p:nvPicPr>
          <p:cNvPr id="4098" name="Picture 2" descr="Родителям детей с ОВЗ, ГБОУ Школа № 1448, Москва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449383" y="3784571"/>
            <a:ext cx="9486254" cy="2891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F8157137-0DF1-4288-A7B6-0607E04CBD90}"/>
              </a:ext>
            </a:extLst>
          </p:cNvPr>
          <p:cNvSpPr/>
          <p:nvPr/>
        </p:nvSpPr>
        <p:spPr>
          <a:xfrm>
            <a:off x="3230662" y="1620580"/>
            <a:ext cx="1588897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7200" b="1" dirty="0">
                <a:ln w="0">
                  <a:solidFill>
                    <a:sysClr val="windowText" lastClr="000000"/>
                  </a:solidFill>
                </a:ln>
                <a:solidFill>
                  <a:srgbClr val="295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154</a:t>
            </a:r>
            <a:endParaRPr lang="ru-RU" sz="7200" b="1" cap="none" spc="0" dirty="0">
              <a:ln w="0">
                <a:solidFill>
                  <a:sysClr val="windowText" lastClr="000000"/>
                </a:solidFill>
              </a:ln>
              <a:solidFill>
                <a:srgbClr val="295FFF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4F809A92-3AF4-4596-B717-4E636A302F71}"/>
              </a:ext>
            </a:extLst>
          </p:cNvPr>
          <p:cNvSpPr/>
          <p:nvPr/>
        </p:nvSpPr>
        <p:spPr>
          <a:xfrm>
            <a:off x="367497" y="1626495"/>
            <a:ext cx="2977097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7200" b="1" cap="none" spc="0" dirty="0">
                <a:ln w="0">
                  <a:solidFill>
                    <a:sysClr val="windowText" lastClr="000000"/>
                  </a:solidFill>
                </a:ln>
                <a:solidFill>
                  <a:srgbClr val="295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89+65=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F8157137-0DF1-4288-A7B6-0607E04CBD90}"/>
              </a:ext>
            </a:extLst>
          </p:cNvPr>
          <p:cNvSpPr/>
          <p:nvPr/>
        </p:nvSpPr>
        <p:spPr>
          <a:xfrm>
            <a:off x="6714533" y="2958766"/>
            <a:ext cx="1588897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7200" b="1" cap="none" spc="0" dirty="0">
                <a:ln w="0">
                  <a:solidFill>
                    <a:sysClr val="windowText" lastClr="000000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672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4F809A92-3AF4-4596-B717-4E636A302F71}"/>
              </a:ext>
            </a:extLst>
          </p:cNvPr>
          <p:cNvSpPr/>
          <p:nvPr/>
        </p:nvSpPr>
        <p:spPr>
          <a:xfrm>
            <a:off x="4028459" y="2958766"/>
            <a:ext cx="2763897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7200" b="1" cap="none" spc="0" dirty="0">
                <a:ln w="0">
                  <a:solidFill>
                    <a:sysClr val="windowText" lastClr="000000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12·56=</a:t>
            </a: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F8157137-0DF1-4288-A7B6-0607E04CBD90}"/>
              </a:ext>
            </a:extLst>
          </p:cNvPr>
          <p:cNvSpPr/>
          <p:nvPr/>
        </p:nvSpPr>
        <p:spPr>
          <a:xfrm>
            <a:off x="9946667" y="1516877"/>
            <a:ext cx="1588898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7200" b="1" cap="none" spc="0" dirty="0">
                <a:ln w="0">
                  <a:solidFill>
                    <a:sysClr val="windowText" lastClr="000000"/>
                  </a:solidFill>
                </a:ln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150</a:t>
            </a: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4F809A92-3AF4-4596-B717-4E636A302F71}"/>
              </a:ext>
            </a:extLst>
          </p:cNvPr>
          <p:cNvSpPr/>
          <p:nvPr/>
        </p:nvSpPr>
        <p:spPr>
          <a:xfrm>
            <a:off x="7267880" y="1516877"/>
            <a:ext cx="2763897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7200" b="1" dirty="0">
                <a:ln w="0">
                  <a:solidFill>
                    <a:sysClr val="windowText" lastClr="000000"/>
                  </a:solidFill>
                </a:ln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15·10</a:t>
            </a:r>
            <a:r>
              <a:rPr lang="ru-RU" sz="7200" b="1" cap="none" spc="0" dirty="0">
                <a:ln w="0">
                  <a:solidFill>
                    <a:sysClr val="windowText" lastClr="000000"/>
                  </a:solidFill>
                </a:ln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1523855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27417" y="723785"/>
            <a:ext cx="1629651" cy="191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21.04.2022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3D74329E-5CAA-490F-9A8E-9A7F5460A785}"/>
              </a:ext>
            </a:extLst>
          </p:cNvPr>
          <p:cNvSpPr/>
          <p:nvPr/>
        </p:nvSpPr>
        <p:spPr>
          <a:xfrm>
            <a:off x="3288027" y="389939"/>
            <a:ext cx="8755117" cy="52502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solidFill>
                  <a:schemeClr val="bg1"/>
                </a:solidFill>
              </a:rPr>
              <a:t>Усний рахунок</a:t>
            </a:r>
            <a:endParaRPr lang="ru-RU" sz="2000" dirty="0">
              <a:solidFill>
                <a:schemeClr val="bg1"/>
              </a:solidFill>
            </a:endParaRPr>
          </a:p>
        </p:txBody>
      </p:sp>
      <p:pic>
        <p:nvPicPr>
          <p:cNvPr id="4098" name="Picture 2" descr="Родителям детей с ОВЗ, ГБОУ Школа № 1448, Москва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11959" y="3784572"/>
            <a:ext cx="9486254" cy="2891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F8157137-0DF1-4288-A7B6-0607E04CBD90}"/>
              </a:ext>
            </a:extLst>
          </p:cNvPr>
          <p:cNvSpPr/>
          <p:nvPr/>
        </p:nvSpPr>
        <p:spPr>
          <a:xfrm>
            <a:off x="3499107" y="1546167"/>
            <a:ext cx="1588897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7200" b="1" dirty="0">
                <a:ln w="0">
                  <a:solidFill>
                    <a:sysClr val="windowText" lastClr="000000"/>
                  </a:solidFill>
                </a:ln>
                <a:solidFill>
                  <a:srgbClr val="295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107</a:t>
            </a:r>
            <a:endParaRPr lang="ru-RU" sz="7200" b="1" cap="none" spc="0" dirty="0">
              <a:ln w="0">
                <a:solidFill>
                  <a:sysClr val="windowText" lastClr="000000"/>
                </a:solidFill>
              </a:ln>
              <a:solidFill>
                <a:srgbClr val="295FFF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4F809A92-3AF4-4596-B717-4E636A302F71}"/>
              </a:ext>
            </a:extLst>
          </p:cNvPr>
          <p:cNvSpPr/>
          <p:nvPr/>
        </p:nvSpPr>
        <p:spPr>
          <a:xfrm>
            <a:off x="616879" y="1546167"/>
            <a:ext cx="2977097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7200" b="1" cap="none" spc="0" dirty="0">
                <a:ln w="0">
                  <a:solidFill>
                    <a:sysClr val="windowText" lastClr="000000"/>
                  </a:solidFill>
                </a:ln>
                <a:solidFill>
                  <a:srgbClr val="295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45+62=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F8157137-0DF1-4288-A7B6-0607E04CBD90}"/>
              </a:ext>
            </a:extLst>
          </p:cNvPr>
          <p:cNvSpPr/>
          <p:nvPr/>
        </p:nvSpPr>
        <p:spPr>
          <a:xfrm>
            <a:off x="6757918" y="2878438"/>
            <a:ext cx="1120820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7200" b="1" cap="none" spc="0" dirty="0">
                <a:ln w="0">
                  <a:solidFill>
                    <a:sysClr val="windowText" lastClr="000000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49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4F809A92-3AF4-4596-B717-4E636A302F71}"/>
              </a:ext>
            </a:extLst>
          </p:cNvPr>
          <p:cNvSpPr/>
          <p:nvPr/>
        </p:nvSpPr>
        <p:spPr>
          <a:xfrm>
            <a:off x="4041995" y="2878438"/>
            <a:ext cx="2799164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7200" b="1" cap="none" spc="0" dirty="0">
                <a:ln w="0">
                  <a:solidFill>
                    <a:sysClr val="windowText" lastClr="000000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96-47=</a:t>
            </a: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F8157137-0DF1-4288-A7B6-0607E04CBD90}"/>
              </a:ext>
            </a:extLst>
          </p:cNvPr>
          <p:cNvSpPr/>
          <p:nvPr/>
        </p:nvSpPr>
        <p:spPr>
          <a:xfrm>
            <a:off x="10137803" y="1436549"/>
            <a:ext cx="1120820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7200" b="1" cap="none" spc="0" dirty="0">
                <a:ln w="0">
                  <a:solidFill>
                    <a:sysClr val="windowText" lastClr="000000"/>
                  </a:solidFill>
                </a:ln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18</a:t>
            </a: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4F809A92-3AF4-4596-B717-4E636A302F71}"/>
              </a:ext>
            </a:extLst>
          </p:cNvPr>
          <p:cNvSpPr/>
          <p:nvPr/>
        </p:nvSpPr>
        <p:spPr>
          <a:xfrm>
            <a:off x="7499629" y="1436549"/>
            <a:ext cx="2799164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7200" b="1" cap="none" spc="0" dirty="0">
                <a:ln w="0">
                  <a:solidFill>
                    <a:sysClr val="windowText" lastClr="000000"/>
                  </a:solidFill>
                </a:ln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82-64=</a:t>
            </a:r>
          </a:p>
        </p:txBody>
      </p:sp>
    </p:spTree>
    <p:extLst>
      <p:ext uri="{BB962C8B-B14F-4D97-AF65-F5344CB8AC3E}">
        <p14:creationId xmlns:p14="http://schemas.microsoft.com/office/powerpoint/2010/main" val="4176378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21.04.2022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6" name="Дата 1">
            <a:extLst>
              <a:ext uri="{FF2B5EF4-FFF2-40B4-BE49-F238E27FC236}">
                <a16:creationId xmlns:a16="http://schemas.microsoft.com/office/drawing/2014/main" id="{4CF409C8-8187-458B-B3A0-B7902FF06346}"/>
              </a:ext>
            </a:extLst>
          </p:cNvPr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21.04.2022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964E05-E27E-4333-A7A6-7AE492866C99}"/>
              </a:ext>
            </a:extLst>
          </p:cNvPr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C191FDD1-83CF-4EA7-8F4C-0B0A5840CC8F}"/>
              </a:ext>
            </a:extLst>
          </p:cNvPr>
          <p:cNvSpPr/>
          <p:nvPr/>
        </p:nvSpPr>
        <p:spPr>
          <a:xfrm>
            <a:off x="3314732" y="417997"/>
            <a:ext cx="8741143" cy="44054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uk-UA" sz="2000" dirty="0">
              <a:solidFill>
                <a:schemeClr val="bg1"/>
              </a:solidFill>
            </a:endParaRPr>
          </a:p>
          <a:p>
            <a:pPr algn="ctr"/>
            <a:endParaRPr lang="uk-UA" sz="2000" dirty="0">
              <a:solidFill>
                <a:schemeClr val="bg1"/>
              </a:solidFill>
            </a:endParaRPr>
          </a:p>
          <a:p>
            <a:pPr algn="ctr"/>
            <a:r>
              <a:rPr lang="uk-UA" sz="2000" dirty="0">
                <a:solidFill>
                  <a:schemeClr val="bg1"/>
                </a:solidFill>
              </a:rPr>
              <a:t>Каліграфічна хвилинка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endParaRPr lang="uk-UA" sz="2000" dirty="0">
              <a:solidFill>
                <a:schemeClr val="bg1"/>
              </a:solidFill>
            </a:endParaRPr>
          </a:p>
          <a:p>
            <a:pPr algn="ctr"/>
            <a:endParaRPr lang="ru-RU" sz="2000" dirty="0">
              <a:solidFill>
                <a:schemeClr val="bg1"/>
              </a:solidFill>
            </a:endParaRPr>
          </a:p>
          <a:p>
            <a:pPr algn="ctr"/>
            <a:endParaRPr lang="ru-RU" sz="2000" dirty="0">
              <a:solidFill>
                <a:schemeClr val="bg1"/>
              </a:solidFill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F4985A16-61CB-4895-B562-FE561D03396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18947" y="1302877"/>
            <a:ext cx="11601257" cy="5037564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787EEDA7-6EC1-458B-AAAA-DCD8BDA8240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844145" y="1807854"/>
            <a:ext cx="5989018" cy="1961233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613A221E-AC25-4F61-9FAC-2230A246ED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C1F6A141-BA57-47DC-BFD2-84C5C736F831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CED8782D-9B79-42D3-B703-5DEBD0189F69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1A337D55-2A7F-4CD2-8135-4FB8A2890A1E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F82BB22D-9D70-46AE-89FD-EE4910FF70CA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0A4C6E62-4C1B-492C-97C4-06224637FC02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19B44C96-9D6C-4304-AA73-A7741816525D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F192FBE9-3E2D-4C8A-987C-04C5D34C4D81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66812C38-6305-4C3A-BF4A-69F3D6BEE3A3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75156" y="-681467"/>
            <a:ext cx="455016" cy="567661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5FE7AAD2-E484-4B9E-92B3-184483E8B133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0EC9054B-B024-4A94-AF97-A8F185F17DAB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B08F25C6-5CDA-42A0-B782-37512B002BC1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C721331E-4CDC-418D-872A-F9C1441581BC}"/>
              </a:ext>
            </a:extLst>
          </p:cNvPr>
          <p:cNvPicPr>
            <a:picLocks noChangeAspect="1"/>
          </p:cNvPicPr>
          <p:nvPr/>
        </p:nvPicPr>
        <p:blipFill rotWithShape="1"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3FFD5430-4A16-4978-B665-FE10FBD80B7F}"/>
              </a:ext>
            </a:extLst>
          </p:cNvPr>
          <p:cNvPicPr>
            <a:picLocks noChangeAspect="1"/>
          </p:cNvPicPr>
          <p:nvPr/>
        </p:nvPicPr>
        <p:blipFill>
          <a:blip r:embed="rId1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83009" y="1203416"/>
            <a:ext cx="1809755" cy="1419592"/>
          </a:xfrm>
          <a:prstGeom prst="rect">
            <a:avLst/>
          </a:prstGeom>
        </p:spPr>
      </p:pic>
      <p:pic>
        <p:nvPicPr>
          <p:cNvPr id="34" name="Рисунок 33">
            <a:extLst>
              <a:ext uri="{FF2B5EF4-FFF2-40B4-BE49-F238E27FC236}">
                <a16:creationId xmlns:a16="http://schemas.microsoft.com/office/drawing/2014/main" id="{150AD652-508E-46AE-A96E-2DB519FB26ED}"/>
              </a:ext>
            </a:extLst>
          </p:cNvPr>
          <p:cNvPicPr>
            <a:picLocks noChangeAspect="1"/>
          </p:cNvPicPr>
          <p:nvPr/>
        </p:nvPicPr>
        <p:blipFill rotWithShape="1"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700569" y="3471945"/>
            <a:ext cx="521963" cy="651182"/>
          </a:xfrm>
          <a:prstGeom prst="rect">
            <a:avLst/>
          </a:prstGeom>
        </p:spPr>
      </p:pic>
      <p:pic>
        <p:nvPicPr>
          <p:cNvPr id="71" name="Рисунок 70">
            <a:extLst>
              <a:ext uri="{FF2B5EF4-FFF2-40B4-BE49-F238E27FC236}">
                <a16:creationId xmlns:a16="http://schemas.microsoft.com/office/drawing/2014/main" id="{B1DB177C-0A5E-4DEE-9D0B-94B432EF694A}"/>
              </a:ext>
            </a:extLst>
          </p:cNvPr>
          <p:cNvPicPr>
            <a:picLocks noChangeAspect="1"/>
          </p:cNvPicPr>
          <p:nvPr/>
        </p:nvPicPr>
        <p:blipFill rotWithShape="1"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228247" y="3471945"/>
            <a:ext cx="517446" cy="645546"/>
          </a:xfrm>
          <a:prstGeom prst="rect">
            <a:avLst/>
          </a:prstGeom>
        </p:spPr>
      </p:pic>
      <p:pic>
        <p:nvPicPr>
          <p:cNvPr id="73" name="Рисунок 72">
            <a:extLst>
              <a:ext uri="{FF2B5EF4-FFF2-40B4-BE49-F238E27FC236}">
                <a16:creationId xmlns:a16="http://schemas.microsoft.com/office/drawing/2014/main" id="{150AD652-508E-46AE-A96E-2DB519FB26ED}"/>
              </a:ext>
            </a:extLst>
          </p:cNvPr>
          <p:cNvPicPr>
            <a:picLocks noChangeAspect="1"/>
          </p:cNvPicPr>
          <p:nvPr/>
        </p:nvPicPr>
        <p:blipFill rotWithShape="1"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20168" y="3471945"/>
            <a:ext cx="521963" cy="651182"/>
          </a:xfrm>
          <a:prstGeom prst="rect">
            <a:avLst/>
          </a:prstGeom>
        </p:spPr>
      </p:pic>
      <p:pic>
        <p:nvPicPr>
          <p:cNvPr id="74" name="Рисунок 73">
            <a:extLst>
              <a:ext uri="{FF2B5EF4-FFF2-40B4-BE49-F238E27FC236}">
                <a16:creationId xmlns:a16="http://schemas.microsoft.com/office/drawing/2014/main" id="{BACDED12-4CC7-4812-9EDB-3B89875C58E9}"/>
              </a:ext>
            </a:extLst>
          </p:cNvPr>
          <p:cNvPicPr>
            <a:picLocks noChangeAspect="1"/>
          </p:cNvPicPr>
          <p:nvPr/>
        </p:nvPicPr>
        <p:blipFill rotWithShape="1">
          <a:blip r:embed="rId2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91215" y="3462263"/>
            <a:ext cx="532966" cy="664909"/>
          </a:xfrm>
          <a:prstGeom prst="rect">
            <a:avLst/>
          </a:prstGeom>
        </p:spPr>
      </p:pic>
      <p:pic>
        <p:nvPicPr>
          <p:cNvPr id="113" name="Рисунок 112">
            <a:extLst>
              <a:ext uri="{FF2B5EF4-FFF2-40B4-BE49-F238E27FC236}">
                <a16:creationId xmlns:a16="http://schemas.microsoft.com/office/drawing/2014/main" id="{150AD652-508E-46AE-A96E-2DB519FB26ED}"/>
              </a:ext>
            </a:extLst>
          </p:cNvPr>
          <p:cNvPicPr>
            <a:picLocks noChangeAspect="1"/>
          </p:cNvPicPr>
          <p:nvPr/>
        </p:nvPicPr>
        <p:blipFill rotWithShape="1"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934151" y="3462263"/>
            <a:ext cx="521963" cy="651182"/>
          </a:xfrm>
          <a:prstGeom prst="rect">
            <a:avLst/>
          </a:prstGeom>
        </p:spPr>
      </p:pic>
      <p:pic>
        <p:nvPicPr>
          <p:cNvPr id="115" name="Рисунок 114">
            <a:extLst>
              <a:ext uri="{FF2B5EF4-FFF2-40B4-BE49-F238E27FC236}">
                <a16:creationId xmlns:a16="http://schemas.microsoft.com/office/drawing/2014/main" id="{B1DB177C-0A5E-4DEE-9D0B-94B432EF694A}"/>
              </a:ext>
            </a:extLst>
          </p:cNvPr>
          <p:cNvPicPr>
            <a:picLocks noChangeAspect="1"/>
          </p:cNvPicPr>
          <p:nvPr/>
        </p:nvPicPr>
        <p:blipFill rotWithShape="1"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61829" y="3462263"/>
            <a:ext cx="517446" cy="645546"/>
          </a:xfrm>
          <a:prstGeom prst="rect">
            <a:avLst/>
          </a:prstGeom>
        </p:spPr>
      </p:pic>
      <p:pic>
        <p:nvPicPr>
          <p:cNvPr id="116" name="Рисунок 115">
            <a:extLst>
              <a:ext uri="{FF2B5EF4-FFF2-40B4-BE49-F238E27FC236}">
                <a16:creationId xmlns:a16="http://schemas.microsoft.com/office/drawing/2014/main" id="{150AD652-508E-46AE-A96E-2DB519FB26ED}"/>
              </a:ext>
            </a:extLst>
          </p:cNvPr>
          <p:cNvPicPr>
            <a:picLocks noChangeAspect="1"/>
          </p:cNvPicPr>
          <p:nvPr/>
        </p:nvPicPr>
        <p:blipFill rotWithShape="1"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053750" y="3462263"/>
            <a:ext cx="521963" cy="651182"/>
          </a:xfrm>
          <a:prstGeom prst="rect">
            <a:avLst/>
          </a:prstGeom>
        </p:spPr>
      </p:pic>
      <p:pic>
        <p:nvPicPr>
          <p:cNvPr id="117" name="Рисунок 116">
            <a:extLst>
              <a:ext uri="{FF2B5EF4-FFF2-40B4-BE49-F238E27FC236}">
                <a16:creationId xmlns:a16="http://schemas.microsoft.com/office/drawing/2014/main" id="{BACDED12-4CC7-4812-9EDB-3B89875C58E9}"/>
              </a:ext>
            </a:extLst>
          </p:cNvPr>
          <p:cNvPicPr>
            <a:picLocks noChangeAspect="1"/>
          </p:cNvPicPr>
          <p:nvPr/>
        </p:nvPicPr>
        <p:blipFill rotWithShape="1">
          <a:blip r:embed="rId2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24797" y="3452581"/>
            <a:ext cx="532966" cy="664909"/>
          </a:xfrm>
          <a:prstGeom prst="rect">
            <a:avLst/>
          </a:prstGeom>
        </p:spPr>
      </p:pic>
      <p:pic>
        <p:nvPicPr>
          <p:cNvPr id="118" name="Рисунок 117">
            <a:extLst>
              <a:ext uri="{FF2B5EF4-FFF2-40B4-BE49-F238E27FC236}">
                <a16:creationId xmlns:a16="http://schemas.microsoft.com/office/drawing/2014/main" id="{150AD652-508E-46AE-A96E-2DB519FB26ED}"/>
              </a:ext>
            </a:extLst>
          </p:cNvPr>
          <p:cNvPicPr>
            <a:picLocks noChangeAspect="1"/>
          </p:cNvPicPr>
          <p:nvPr/>
        </p:nvPicPr>
        <p:blipFill rotWithShape="1"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61226" y="3476054"/>
            <a:ext cx="521963" cy="651182"/>
          </a:xfrm>
          <a:prstGeom prst="rect">
            <a:avLst/>
          </a:prstGeom>
        </p:spPr>
      </p:pic>
      <p:pic>
        <p:nvPicPr>
          <p:cNvPr id="119" name="Рисунок 118">
            <a:extLst>
              <a:ext uri="{FF2B5EF4-FFF2-40B4-BE49-F238E27FC236}">
                <a16:creationId xmlns:a16="http://schemas.microsoft.com/office/drawing/2014/main" id="{B1DB177C-0A5E-4DEE-9D0B-94B432EF694A}"/>
              </a:ext>
            </a:extLst>
          </p:cNvPr>
          <p:cNvPicPr>
            <a:picLocks noChangeAspect="1"/>
          </p:cNvPicPr>
          <p:nvPr/>
        </p:nvPicPr>
        <p:blipFill rotWithShape="1"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88904" y="3476054"/>
            <a:ext cx="517446" cy="645546"/>
          </a:xfrm>
          <a:prstGeom prst="rect">
            <a:avLst/>
          </a:prstGeom>
        </p:spPr>
      </p:pic>
      <p:pic>
        <p:nvPicPr>
          <p:cNvPr id="120" name="Рисунок 119">
            <a:extLst>
              <a:ext uri="{FF2B5EF4-FFF2-40B4-BE49-F238E27FC236}">
                <a16:creationId xmlns:a16="http://schemas.microsoft.com/office/drawing/2014/main" id="{150AD652-508E-46AE-A96E-2DB519FB26ED}"/>
              </a:ext>
            </a:extLst>
          </p:cNvPr>
          <p:cNvPicPr>
            <a:picLocks noChangeAspect="1"/>
          </p:cNvPicPr>
          <p:nvPr/>
        </p:nvPicPr>
        <p:blipFill rotWithShape="1"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280825" y="3476054"/>
            <a:ext cx="521963" cy="651182"/>
          </a:xfrm>
          <a:prstGeom prst="rect">
            <a:avLst/>
          </a:prstGeom>
        </p:spPr>
      </p:pic>
      <p:pic>
        <p:nvPicPr>
          <p:cNvPr id="121" name="Рисунок 120">
            <a:extLst>
              <a:ext uri="{FF2B5EF4-FFF2-40B4-BE49-F238E27FC236}">
                <a16:creationId xmlns:a16="http://schemas.microsoft.com/office/drawing/2014/main" id="{BACDED12-4CC7-4812-9EDB-3B89875C58E9}"/>
              </a:ext>
            </a:extLst>
          </p:cNvPr>
          <p:cNvPicPr>
            <a:picLocks noChangeAspect="1"/>
          </p:cNvPicPr>
          <p:nvPr/>
        </p:nvPicPr>
        <p:blipFill rotWithShape="1">
          <a:blip r:embed="rId2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551872" y="3466372"/>
            <a:ext cx="532966" cy="664909"/>
          </a:xfrm>
          <a:prstGeom prst="rect">
            <a:avLst/>
          </a:prstGeom>
        </p:spPr>
      </p:pic>
      <p:pic>
        <p:nvPicPr>
          <p:cNvPr id="122" name="Рисунок 121">
            <a:extLst>
              <a:ext uri="{FF2B5EF4-FFF2-40B4-BE49-F238E27FC236}">
                <a16:creationId xmlns:a16="http://schemas.microsoft.com/office/drawing/2014/main" id="{150AD652-508E-46AE-A96E-2DB519FB26ED}"/>
              </a:ext>
            </a:extLst>
          </p:cNvPr>
          <p:cNvPicPr>
            <a:picLocks noChangeAspect="1"/>
          </p:cNvPicPr>
          <p:nvPr/>
        </p:nvPicPr>
        <p:blipFill rotWithShape="1"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377298" y="3456627"/>
            <a:ext cx="521963" cy="651182"/>
          </a:xfrm>
          <a:prstGeom prst="rect">
            <a:avLst/>
          </a:prstGeom>
        </p:spPr>
      </p:pic>
      <p:pic>
        <p:nvPicPr>
          <p:cNvPr id="123" name="Рисунок 122">
            <a:extLst>
              <a:ext uri="{FF2B5EF4-FFF2-40B4-BE49-F238E27FC236}">
                <a16:creationId xmlns:a16="http://schemas.microsoft.com/office/drawing/2014/main" id="{B1DB177C-0A5E-4DEE-9D0B-94B432EF694A}"/>
              </a:ext>
            </a:extLst>
          </p:cNvPr>
          <p:cNvPicPr>
            <a:picLocks noChangeAspect="1"/>
          </p:cNvPicPr>
          <p:nvPr/>
        </p:nvPicPr>
        <p:blipFill rotWithShape="1"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904976" y="3456627"/>
            <a:ext cx="517446" cy="645546"/>
          </a:xfrm>
          <a:prstGeom prst="rect">
            <a:avLst/>
          </a:prstGeom>
        </p:spPr>
      </p:pic>
      <p:pic>
        <p:nvPicPr>
          <p:cNvPr id="124" name="Рисунок 123">
            <a:extLst>
              <a:ext uri="{FF2B5EF4-FFF2-40B4-BE49-F238E27FC236}">
                <a16:creationId xmlns:a16="http://schemas.microsoft.com/office/drawing/2014/main" id="{150AD652-508E-46AE-A96E-2DB519FB26ED}"/>
              </a:ext>
            </a:extLst>
          </p:cNvPr>
          <p:cNvPicPr>
            <a:picLocks noChangeAspect="1"/>
          </p:cNvPicPr>
          <p:nvPr/>
        </p:nvPicPr>
        <p:blipFill rotWithShape="1"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96897" y="3456627"/>
            <a:ext cx="521963" cy="651182"/>
          </a:xfrm>
          <a:prstGeom prst="rect">
            <a:avLst/>
          </a:prstGeom>
        </p:spPr>
      </p:pic>
      <p:pic>
        <p:nvPicPr>
          <p:cNvPr id="125" name="Рисунок 124">
            <a:extLst>
              <a:ext uri="{FF2B5EF4-FFF2-40B4-BE49-F238E27FC236}">
                <a16:creationId xmlns:a16="http://schemas.microsoft.com/office/drawing/2014/main" id="{BACDED12-4CC7-4812-9EDB-3B89875C58E9}"/>
              </a:ext>
            </a:extLst>
          </p:cNvPr>
          <p:cNvPicPr>
            <a:picLocks noChangeAspect="1"/>
          </p:cNvPicPr>
          <p:nvPr/>
        </p:nvPicPr>
        <p:blipFill rotWithShape="1">
          <a:blip r:embed="rId2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767944" y="3446945"/>
            <a:ext cx="532966" cy="664909"/>
          </a:xfrm>
          <a:prstGeom prst="rect">
            <a:avLst/>
          </a:prstGeom>
        </p:spPr>
      </p:pic>
      <p:pic>
        <p:nvPicPr>
          <p:cNvPr id="126" name="Рисунок 125">
            <a:extLst>
              <a:ext uri="{FF2B5EF4-FFF2-40B4-BE49-F238E27FC236}">
                <a16:creationId xmlns:a16="http://schemas.microsoft.com/office/drawing/2014/main" id="{150AD652-508E-46AE-A96E-2DB519FB26ED}"/>
              </a:ext>
            </a:extLst>
          </p:cNvPr>
          <p:cNvPicPr>
            <a:picLocks noChangeAspect="1"/>
          </p:cNvPicPr>
          <p:nvPr/>
        </p:nvPicPr>
        <p:blipFill rotWithShape="1"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590258" y="3480099"/>
            <a:ext cx="521963" cy="651182"/>
          </a:xfrm>
          <a:prstGeom prst="rect">
            <a:avLst/>
          </a:prstGeom>
        </p:spPr>
      </p:pic>
      <p:pic>
        <p:nvPicPr>
          <p:cNvPr id="127" name="Рисунок 126">
            <a:extLst>
              <a:ext uri="{FF2B5EF4-FFF2-40B4-BE49-F238E27FC236}">
                <a16:creationId xmlns:a16="http://schemas.microsoft.com/office/drawing/2014/main" id="{B1DB177C-0A5E-4DEE-9D0B-94B432EF694A}"/>
              </a:ext>
            </a:extLst>
          </p:cNvPr>
          <p:cNvPicPr>
            <a:picLocks noChangeAspect="1"/>
          </p:cNvPicPr>
          <p:nvPr/>
        </p:nvPicPr>
        <p:blipFill rotWithShape="1"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117936" y="3480099"/>
            <a:ext cx="517446" cy="645546"/>
          </a:xfrm>
          <a:prstGeom prst="rect">
            <a:avLst/>
          </a:prstGeom>
        </p:spPr>
      </p:pic>
      <p:pic>
        <p:nvPicPr>
          <p:cNvPr id="128" name="Рисунок 127">
            <a:extLst>
              <a:ext uri="{FF2B5EF4-FFF2-40B4-BE49-F238E27FC236}">
                <a16:creationId xmlns:a16="http://schemas.microsoft.com/office/drawing/2014/main" id="{150AD652-508E-46AE-A96E-2DB519FB26ED}"/>
              </a:ext>
            </a:extLst>
          </p:cNvPr>
          <p:cNvPicPr>
            <a:picLocks noChangeAspect="1"/>
          </p:cNvPicPr>
          <p:nvPr/>
        </p:nvPicPr>
        <p:blipFill rotWithShape="1"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709857" y="3480099"/>
            <a:ext cx="521963" cy="651182"/>
          </a:xfrm>
          <a:prstGeom prst="rect">
            <a:avLst/>
          </a:prstGeom>
        </p:spPr>
      </p:pic>
      <p:pic>
        <p:nvPicPr>
          <p:cNvPr id="129" name="Рисунок 128">
            <a:extLst>
              <a:ext uri="{FF2B5EF4-FFF2-40B4-BE49-F238E27FC236}">
                <a16:creationId xmlns:a16="http://schemas.microsoft.com/office/drawing/2014/main" id="{BACDED12-4CC7-4812-9EDB-3B89875C58E9}"/>
              </a:ext>
            </a:extLst>
          </p:cNvPr>
          <p:cNvPicPr>
            <a:picLocks noChangeAspect="1"/>
          </p:cNvPicPr>
          <p:nvPr/>
        </p:nvPicPr>
        <p:blipFill rotWithShape="1">
          <a:blip r:embed="rId2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980904" y="3470417"/>
            <a:ext cx="532966" cy="664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471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21.04.2022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14733" y="377885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solidFill>
                  <a:schemeClr val="bg1"/>
                </a:solidFill>
              </a:rPr>
              <a:t>Рухлива вправа</a:t>
            </a:r>
            <a:endParaRPr lang="ru-RU" sz="2000" dirty="0">
              <a:solidFill>
                <a:schemeClr val="bg1"/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558C5B0-4ED2-459B-8532-FA7A458FC478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27578" y="2085952"/>
            <a:ext cx="6900032" cy="3881268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78D7CDBA-1596-4AC8-AE3C-6D967E810677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700" y="1249271"/>
            <a:ext cx="1834393" cy="1981144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191E0AEC-CE4E-438E-8221-FBAB2C23CD5B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3880" y="4229006"/>
            <a:ext cx="2426445" cy="2469897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8ACE0E24-1BDE-49C0-AC0B-09893BF6E913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92563" y="5704110"/>
            <a:ext cx="1022350" cy="1104138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903FE00A-A62F-431F-9251-0BA96BDF596F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57436" y="5704110"/>
            <a:ext cx="1022350" cy="1104138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DB9B7160-7D90-4EEA-87F7-0EC0C6C689CE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721725" y="3410256"/>
            <a:ext cx="3146289" cy="3397992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5C855D78-15F6-4087-B931-E39E18F2F4E1}"/>
              </a:ext>
            </a:extLst>
          </p:cNvPr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25242" y="1127662"/>
            <a:ext cx="2440409" cy="2635641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1FDE6561-8509-4745-A19A-AF8D96ED94A5}"/>
              </a:ext>
            </a:extLst>
          </p:cNvPr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87201" y="890780"/>
            <a:ext cx="1441817" cy="1557163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DBC73600-2430-421C-9032-69FE63BB199F}"/>
              </a:ext>
            </a:extLst>
          </p:cNvPr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20313" y="988057"/>
            <a:ext cx="1220203" cy="1317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179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1">
            <a:extLst>
              <a:ext uri="{FF2B5EF4-FFF2-40B4-BE49-F238E27FC236}">
                <a16:creationId xmlns:a16="http://schemas.microsoft.com/office/drawing/2014/main" id="{49477AAF-8D45-4323-BE4C-5F57C5CF0480}"/>
              </a:ext>
            </a:extLst>
          </p:cNvPr>
          <p:cNvSpPr txBox="1">
            <a:spLocks/>
          </p:cNvSpPr>
          <p:nvPr/>
        </p:nvSpPr>
        <p:spPr>
          <a:xfrm>
            <a:off x="1577377" y="690642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21.04.2022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095837-A9CE-470A-9790-534DE5570F71}"/>
              </a:ext>
            </a:extLst>
          </p:cNvPr>
          <p:cNvSpPr txBox="1"/>
          <p:nvPr/>
        </p:nvSpPr>
        <p:spPr>
          <a:xfrm>
            <a:off x="1700945" y="228977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7E9AD7A8-C333-43D0-BF79-22F80C7E4490}"/>
              </a:ext>
            </a:extLst>
          </p:cNvPr>
          <p:cNvSpPr/>
          <p:nvPr/>
        </p:nvSpPr>
        <p:spPr>
          <a:xfrm>
            <a:off x="330948" y="1680504"/>
            <a:ext cx="4652681" cy="456156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000" b="1" dirty="0">
                <a:solidFill>
                  <a:schemeClr val="bg1"/>
                </a:solidFill>
              </a:rPr>
              <a:t>Робота з підручником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з математики 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Григорія </a:t>
            </a:r>
            <a:r>
              <a:rPr lang="uk-UA" sz="4000" b="1" dirty="0" err="1">
                <a:solidFill>
                  <a:schemeClr val="bg1"/>
                </a:solidFill>
              </a:rPr>
              <a:t>Лишенко</a:t>
            </a:r>
            <a:endParaRPr lang="uk-UA" sz="4000" b="1" dirty="0">
              <a:solidFill>
                <a:schemeClr val="bg1"/>
              </a:solidFill>
            </a:endParaRP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с. 99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A49CEB0-E940-4B13-8ABA-4DB1EFA837B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511053" y="564398"/>
            <a:ext cx="6350000" cy="6064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0366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Дата 1">
            <a:extLst>
              <a:ext uri="{FF2B5EF4-FFF2-40B4-BE49-F238E27FC236}">
                <a16:creationId xmlns:a16="http://schemas.microsoft.com/office/drawing/2014/main" id="{629DD63E-FFA1-4093-8517-FFE36A149B98}"/>
              </a:ext>
            </a:extLst>
          </p:cNvPr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21.04.2022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84189A-0FC4-4C4A-9221-A67D7411CA80}"/>
              </a:ext>
            </a:extLst>
          </p:cNvPr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178ED540-6F14-4477-AF34-A05D27D9FCB7}"/>
              </a:ext>
            </a:extLst>
          </p:cNvPr>
          <p:cNvSpPr/>
          <p:nvPr/>
        </p:nvSpPr>
        <p:spPr>
          <a:xfrm>
            <a:off x="0" y="5590803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99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CEEA515B-CD5E-4DDC-A4BB-C5BCB8F67398}"/>
              </a:ext>
            </a:extLst>
          </p:cNvPr>
          <p:cNvSpPr/>
          <p:nvPr/>
        </p:nvSpPr>
        <p:spPr>
          <a:xfrm>
            <a:off x="0" y="4356996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566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822011AF-9740-465E-AE08-5AAAAE6B9A01}"/>
              </a:ext>
            </a:extLst>
          </p:cNvPr>
          <p:cNvSpPr/>
          <p:nvPr/>
        </p:nvSpPr>
        <p:spPr>
          <a:xfrm>
            <a:off x="3314733" y="396313"/>
            <a:ext cx="8749112" cy="53336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solidFill>
                  <a:schemeClr val="bg1"/>
                </a:solidFill>
              </a:rPr>
              <a:t>Обчисли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E1FAD56A-84D7-4E72-AB3F-54831E762F78}"/>
              </a:ext>
            </a:extLst>
          </p:cNvPr>
          <p:cNvSpPr/>
          <p:nvPr/>
        </p:nvSpPr>
        <p:spPr>
          <a:xfrm>
            <a:off x="1373295" y="1548193"/>
            <a:ext cx="3107021" cy="669035"/>
          </a:xfrm>
          <a:prstGeom prst="roundRect">
            <a:avLst/>
          </a:prstGeom>
          <a:solidFill>
            <a:srgbClr val="00B050"/>
          </a:solidFill>
          <a:ln w="19050">
            <a:solidFill>
              <a:schemeClr val="tx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b="1" dirty="0">
                <a:solidFill>
                  <a:schemeClr val="tx1"/>
                </a:solidFill>
              </a:rPr>
              <a:t>98 + 67</a:t>
            </a:r>
            <a:endParaRPr lang="aa-ET" sz="3200" b="1" dirty="0">
              <a:solidFill>
                <a:schemeClr val="tx1"/>
              </a:solidFill>
            </a:endParaRP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05054BBF-F980-4AFD-A344-ED59788A4036}"/>
              </a:ext>
            </a:extLst>
          </p:cNvPr>
          <p:cNvSpPr/>
          <p:nvPr/>
        </p:nvSpPr>
        <p:spPr>
          <a:xfrm>
            <a:off x="4436227" y="1548193"/>
            <a:ext cx="1549966" cy="669035"/>
          </a:xfrm>
          <a:prstGeom prst="roundRect">
            <a:avLst>
              <a:gd name="adj" fmla="val 8931"/>
            </a:avLst>
          </a:prstGeom>
          <a:solidFill>
            <a:srgbClr val="00B050"/>
          </a:solidFill>
          <a:ln w="19050">
            <a:solidFill>
              <a:schemeClr val="tx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b="1" dirty="0">
                <a:solidFill>
                  <a:schemeClr val="tx1"/>
                </a:solidFill>
              </a:rPr>
              <a:t>= 165</a:t>
            </a:r>
            <a:endParaRPr lang="aa-ET" sz="3200" b="1" dirty="0">
              <a:solidFill>
                <a:schemeClr val="tx1"/>
              </a:solidFill>
            </a:endParaRPr>
          </a:p>
        </p:txBody>
      </p:sp>
      <p:sp>
        <p:nvSpPr>
          <p:cNvPr id="12" name="Прямоугольник: скругленные углы 6">
            <a:extLst>
              <a:ext uri="{FF2B5EF4-FFF2-40B4-BE49-F238E27FC236}">
                <a16:creationId xmlns:a16="http://schemas.microsoft.com/office/drawing/2014/main" id="{E1FAD56A-84D7-4E72-AB3F-54831E762F78}"/>
              </a:ext>
            </a:extLst>
          </p:cNvPr>
          <p:cNvSpPr/>
          <p:nvPr/>
        </p:nvSpPr>
        <p:spPr>
          <a:xfrm>
            <a:off x="1373295" y="2259713"/>
            <a:ext cx="3107021" cy="669035"/>
          </a:xfrm>
          <a:prstGeom prst="roundRect">
            <a:avLst/>
          </a:prstGeom>
          <a:solidFill>
            <a:schemeClr val="accent2"/>
          </a:solidFill>
          <a:ln w="19050">
            <a:solidFill>
              <a:schemeClr val="tx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b="1" dirty="0">
                <a:solidFill>
                  <a:schemeClr val="tx1"/>
                </a:solidFill>
              </a:rPr>
              <a:t>0 : 60 · 5</a:t>
            </a:r>
            <a:endParaRPr lang="aa-ET" sz="3200" b="1" dirty="0">
              <a:solidFill>
                <a:schemeClr val="tx1"/>
              </a:solidFill>
            </a:endParaRPr>
          </a:p>
        </p:txBody>
      </p:sp>
      <p:sp>
        <p:nvSpPr>
          <p:cNvPr id="13" name="Прямоугольник: скругленные углы 7">
            <a:extLst>
              <a:ext uri="{FF2B5EF4-FFF2-40B4-BE49-F238E27FC236}">
                <a16:creationId xmlns:a16="http://schemas.microsoft.com/office/drawing/2014/main" id="{05054BBF-F980-4AFD-A344-ED59788A4036}"/>
              </a:ext>
            </a:extLst>
          </p:cNvPr>
          <p:cNvSpPr/>
          <p:nvPr/>
        </p:nvSpPr>
        <p:spPr>
          <a:xfrm>
            <a:off x="4436227" y="2259713"/>
            <a:ext cx="1549966" cy="669035"/>
          </a:xfrm>
          <a:prstGeom prst="roundRect">
            <a:avLst>
              <a:gd name="adj" fmla="val 8931"/>
            </a:avLst>
          </a:prstGeom>
          <a:solidFill>
            <a:schemeClr val="accent2"/>
          </a:solidFill>
          <a:ln w="19050">
            <a:solidFill>
              <a:schemeClr val="tx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b="1" dirty="0">
                <a:solidFill>
                  <a:schemeClr val="tx1"/>
                </a:solidFill>
              </a:rPr>
              <a:t>= 0</a:t>
            </a:r>
            <a:endParaRPr lang="aa-ET" sz="3200" b="1" dirty="0">
              <a:solidFill>
                <a:schemeClr val="tx1"/>
              </a:solidFill>
            </a:endParaRPr>
          </a:p>
        </p:txBody>
      </p:sp>
      <p:sp>
        <p:nvSpPr>
          <p:cNvPr id="14" name="Прямоугольник: скругленные углы 6">
            <a:extLst>
              <a:ext uri="{FF2B5EF4-FFF2-40B4-BE49-F238E27FC236}">
                <a16:creationId xmlns:a16="http://schemas.microsoft.com/office/drawing/2014/main" id="{E1FAD56A-84D7-4E72-AB3F-54831E762F78}"/>
              </a:ext>
            </a:extLst>
          </p:cNvPr>
          <p:cNvSpPr/>
          <p:nvPr/>
        </p:nvSpPr>
        <p:spPr>
          <a:xfrm>
            <a:off x="3900595" y="3131061"/>
            <a:ext cx="3107021" cy="669035"/>
          </a:xfrm>
          <a:prstGeom prst="roundRect">
            <a:avLst/>
          </a:prstGeom>
          <a:solidFill>
            <a:srgbClr val="00B050"/>
          </a:solidFill>
          <a:ln w="19050">
            <a:solidFill>
              <a:schemeClr val="tx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b="1" dirty="0">
                <a:solidFill>
                  <a:schemeClr val="tx1"/>
                </a:solidFill>
              </a:rPr>
              <a:t>220 : 20 · 5</a:t>
            </a:r>
            <a:endParaRPr lang="aa-ET" sz="3200" b="1" dirty="0">
              <a:solidFill>
                <a:schemeClr val="tx1"/>
              </a:solidFill>
            </a:endParaRPr>
          </a:p>
        </p:txBody>
      </p:sp>
      <p:sp>
        <p:nvSpPr>
          <p:cNvPr id="17" name="Прямоугольник: скругленные углы 7">
            <a:extLst>
              <a:ext uri="{FF2B5EF4-FFF2-40B4-BE49-F238E27FC236}">
                <a16:creationId xmlns:a16="http://schemas.microsoft.com/office/drawing/2014/main" id="{05054BBF-F980-4AFD-A344-ED59788A4036}"/>
              </a:ext>
            </a:extLst>
          </p:cNvPr>
          <p:cNvSpPr/>
          <p:nvPr/>
        </p:nvSpPr>
        <p:spPr>
          <a:xfrm>
            <a:off x="6963527" y="3131061"/>
            <a:ext cx="1549966" cy="669035"/>
          </a:xfrm>
          <a:prstGeom prst="roundRect">
            <a:avLst>
              <a:gd name="adj" fmla="val 8931"/>
            </a:avLst>
          </a:prstGeom>
          <a:solidFill>
            <a:srgbClr val="00B050"/>
          </a:solidFill>
          <a:ln w="19050">
            <a:solidFill>
              <a:schemeClr val="tx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b="1" dirty="0">
                <a:solidFill>
                  <a:schemeClr val="tx1"/>
                </a:solidFill>
              </a:rPr>
              <a:t>= 55</a:t>
            </a:r>
            <a:endParaRPr lang="aa-ET" sz="3200" b="1" dirty="0">
              <a:solidFill>
                <a:schemeClr val="tx1"/>
              </a:solidFill>
            </a:endParaRPr>
          </a:p>
        </p:txBody>
      </p:sp>
      <p:sp>
        <p:nvSpPr>
          <p:cNvPr id="18" name="Прямоугольник: скругленные углы 6">
            <a:extLst>
              <a:ext uri="{FF2B5EF4-FFF2-40B4-BE49-F238E27FC236}">
                <a16:creationId xmlns:a16="http://schemas.microsoft.com/office/drawing/2014/main" id="{E1FAD56A-84D7-4E72-AB3F-54831E762F78}"/>
              </a:ext>
            </a:extLst>
          </p:cNvPr>
          <p:cNvSpPr/>
          <p:nvPr/>
        </p:nvSpPr>
        <p:spPr>
          <a:xfrm>
            <a:off x="3900595" y="3842581"/>
            <a:ext cx="3107021" cy="669035"/>
          </a:xfrm>
          <a:prstGeom prst="roundRect">
            <a:avLst/>
          </a:prstGeom>
          <a:solidFill>
            <a:schemeClr val="accent2"/>
          </a:solidFill>
          <a:ln w="19050">
            <a:solidFill>
              <a:schemeClr val="tx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b="1" dirty="0">
                <a:solidFill>
                  <a:schemeClr val="tx1"/>
                </a:solidFill>
              </a:rPr>
              <a:t>2800 · 2</a:t>
            </a:r>
            <a:endParaRPr lang="aa-ET" sz="3200" b="1" dirty="0">
              <a:solidFill>
                <a:schemeClr val="tx1"/>
              </a:solidFill>
            </a:endParaRPr>
          </a:p>
        </p:txBody>
      </p:sp>
      <p:sp>
        <p:nvSpPr>
          <p:cNvPr id="19" name="Прямоугольник: скругленные углы 7">
            <a:extLst>
              <a:ext uri="{FF2B5EF4-FFF2-40B4-BE49-F238E27FC236}">
                <a16:creationId xmlns:a16="http://schemas.microsoft.com/office/drawing/2014/main" id="{05054BBF-F980-4AFD-A344-ED59788A4036}"/>
              </a:ext>
            </a:extLst>
          </p:cNvPr>
          <p:cNvSpPr/>
          <p:nvPr/>
        </p:nvSpPr>
        <p:spPr>
          <a:xfrm>
            <a:off x="6963527" y="3842581"/>
            <a:ext cx="1549966" cy="669035"/>
          </a:xfrm>
          <a:prstGeom prst="roundRect">
            <a:avLst>
              <a:gd name="adj" fmla="val 8931"/>
            </a:avLst>
          </a:prstGeom>
          <a:solidFill>
            <a:schemeClr val="accent2"/>
          </a:solidFill>
          <a:ln w="19050">
            <a:solidFill>
              <a:schemeClr val="tx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b="1" dirty="0">
                <a:solidFill>
                  <a:schemeClr val="tx1"/>
                </a:solidFill>
              </a:rPr>
              <a:t>= 5600</a:t>
            </a:r>
            <a:endParaRPr lang="aa-ET" sz="3200" b="1" dirty="0">
              <a:solidFill>
                <a:schemeClr val="tx1"/>
              </a:solidFill>
            </a:endParaRPr>
          </a:p>
        </p:txBody>
      </p:sp>
      <p:sp>
        <p:nvSpPr>
          <p:cNvPr id="20" name="Прямоугольник: скругленные углы 6">
            <a:extLst>
              <a:ext uri="{FF2B5EF4-FFF2-40B4-BE49-F238E27FC236}">
                <a16:creationId xmlns:a16="http://schemas.microsoft.com/office/drawing/2014/main" id="{E1FAD56A-84D7-4E72-AB3F-54831E762F78}"/>
              </a:ext>
            </a:extLst>
          </p:cNvPr>
          <p:cNvSpPr/>
          <p:nvPr/>
        </p:nvSpPr>
        <p:spPr>
          <a:xfrm>
            <a:off x="5615095" y="4776148"/>
            <a:ext cx="3107021" cy="669035"/>
          </a:xfrm>
          <a:prstGeom prst="roundRect">
            <a:avLst/>
          </a:prstGeom>
          <a:solidFill>
            <a:srgbClr val="00B050"/>
          </a:solidFill>
          <a:ln w="19050">
            <a:solidFill>
              <a:schemeClr val="tx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b="1" dirty="0">
                <a:solidFill>
                  <a:schemeClr val="tx1"/>
                </a:solidFill>
              </a:rPr>
              <a:t>123 - 53 · 0</a:t>
            </a:r>
            <a:endParaRPr lang="aa-ET" sz="3200" b="1" dirty="0">
              <a:solidFill>
                <a:schemeClr val="tx1"/>
              </a:solidFill>
            </a:endParaRPr>
          </a:p>
        </p:txBody>
      </p:sp>
      <p:sp>
        <p:nvSpPr>
          <p:cNvPr id="21" name="Прямоугольник: скругленные углы 7">
            <a:extLst>
              <a:ext uri="{FF2B5EF4-FFF2-40B4-BE49-F238E27FC236}">
                <a16:creationId xmlns:a16="http://schemas.microsoft.com/office/drawing/2014/main" id="{05054BBF-F980-4AFD-A344-ED59788A4036}"/>
              </a:ext>
            </a:extLst>
          </p:cNvPr>
          <p:cNvSpPr/>
          <p:nvPr/>
        </p:nvSpPr>
        <p:spPr>
          <a:xfrm>
            <a:off x="8678027" y="4776148"/>
            <a:ext cx="1549966" cy="669035"/>
          </a:xfrm>
          <a:prstGeom prst="roundRect">
            <a:avLst>
              <a:gd name="adj" fmla="val 8931"/>
            </a:avLst>
          </a:prstGeom>
          <a:solidFill>
            <a:srgbClr val="00B050"/>
          </a:solidFill>
          <a:ln w="19050">
            <a:solidFill>
              <a:schemeClr val="tx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b="1" dirty="0">
                <a:solidFill>
                  <a:schemeClr val="tx1"/>
                </a:solidFill>
              </a:rPr>
              <a:t>= 123</a:t>
            </a:r>
            <a:endParaRPr lang="aa-ET" sz="3200" b="1" dirty="0">
              <a:solidFill>
                <a:schemeClr val="tx1"/>
              </a:solidFill>
            </a:endParaRPr>
          </a:p>
        </p:txBody>
      </p:sp>
      <p:sp>
        <p:nvSpPr>
          <p:cNvPr id="22" name="Прямоугольник: скругленные углы 6">
            <a:extLst>
              <a:ext uri="{FF2B5EF4-FFF2-40B4-BE49-F238E27FC236}">
                <a16:creationId xmlns:a16="http://schemas.microsoft.com/office/drawing/2014/main" id="{E1FAD56A-84D7-4E72-AB3F-54831E762F78}"/>
              </a:ext>
            </a:extLst>
          </p:cNvPr>
          <p:cNvSpPr/>
          <p:nvPr/>
        </p:nvSpPr>
        <p:spPr>
          <a:xfrm>
            <a:off x="5615095" y="5487668"/>
            <a:ext cx="3107021" cy="669035"/>
          </a:xfrm>
          <a:prstGeom prst="roundRect">
            <a:avLst/>
          </a:prstGeom>
          <a:solidFill>
            <a:schemeClr val="accent2"/>
          </a:solidFill>
          <a:ln w="19050">
            <a:solidFill>
              <a:schemeClr val="tx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b="1" dirty="0">
                <a:solidFill>
                  <a:schemeClr val="tx1"/>
                </a:solidFill>
              </a:rPr>
              <a:t>700 : 2 · 4</a:t>
            </a:r>
            <a:endParaRPr lang="aa-ET" sz="3200" b="1" dirty="0">
              <a:solidFill>
                <a:schemeClr val="tx1"/>
              </a:solidFill>
            </a:endParaRPr>
          </a:p>
        </p:txBody>
      </p:sp>
      <p:sp>
        <p:nvSpPr>
          <p:cNvPr id="23" name="Прямоугольник: скругленные углы 7">
            <a:extLst>
              <a:ext uri="{FF2B5EF4-FFF2-40B4-BE49-F238E27FC236}">
                <a16:creationId xmlns:a16="http://schemas.microsoft.com/office/drawing/2014/main" id="{05054BBF-F980-4AFD-A344-ED59788A4036}"/>
              </a:ext>
            </a:extLst>
          </p:cNvPr>
          <p:cNvSpPr/>
          <p:nvPr/>
        </p:nvSpPr>
        <p:spPr>
          <a:xfrm>
            <a:off x="8678027" y="5487668"/>
            <a:ext cx="1549966" cy="669035"/>
          </a:xfrm>
          <a:prstGeom prst="roundRect">
            <a:avLst>
              <a:gd name="adj" fmla="val 8931"/>
            </a:avLst>
          </a:prstGeom>
          <a:solidFill>
            <a:schemeClr val="accent2"/>
          </a:solidFill>
          <a:ln w="19050">
            <a:solidFill>
              <a:schemeClr val="tx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b="1" dirty="0">
                <a:solidFill>
                  <a:schemeClr val="tx1"/>
                </a:solidFill>
              </a:rPr>
              <a:t>= 1400</a:t>
            </a:r>
            <a:endParaRPr lang="aa-ET" sz="3200" b="1" dirty="0">
              <a:solidFill>
                <a:schemeClr val="tx1"/>
              </a:solidFill>
            </a:endParaRPr>
          </a:p>
        </p:txBody>
      </p:sp>
      <p:pic>
        <p:nvPicPr>
          <p:cNvPr id="24" name="Рисунок 2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81735" y="3572377"/>
            <a:ext cx="3076575" cy="307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334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3" grpId="0" animBg="1"/>
      <p:bldP spid="17" grpId="0" animBg="1"/>
      <p:bldP spid="19" grpId="0" animBg="1"/>
      <p:bldP spid="21" grpId="0" animBg="1"/>
      <p:bldP spid="2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C9ED8C02-47F7-491F-AE4C-C44691C43EA2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09500" y="1270142"/>
            <a:ext cx="7457070" cy="4122383"/>
          </a:xfrm>
          <a:prstGeom prst="rect">
            <a:avLst/>
          </a:prstGeom>
        </p:spPr>
      </p:pic>
      <p:sp>
        <p:nvSpPr>
          <p:cNvPr id="9" name="Дата 1">
            <a:extLst>
              <a:ext uri="{FF2B5EF4-FFF2-40B4-BE49-F238E27FC236}">
                <a16:creationId xmlns:a16="http://schemas.microsoft.com/office/drawing/2014/main" id="{629DD63E-FFA1-4093-8517-FFE36A149B98}"/>
              </a:ext>
            </a:extLst>
          </p:cNvPr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21.04.2022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84189A-0FC4-4C4A-9221-A67D7411CA80}"/>
              </a:ext>
            </a:extLst>
          </p:cNvPr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178ED540-6F14-4477-AF34-A05D27D9FCB7}"/>
              </a:ext>
            </a:extLst>
          </p:cNvPr>
          <p:cNvSpPr/>
          <p:nvPr/>
        </p:nvSpPr>
        <p:spPr>
          <a:xfrm>
            <a:off x="0" y="5590803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99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CEEA515B-CD5E-4DDC-A4BB-C5BCB8F67398}"/>
              </a:ext>
            </a:extLst>
          </p:cNvPr>
          <p:cNvSpPr/>
          <p:nvPr/>
        </p:nvSpPr>
        <p:spPr>
          <a:xfrm>
            <a:off x="0" y="4356996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567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822011AF-9740-465E-AE08-5AAAAE6B9A01}"/>
              </a:ext>
            </a:extLst>
          </p:cNvPr>
          <p:cNvSpPr/>
          <p:nvPr/>
        </p:nvSpPr>
        <p:spPr>
          <a:xfrm>
            <a:off x="3314733" y="396313"/>
            <a:ext cx="8749112" cy="53336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solidFill>
                  <a:schemeClr val="bg1"/>
                </a:solidFill>
              </a:rPr>
              <a:t>Порівняй записи письмового знаходження числових значень добутків: </a:t>
            </a:r>
          </a:p>
          <a:p>
            <a:pPr algn="ctr"/>
            <a:r>
              <a:rPr lang="uk-UA" sz="2000" dirty="0">
                <a:solidFill>
                  <a:schemeClr val="bg1"/>
                </a:solidFill>
              </a:rPr>
              <a:t>1578·43 і 1578·403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47628C51-4E8D-44F2-9FA2-564CA0F0BAF2}"/>
              </a:ext>
            </a:extLst>
          </p:cNvPr>
          <p:cNvSpPr/>
          <p:nvPr/>
        </p:nvSpPr>
        <p:spPr>
          <a:xfrm>
            <a:off x="3075446" y="2942893"/>
            <a:ext cx="1250797" cy="388441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uk-UA" sz="3200" i="1" dirty="0">
                <a:solidFill>
                  <a:schemeClr val="bg2"/>
                </a:solidFill>
              </a:rPr>
              <a:t>4734</a:t>
            </a:r>
            <a:endParaRPr lang="aa-ET" sz="3200" i="1" dirty="0">
              <a:solidFill>
                <a:schemeClr val="bg2"/>
              </a:solidFill>
            </a:endParaRPr>
          </a:p>
        </p:txBody>
      </p:sp>
      <p:sp>
        <p:nvSpPr>
          <p:cNvPr id="8" name="Прямоугольник: скругленные углы 6">
            <a:extLst>
              <a:ext uri="{FF2B5EF4-FFF2-40B4-BE49-F238E27FC236}">
                <a16:creationId xmlns:a16="http://schemas.microsoft.com/office/drawing/2014/main" id="{47628C51-4E8D-44F2-9FA2-564CA0F0BAF2}"/>
              </a:ext>
            </a:extLst>
          </p:cNvPr>
          <p:cNvSpPr/>
          <p:nvPr/>
        </p:nvSpPr>
        <p:spPr>
          <a:xfrm>
            <a:off x="3075448" y="2120467"/>
            <a:ext cx="1233760" cy="760665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uk-UA" sz="3200" i="1" dirty="0">
                <a:solidFill>
                  <a:schemeClr val="bg2"/>
                </a:solidFill>
              </a:rPr>
              <a:t>1578</a:t>
            </a:r>
          </a:p>
          <a:p>
            <a:pPr algn="r"/>
            <a:r>
              <a:rPr lang="uk-UA" sz="3200" i="1" dirty="0">
                <a:solidFill>
                  <a:schemeClr val="bg2"/>
                </a:solidFill>
              </a:rPr>
              <a:t>43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3037358" y="2271814"/>
            <a:ext cx="385651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ru-RU" i="1" dirty="0">
                <a:solidFill>
                  <a:schemeClr val="bg2"/>
                </a:solidFill>
              </a:rPr>
              <a:t>х</a:t>
            </a:r>
          </a:p>
        </p:txBody>
      </p:sp>
      <p:sp>
        <p:nvSpPr>
          <p:cNvPr id="13" name="Прямоугольник: скругленные углы 6">
            <a:extLst>
              <a:ext uri="{FF2B5EF4-FFF2-40B4-BE49-F238E27FC236}">
                <a16:creationId xmlns:a16="http://schemas.microsoft.com/office/drawing/2014/main" id="{47628C51-4E8D-44F2-9FA2-564CA0F0BAF2}"/>
              </a:ext>
            </a:extLst>
          </p:cNvPr>
          <p:cNvSpPr/>
          <p:nvPr/>
        </p:nvSpPr>
        <p:spPr>
          <a:xfrm>
            <a:off x="3075447" y="3322080"/>
            <a:ext cx="1250796" cy="381379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uk-UA" sz="3200" i="1" dirty="0">
                <a:solidFill>
                  <a:schemeClr val="bg2"/>
                </a:solidFill>
              </a:rPr>
              <a:t>6312</a:t>
            </a:r>
            <a:endParaRPr lang="aa-ET" sz="3200" i="1" dirty="0">
              <a:solidFill>
                <a:schemeClr val="bg2"/>
              </a:solidFill>
            </a:endParaRPr>
          </a:p>
        </p:txBody>
      </p:sp>
      <p:sp>
        <p:nvSpPr>
          <p:cNvPr id="14" name="Прямоугольник: скругленные углы 6">
            <a:extLst>
              <a:ext uri="{FF2B5EF4-FFF2-40B4-BE49-F238E27FC236}">
                <a16:creationId xmlns:a16="http://schemas.microsoft.com/office/drawing/2014/main" id="{47628C51-4E8D-44F2-9FA2-564CA0F0BAF2}"/>
              </a:ext>
            </a:extLst>
          </p:cNvPr>
          <p:cNvSpPr/>
          <p:nvPr/>
        </p:nvSpPr>
        <p:spPr>
          <a:xfrm>
            <a:off x="3075447" y="3725777"/>
            <a:ext cx="1250796" cy="357081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uk-UA" sz="3200" i="1" dirty="0">
                <a:solidFill>
                  <a:schemeClr val="bg2"/>
                </a:solidFill>
              </a:rPr>
              <a:t>67584</a:t>
            </a:r>
            <a:endParaRPr lang="aa-ET" sz="3200" i="1" dirty="0">
              <a:solidFill>
                <a:schemeClr val="bg2"/>
              </a:solidFill>
            </a:endParaRPr>
          </a:p>
        </p:txBody>
      </p:sp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08279B25-DE05-498E-8F35-8350D7C3CE4F}"/>
              </a:ext>
            </a:extLst>
          </p:cNvPr>
          <p:cNvCxnSpPr>
            <a:cxnSpLocks/>
          </p:cNvCxnSpPr>
          <p:nvPr/>
        </p:nvCxnSpPr>
        <p:spPr>
          <a:xfrm flipV="1">
            <a:off x="3075445" y="2912012"/>
            <a:ext cx="1233763" cy="1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>
            <a:extLst>
              <a:ext uri="{FF2B5EF4-FFF2-40B4-BE49-F238E27FC236}">
                <a16:creationId xmlns:a16="http://schemas.microsoft.com/office/drawing/2014/main" id="{08279B25-DE05-498E-8F35-8350D7C3CE4F}"/>
              </a:ext>
            </a:extLst>
          </p:cNvPr>
          <p:cNvCxnSpPr>
            <a:cxnSpLocks/>
          </p:cNvCxnSpPr>
          <p:nvPr/>
        </p:nvCxnSpPr>
        <p:spPr>
          <a:xfrm>
            <a:off x="3092480" y="3725184"/>
            <a:ext cx="1233763" cy="480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Прямоугольник: скругленные углы 6">
            <a:extLst>
              <a:ext uri="{FF2B5EF4-FFF2-40B4-BE49-F238E27FC236}">
                <a16:creationId xmlns:a16="http://schemas.microsoft.com/office/drawing/2014/main" id="{47628C51-4E8D-44F2-9FA2-564CA0F0BAF2}"/>
              </a:ext>
            </a:extLst>
          </p:cNvPr>
          <p:cNvSpPr/>
          <p:nvPr/>
        </p:nvSpPr>
        <p:spPr>
          <a:xfrm>
            <a:off x="5285246" y="2942893"/>
            <a:ext cx="1250797" cy="388441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uk-UA" sz="3200" i="1" dirty="0">
                <a:solidFill>
                  <a:schemeClr val="bg2"/>
                </a:solidFill>
              </a:rPr>
              <a:t>4734</a:t>
            </a:r>
            <a:endParaRPr lang="aa-ET" sz="3200" i="1" dirty="0">
              <a:solidFill>
                <a:schemeClr val="bg2"/>
              </a:solidFill>
            </a:endParaRPr>
          </a:p>
        </p:txBody>
      </p:sp>
      <p:sp>
        <p:nvSpPr>
          <p:cNvPr id="20" name="Прямоугольник: скругленные углы 6">
            <a:extLst>
              <a:ext uri="{FF2B5EF4-FFF2-40B4-BE49-F238E27FC236}">
                <a16:creationId xmlns:a16="http://schemas.microsoft.com/office/drawing/2014/main" id="{47628C51-4E8D-44F2-9FA2-564CA0F0BAF2}"/>
              </a:ext>
            </a:extLst>
          </p:cNvPr>
          <p:cNvSpPr/>
          <p:nvPr/>
        </p:nvSpPr>
        <p:spPr>
          <a:xfrm>
            <a:off x="5285248" y="2120467"/>
            <a:ext cx="1233760" cy="760665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uk-UA" sz="3200" i="1" dirty="0">
                <a:solidFill>
                  <a:schemeClr val="bg2"/>
                </a:solidFill>
              </a:rPr>
              <a:t>1578</a:t>
            </a:r>
          </a:p>
          <a:p>
            <a:pPr algn="r"/>
            <a:r>
              <a:rPr lang="uk-UA" sz="3200" i="1" dirty="0">
                <a:solidFill>
                  <a:schemeClr val="bg2"/>
                </a:solidFill>
              </a:rPr>
              <a:t>403</a:t>
            </a:r>
          </a:p>
        </p:txBody>
      </p:sp>
      <p:sp>
        <p:nvSpPr>
          <p:cNvPr id="21" name="Прямоугольник 20"/>
          <p:cNvSpPr/>
          <p:nvPr/>
        </p:nvSpPr>
        <p:spPr>
          <a:xfrm>
            <a:off x="5247158" y="2271814"/>
            <a:ext cx="385651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ru-RU" i="1" dirty="0">
                <a:solidFill>
                  <a:schemeClr val="bg2"/>
                </a:solidFill>
              </a:rPr>
              <a:t>х</a:t>
            </a:r>
          </a:p>
        </p:txBody>
      </p:sp>
      <p:sp>
        <p:nvSpPr>
          <p:cNvPr id="22" name="Прямоугольник: скругленные углы 6">
            <a:extLst>
              <a:ext uri="{FF2B5EF4-FFF2-40B4-BE49-F238E27FC236}">
                <a16:creationId xmlns:a16="http://schemas.microsoft.com/office/drawing/2014/main" id="{47628C51-4E8D-44F2-9FA2-564CA0F0BAF2}"/>
              </a:ext>
            </a:extLst>
          </p:cNvPr>
          <p:cNvSpPr/>
          <p:nvPr/>
        </p:nvSpPr>
        <p:spPr>
          <a:xfrm>
            <a:off x="5107447" y="3305863"/>
            <a:ext cx="1250796" cy="381379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uk-UA" sz="3200" i="1" dirty="0">
                <a:solidFill>
                  <a:schemeClr val="bg2"/>
                </a:solidFill>
              </a:rPr>
              <a:t>6312</a:t>
            </a:r>
            <a:endParaRPr lang="aa-ET" sz="3200" i="1" dirty="0">
              <a:solidFill>
                <a:schemeClr val="bg2"/>
              </a:solidFill>
            </a:endParaRPr>
          </a:p>
        </p:txBody>
      </p:sp>
      <p:sp>
        <p:nvSpPr>
          <p:cNvPr id="23" name="Прямоугольник: скругленные углы 6">
            <a:extLst>
              <a:ext uri="{FF2B5EF4-FFF2-40B4-BE49-F238E27FC236}">
                <a16:creationId xmlns:a16="http://schemas.microsoft.com/office/drawing/2014/main" id="{47628C51-4E8D-44F2-9FA2-564CA0F0BAF2}"/>
              </a:ext>
            </a:extLst>
          </p:cNvPr>
          <p:cNvSpPr/>
          <p:nvPr/>
        </p:nvSpPr>
        <p:spPr>
          <a:xfrm>
            <a:off x="5107447" y="3725777"/>
            <a:ext cx="1428596" cy="386196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uk-UA" sz="3200" i="1" dirty="0">
                <a:solidFill>
                  <a:schemeClr val="bg2"/>
                </a:solidFill>
              </a:rPr>
              <a:t>635934</a:t>
            </a:r>
            <a:endParaRPr lang="aa-ET" sz="3200" i="1" dirty="0">
              <a:solidFill>
                <a:schemeClr val="bg2"/>
              </a:solidFill>
            </a:endParaRPr>
          </a:p>
        </p:txBody>
      </p:sp>
      <p:cxnSp>
        <p:nvCxnSpPr>
          <p:cNvPr id="24" name="Прямая соединительная линия 23">
            <a:extLst>
              <a:ext uri="{FF2B5EF4-FFF2-40B4-BE49-F238E27FC236}">
                <a16:creationId xmlns:a16="http://schemas.microsoft.com/office/drawing/2014/main" id="{08279B25-DE05-498E-8F35-8350D7C3CE4F}"/>
              </a:ext>
            </a:extLst>
          </p:cNvPr>
          <p:cNvCxnSpPr>
            <a:cxnSpLocks/>
          </p:cNvCxnSpPr>
          <p:nvPr/>
        </p:nvCxnSpPr>
        <p:spPr>
          <a:xfrm flipV="1">
            <a:off x="5285245" y="2912012"/>
            <a:ext cx="1233763" cy="1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>
            <a:extLst>
              <a:ext uri="{FF2B5EF4-FFF2-40B4-BE49-F238E27FC236}">
                <a16:creationId xmlns:a16="http://schemas.microsoft.com/office/drawing/2014/main" id="{08279B25-DE05-498E-8F35-8350D7C3CE4F}"/>
              </a:ext>
            </a:extLst>
          </p:cNvPr>
          <p:cNvCxnSpPr>
            <a:cxnSpLocks/>
          </p:cNvCxnSpPr>
          <p:nvPr/>
        </p:nvCxnSpPr>
        <p:spPr>
          <a:xfrm>
            <a:off x="5302280" y="3725184"/>
            <a:ext cx="1233763" cy="480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" descr="ᐈ Мультяшный учитель фото, векторные картинки мультфильм учитель с  указателем | скачать на Depositphotos®">
            <a:extLst>
              <a:ext uri="{FF2B5EF4-FFF2-40B4-BE49-F238E27FC236}">
                <a16:creationId xmlns:a16="http://schemas.microsoft.com/office/drawing/2014/main" id="{182B193E-FFCA-47B1-9B5A-F0930FB506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67" b="98667" l="13500" r="84000">
                        <a14:backgroundMark x1="25167" y1="11333" x2="25167" y2="11333"/>
                        <a14:backgroundMark x1="22667" y1="55667" x2="22667" y2="55667"/>
                        <a14:backgroundMark x1="74167" y1="6833" x2="74167" y2="6833"/>
                        <a14:backgroundMark x1="79500" y1="31833" x2="79500" y2="31833"/>
                        <a14:backgroundMark x1="26500" y1="96667" x2="26500" y2="96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15827" r="12969"/>
          <a:stretch/>
        </p:blipFill>
        <p:spPr bwMode="auto">
          <a:xfrm>
            <a:off x="8110659" y="3048832"/>
            <a:ext cx="2693026" cy="374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7442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2" grpId="0"/>
      <p:bldP spid="13" grpId="0"/>
      <p:bldP spid="14" grpId="0"/>
      <p:bldP spid="19" grpId="0"/>
      <p:bldP spid="20" grpId="0"/>
      <p:bldP spid="21" grpId="0"/>
      <p:bldP spid="22" grpId="0"/>
      <p:bldP spid="23" grpId="0"/>
    </p:bldLst>
  </p:timing>
</p:sld>
</file>

<file path=ppt/theme/theme1.xml><?xml version="1.0" encoding="utf-8"?>
<a:theme xmlns:a="http://schemas.openxmlformats.org/drawingml/2006/main" name="Презентація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Презентація</Template>
  <TotalTime>4476</TotalTime>
  <Words>1131</Words>
  <Application>Microsoft Office PowerPoint</Application>
  <PresentationFormat>Широкоэкранный</PresentationFormat>
  <Paragraphs>474</Paragraphs>
  <Slides>26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26</vt:i4>
      </vt:variant>
    </vt:vector>
  </HeadingPairs>
  <TitlesOfParts>
    <vt:vector size="34" baseType="lpstr">
      <vt:lpstr>Arial</vt:lpstr>
      <vt:lpstr>Calibri</vt:lpstr>
      <vt:lpstr>Calibri Light</vt:lpstr>
      <vt:lpstr>Cambria Math</vt:lpstr>
      <vt:lpstr>Monotype Corsiva</vt:lpstr>
      <vt:lpstr>Times New Roman</vt:lpstr>
      <vt:lpstr>Презентація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Vasyl Tsupa</dc:creator>
  <cp:lastModifiedBy>Школа</cp:lastModifiedBy>
  <cp:revision>456</cp:revision>
  <dcterms:created xsi:type="dcterms:W3CDTF">2018-01-05T16:38:53Z</dcterms:created>
  <dcterms:modified xsi:type="dcterms:W3CDTF">2022-04-21T06:21:50Z</dcterms:modified>
</cp:coreProperties>
</file>