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442" r:id="rId3"/>
    <p:sldId id="1588" r:id="rId4"/>
    <p:sldId id="1589" r:id="rId5"/>
    <p:sldId id="1590" r:id="rId6"/>
    <p:sldId id="1591" r:id="rId7"/>
    <p:sldId id="1592" r:id="rId8"/>
    <p:sldId id="1593" r:id="rId9"/>
    <p:sldId id="1487" r:id="rId10"/>
    <p:sldId id="1609" r:id="rId11"/>
    <p:sldId id="1576" r:id="rId12"/>
    <p:sldId id="1610" r:id="rId13"/>
    <p:sldId id="1554" r:id="rId14"/>
    <p:sldId id="1611" r:id="rId15"/>
    <p:sldId id="155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42"/>
            <p14:sldId id="1588"/>
            <p14:sldId id="1589"/>
            <p14:sldId id="1590"/>
            <p14:sldId id="1591"/>
            <p14:sldId id="1592"/>
            <p14:sldId id="1593"/>
            <p14:sldId id="1487"/>
            <p14:sldId id="1609"/>
            <p14:sldId id="1576"/>
            <p14:sldId id="1610"/>
            <p14:sldId id="1554"/>
            <p14:sldId id="1611"/>
            <p14:sldId id="1550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00B050"/>
    <a:srgbClr val="BA1CBA"/>
    <a:srgbClr val="FF66FF"/>
    <a:srgbClr val="2F3242"/>
    <a:srgbClr val="FFFF00"/>
    <a:srgbClr val="9E0000"/>
    <a:srgbClr val="1694E9"/>
    <a:srgbClr val="C6109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1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42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418687"/>
            <a:ext cx="68666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Складання задач за короткими записами. Задачі на  різницеве порівняння двох остач. Складання схем за рівняннями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 b="13962"/>
          <a:stretch/>
        </p:blipFill>
        <p:spPr>
          <a:xfrm>
            <a:off x="10675307" y="5418327"/>
            <a:ext cx="1456393" cy="1338816"/>
          </a:xfrm>
          <a:prstGeom prst="rect">
            <a:avLst/>
          </a:prstGeom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Схема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490489" y="1067959"/>
            <a:ext cx="257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Задача №</a:t>
            </a:r>
            <a:r>
              <a:rPr lang="uk-UA" sz="3200" b="1" dirty="0" smtClean="0"/>
              <a:t>382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36171"/>
              </p:ext>
            </p:extLst>
          </p:nvPr>
        </p:nvGraphicFramePr>
        <p:xfrm>
          <a:off x="1453851" y="1949071"/>
          <a:ext cx="10523612" cy="2653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612">
                  <a:extLst>
                    <a:ext uri="{9D8B030D-6E8A-4147-A177-3AD203B41FA5}">
                      <a16:colId xmlns:a16="http://schemas.microsoft.com/office/drawing/2014/main" val="61502066"/>
                    </a:ext>
                  </a:extLst>
                </a:gridCol>
                <a:gridCol w="2426294">
                  <a:extLst>
                    <a:ext uri="{9D8B030D-6E8A-4147-A177-3AD203B41FA5}">
                      <a16:colId xmlns:a16="http://schemas.microsoft.com/office/drawing/2014/main" val="4185520514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3125452215"/>
                    </a:ext>
                  </a:extLst>
                </a:gridCol>
                <a:gridCol w="2631746">
                  <a:extLst>
                    <a:ext uri="{9D8B030D-6E8A-4147-A177-3AD203B41FA5}">
                      <a16:colId xmlns:a16="http://schemas.microsoft.com/office/drawing/2014/main" val="1768977823"/>
                    </a:ext>
                  </a:extLst>
                </a:gridCol>
              </a:tblGrid>
              <a:tr h="88455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4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effectLst/>
                        </a:rPr>
                        <a:t>Заготовив</a:t>
                      </a:r>
                      <a:endParaRPr lang="uk-UA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effectLst/>
                        </a:rPr>
                        <a:t>Засипав</a:t>
                      </a:r>
                      <a:endParaRPr lang="uk-UA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>
                          <a:effectLst/>
                        </a:rPr>
                        <a:t>Залишилося</a:t>
                      </a:r>
                      <a:endParaRPr lang="uk-UA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356495"/>
                  </a:ext>
                </a:extLst>
              </a:tr>
              <a:tr h="88455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4000" dirty="0">
                          <a:effectLst/>
                        </a:rPr>
                        <a:t>Буряки</a:t>
                      </a:r>
                      <a:endParaRPr lang="uk-U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Однакова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кількість</a:t>
                      </a:r>
                      <a:endParaRPr lang="uk-UA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48 кг</a:t>
                      </a:r>
                      <a:endParaRPr lang="uk-UA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? кг</a:t>
                      </a:r>
                      <a:endParaRPr lang="uk-UA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460179"/>
                  </a:ext>
                </a:extLst>
              </a:tr>
              <a:tr h="88455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4000">
                          <a:effectLst/>
                        </a:rPr>
                        <a:t>Морква</a:t>
                      </a:r>
                      <a:endParaRPr lang="uk-U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6 с. по 9 кг - ? кг</a:t>
                      </a:r>
                      <a:endParaRPr lang="uk-UA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3600" dirty="0">
                          <a:solidFill>
                            <a:srgbClr val="FF0000"/>
                          </a:solidFill>
                          <a:effectLst/>
                        </a:rPr>
                        <a:t>24 кг</a:t>
                      </a:r>
                      <a:endParaRPr lang="uk-UA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983720"/>
                  </a:ext>
                </a:extLst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109265" y="2859169"/>
            <a:ext cx="71228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2"/>
          <a:stretch/>
        </p:blipFill>
        <p:spPr>
          <a:xfrm>
            <a:off x="1609500" y="1345147"/>
            <a:ext cx="2175580" cy="2803726"/>
          </a:xfrm>
          <a:prstGeom prst="rect">
            <a:avLst/>
          </a:prstGeom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задачі про овочі та фрукти за малюнками й короткими записами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015823" y="1770579"/>
            <a:ext cx="7068072" cy="212365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Було -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?кг</a:t>
            </a:r>
            <a:endParaRPr lang="uk-UA" sz="44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Продали – 7 с. по 6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 - ? кг</a:t>
            </a:r>
          </a:p>
          <a:p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Залишилося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54 кг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575138" y="4499284"/>
            <a:ext cx="10399245" cy="212365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Продали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сіток яблук по 6 кг у кожній. Залишилося 54 кг яблук. Скільки всього кілограмів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яблук було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спочатку? </a:t>
            </a:r>
          </a:p>
        </p:txBody>
      </p:sp>
    </p:spTree>
    <p:extLst>
      <p:ext uri="{BB962C8B-B14F-4D97-AF65-F5344CB8AC3E}">
        <p14:creationId xmlns:p14="http://schemas.microsoft.com/office/powerpoint/2010/main" val="3647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8"/>
          <a:stretch/>
        </p:blipFill>
        <p:spPr>
          <a:xfrm>
            <a:off x="1858810" y="1311218"/>
            <a:ext cx="2164351" cy="2792615"/>
          </a:xfrm>
          <a:prstGeom prst="rect">
            <a:avLst/>
          </a:prstGeom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задачі про овочі та фрукти за малюнками й короткими записами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879143" y="1584905"/>
            <a:ext cx="6914053" cy="212365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Було – 80 кг</a:t>
            </a:r>
          </a:p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Продали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?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 -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с. по </a:t>
            </a:r>
            <a:r>
              <a:rPr lang="uk-UA" sz="4400" b="1" dirty="0" smtClean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?кг</a:t>
            </a:r>
            <a:endParaRPr lang="uk-UA" sz="44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Залишилося – 44 кг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575138" y="4499284"/>
            <a:ext cx="10399245" cy="212365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Було 80 кг цибулі. Продали 6 сіток. Залишилося 44 кг. Скільки кілограмів у одній сітці? </a:t>
            </a:r>
          </a:p>
        </p:txBody>
      </p:sp>
    </p:spTree>
    <p:extLst>
      <p:ext uri="{BB962C8B-B14F-4D97-AF65-F5344CB8AC3E}">
        <p14:creationId xmlns:p14="http://schemas.microsoft.com/office/powerpoint/2010/main" val="34490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68037" y="4530120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кг буряків залишилося засипати до підвалу.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9155" y="3080625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39292" y="2993566"/>
            <a:ext cx="625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заготовив всього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моркви;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52256" y="2252235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 smtClean="0">
                <a:latin typeface="Monotype Corsiva" panose="03010101010201010101" pitchFamily="66" charset="0"/>
              </a:rPr>
              <a:t>засипав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моркви;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000" r="57926" b="42964"/>
          <a:stretch/>
        </p:blipFill>
        <p:spPr>
          <a:xfrm>
            <a:off x="3530464" y="2251455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 t="43677" r="48807" b="42481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496" r="57660" b="42662"/>
          <a:stretch/>
        </p:blipFill>
        <p:spPr>
          <a:xfrm>
            <a:off x="3100216" y="2976149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7" t="44312" r="39841" b="42652"/>
          <a:stretch/>
        </p:blipFill>
        <p:spPr>
          <a:xfrm>
            <a:off x="2400332" y="2256032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2" t="45037" r="57086" b="41927"/>
          <a:stretch/>
        </p:blipFill>
        <p:spPr>
          <a:xfrm>
            <a:off x="2081109" y="3034225"/>
            <a:ext cx="455113" cy="57816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44141" r="76062" b="42823"/>
          <a:stretch/>
        </p:blipFill>
        <p:spPr>
          <a:xfrm>
            <a:off x="1693890" y="2990293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0" t="43787" r="76329" b="40697"/>
          <a:stretch/>
        </p:blipFill>
        <p:spPr>
          <a:xfrm>
            <a:off x="7630996" y="1496553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4233" r="48737" b="42731"/>
          <a:stretch/>
        </p:blipFill>
        <p:spPr>
          <a:xfrm>
            <a:off x="2776936" y="2998518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3" t="43823" r="1332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06284" y="3738950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8" t="44970" r="57330" b="41994"/>
          <a:stretch/>
        </p:blipFill>
        <p:spPr>
          <a:xfrm>
            <a:off x="2812541" y="3779188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8" t="44199" r="22220" b="42765"/>
          <a:stretch/>
        </p:blipFill>
        <p:spPr>
          <a:xfrm>
            <a:off x="2039506" y="3738949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4" t="44450" r="31544" b="42514"/>
          <a:stretch/>
        </p:blipFill>
        <p:spPr>
          <a:xfrm>
            <a:off x="1639680" y="3756226"/>
            <a:ext cx="443752" cy="56373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2" t="43572" r="22587" b="42586"/>
          <a:stretch/>
        </p:blipFill>
        <p:spPr>
          <a:xfrm>
            <a:off x="3100216" y="3696459"/>
            <a:ext cx="506414" cy="63178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12298" r="90931" b="82711"/>
          <a:stretch/>
        </p:blipFill>
        <p:spPr>
          <a:xfrm>
            <a:off x="2327409" y="3861083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4696" y="3832047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2" t="44857" r="30796" b="42107"/>
          <a:stretch/>
        </p:blipFill>
        <p:spPr>
          <a:xfrm>
            <a:off x="3944344" y="3025637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5" t="44299" r="21933" b="42665"/>
          <a:stretch/>
        </p:blipFill>
        <p:spPr>
          <a:xfrm>
            <a:off x="4317920" y="2992441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1" t="44805" r="66827" b="42159"/>
          <a:stretch/>
        </p:blipFill>
        <p:spPr>
          <a:xfrm>
            <a:off x="3937415" y="4509220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50" t="43832" r="3778" b="43132"/>
          <a:stretch/>
        </p:blipFill>
        <p:spPr>
          <a:xfrm>
            <a:off x="4303857" y="4467305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3672" r="22404" b="43292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0906" r="84828" b="82703"/>
          <a:stretch/>
        </p:blipFill>
        <p:spPr>
          <a:xfrm>
            <a:off x="2386257" y="3095793"/>
            <a:ext cx="302864" cy="272886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5151" r="66841" b="41813"/>
          <a:stretch/>
        </p:blipFill>
        <p:spPr>
          <a:xfrm>
            <a:off x="3944343" y="3775913"/>
            <a:ext cx="455113" cy="57816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1" t="43396" r="4448" b="42762"/>
          <a:stretch/>
        </p:blipFill>
        <p:spPr>
          <a:xfrm>
            <a:off x="4217633" y="3702712"/>
            <a:ext cx="506414" cy="6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93025" y="3395898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61271" y="3785276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кг яблук було.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9155" y="3080625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39292" y="2993566"/>
            <a:ext cx="43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52256" y="2252235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>
                <a:latin typeface="Monotype Corsiva" panose="03010101010201010101" pitchFamily="66" charset="0"/>
              </a:rPr>
              <a:t>п</a:t>
            </a:r>
            <a:r>
              <a:rPr lang="uk-UA" sz="3600" dirty="0" smtClean="0">
                <a:latin typeface="Monotype Corsiva" panose="03010101010201010101" pitchFamily="66" charset="0"/>
              </a:rPr>
              <a:t>родали яблук;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000" r="57926" b="42964"/>
          <a:stretch/>
        </p:blipFill>
        <p:spPr>
          <a:xfrm>
            <a:off x="3140519" y="2248725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7" t="43872" r="76402" b="42286"/>
          <a:stretch/>
        </p:blipFill>
        <p:spPr>
          <a:xfrm>
            <a:off x="3479003" y="2224865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496" r="57660" b="42662"/>
          <a:stretch/>
        </p:blipFill>
        <p:spPr>
          <a:xfrm>
            <a:off x="1984570" y="2968556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7" t="44312" r="39841" b="42652"/>
          <a:stretch/>
        </p:blipFill>
        <p:spPr>
          <a:xfrm>
            <a:off x="1608574" y="2271594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2" t="45037" r="57086" b="41927"/>
          <a:stretch/>
        </p:blipFill>
        <p:spPr>
          <a:xfrm>
            <a:off x="2839242" y="3033358"/>
            <a:ext cx="455113" cy="57816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44141" r="76062" b="42823"/>
          <a:stretch/>
        </p:blipFill>
        <p:spPr>
          <a:xfrm>
            <a:off x="3183621" y="2983311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43937" r="67524" b="40547"/>
          <a:stretch/>
        </p:blipFill>
        <p:spPr>
          <a:xfrm>
            <a:off x="7630996" y="1496553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4233" r="48737" b="42731"/>
          <a:stretch/>
        </p:blipFill>
        <p:spPr>
          <a:xfrm>
            <a:off x="1662379" y="3006874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4" t="43721" r="31344" b="43243"/>
          <a:stretch/>
        </p:blipFill>
        <p:spPr>
          <a:xfrm>
            <a:off x="2376800" y="2254876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7" t="44856" r="12921" b="42108"/>
          <a:stretch/>
        </p:blipFill>
        <p:spPr>
          <a:xfrm>
            <a:off x="3944344" y="3025637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4" t="44299" r="39244" b="42665"/>
          <a:stretch/>
        </p:blipFill>
        <p:spPr>
          <a:xfrm>
            <a:off x="4317920" y="2992441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5" t="44891" r="12853" b="42073"/>
          <a:stretch/>
        </p:blipFill>
        <p:spPr>
          <a:xfrm>
            <a:off x="3930649" y="3764376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8" t="43746" r="39390" b="43218"/>
          <a:stretch/>
        </p:blipFill>
        <p:spPr>
          <a:xfrm>
            <a:off x="4297091" y="3722461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3672" r="22404" b="43292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0906" r="84828" b="82703"/>
          <a:stretch/>
        </p:blipFill>
        <p:spPr>
          <a:xfrm>
            <a:off x="2386257" y="3095793"/>
            <a:ext cx="302864" cy="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93086" y="3422161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22532" y="3749324"/>
            <a:ext cx="83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кг </a:t>
            </a:r>
            <a:r>
              <a:rPr lang="uk-UA" sz="3600" dirty="0" smtClean="0">
                <a:latin typeface="Monotype Corsiva" panose="03010101010201010101" pitchFamily="66" charset="0"/>
              </a:rPr>
              <a:t>цибулі у </a:t>
            </a:r>
            <a:r>
              <a:rPr lang="uk-UA" sz="3600" dirty="0">
                <a:latin typeface="Monotype Corsiva" panose="03010101010201010101" pitchFamily="66" charset="0"/>
              </a:rPr>
              <a:t>одній сітці.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1251" y="2236587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497415" y="2322728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9331" y="220947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46" y="214042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6221" y="299864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809" y="28822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1783" y="3052303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6459" y="2979396"/>
            <a:ext cx="39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61499" y="2238927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>
                <a:latin typeface="Monotype Corsiva" panose="03010101010201010101" pitchFamily="66" charset="0"/>
              </a:rPr>
              <a:t>п</a:t>
            </a:r>
            <a:r>
              <a:rPr lang="uk-UA" sz="3600" dirty="0" smtClean="0">
                <a:latin typeface="Monotype Corsiva" panose="03010101010201010101" pitchFamily="66" charset="0"/>
              </a:rPr>
              <a:t>родали цибулі;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5" t="43737" r="67163" b="43227"/>
          <a:stretch/>
        </p:blipFill>
        <p:spPr>
          <a:xfrm>
            <a:off x="1673288" y="2981081"/>
            <a:ext cx="443752" cy="56373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43180" r="58212" b="42978"/>
          <a:stretch/>
        </p:blipFill>
        <p:spPr>
          <a:xfrm>
            <a:off x="2705316" y="2221722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5" t="44509" r="4653" b="42455"/>
          <a:stretch/>
        </p:blipFill>
        <p:spPr>
          <a:xfrm>
            <a:off x="2000923" y="2276521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6" t="43529" r="39392" b="43435"/>
          <a:stretch/>
        </p:blipFill>
        <p:spPr>
          <a:xfrm>
            <a:off x="2053016" y="2964056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43653" r="67152" b="40831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1" t="44360" r="58297" b="42603"/>
          <a:stretch/>
        </p:blipFill>
        <p:spPr>
          <a:xfrm>
            <a:off x="3132933" y="2259503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5" t="43413" r="22753" b="43551"/>
          <a:stretch/>
        </p:blipFill>
        <p:spPr>
          <a:xfrm>
            <a:off x="1635460" y="2217069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4" t="44627" r="39374" b="42337"/>
          <a:stretch/>
        </p:blipFill>
        <p:spPr>
          <a:xfrm>
            <a:off x="3548903" y="3018103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1" t="44212" r="39497" b="42752"/>
          <a:stretch/>
        </p:blipFill>
        <p:spPr>
          <a:xfrm>
            <a:off x="2796448" y="2998645"/>
            <a:ext cx="455113" cy="57816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12284" r="91274" b="82725"/>
          <a:stretch/>
        </p:blipFill>
        <p:spPr>
          <a:xfrm>
            <a:off x="2306095" y="2354453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44568" r="39258" b="42396"/>
          <a:stretch/>
        </p:blipFill>
        <p:spPr>
          <a:xfrm>
            <a:off x="4308523" y="2265596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4" t="43963" r="67304" b="43001"/>
          <a:stretch/>
        </p:blipFill>
        <p:spPr>
          <a:xfrm>
            <a:off x="3909058" y="2245070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3" t="44649" r="39295" b="42315"/>
          <a:stretch/>
        </p:blipFill>
        <p:spPr>
          <a:xfrm>
            <a:off x="4308523" y="3754912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43760" r="22577" b="43204"/>
          <a:stretch/>
        </p:blipFill>
        <p:spPr>
          <a:xfrm>
            <a:off x="7260417" y="1486339"/>
            <a:ext cx="450859" cy="572758"/>
          </a:xfrm>
          <a:prstGeom prst="rect">
            <a:avLst/>
          </a:prstGeom>
        </p:spPr>
      </p:pic>
      <p:grpSp>
        <p:nvGrpSpPr>
          <p:cNvPr id="85" name="Группа 84"/>
          <p:cNvGrpSpPr/>
          <p:nvPr/>
        </p:nvGrpSpPr>
        <p:grpSpPr>
          <a:xfrm>
            <a:off x="2364710" y="2946960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1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4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476609" y="1412813"/>
            <a:ext cx="8490040" cy="459700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Встало сонце спозаранку,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Зазирнуло під фіранку.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Добрий день нам всім сказало,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у клас наш завітало.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Стали струнко, посміхнулись,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до мене повернулись.</a:t>
            </a:r>
          </a:p>
        </p:txBody>
      </p:sp>
      <p:pic>
        <p:nvPicPr>
          <p:cNvPr id="15" name="Picture 2" descr="Vektor Kreslené děti čtení knihy #63519665 | fotobanka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9" y="2212596"/>
            <a:ext cx="2717678" cy="29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 «Знайди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6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 «Знайди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9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 «Знайди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9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 «Знайди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6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 «Знайди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uk-UA" sz="2000" b="1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5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5" t="43042" r="13464" b="43116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4" t="42978" r="13645" b="43180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7" t="43107" r="13572" b="43051"/>
          <a:stretch/>
        </p:blipFill>
        <p:spPr>
          <a:xfrm>
            <a:off x="3480491" y="3430599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2702525" y="3461235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4" t="43107" r="13645" b="43051"/>
          <a:stretch/>
        </p:blipFill>
        <p:spPr>
          <a:xfrm>
            <a:off x="8821849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8020392" y="3461133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9" t="43171" r="13500" b="42987"/>
          <a:stretch/>
        </p:blipFill>
        <p:spPr>
          <a:xfrm>
            <a:off x="5272297" y="34305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4470840" y="3461133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3" t="42849" r="13246" b="43309"/>
          <a:stretch/>
        </p:blipFill>
        <p:spPr>
          <a:xfrm>
            <a:off x="10625117" y="3420118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823660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34654</TotalTime>
  <Words>399</Words>
  <Application>Microsoft Office PowerPoint</Application>
  <PresentationFormat>Широкоэкранный</PresentationFormat>
  <Paragraphs>159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4162</cp:revision>
  <dcterms:created xsi:type="dcterms:W3CDTF">2018-01-05T16:38:53Z</dcterms:created>
  <dcterms:modified xsi:type="dcterms:W3CDTF">2021-10-31T16:52:51Z</dcterms:modified>
</cp:coreProperties>
</file>